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36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3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8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58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84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33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28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6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4431-2014-44CA-B373-CB3F0354013C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2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74431-2014-44CA-B373-CB3F0354013C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36E99-C272-4162-8DEB-AD51B87C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16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4119552" y="185314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496" y="35170"/>
            <a:ext cx="9056689" cy="6781501"/>
          </a:xfrm>
          <a:prstGeom prst="rect">
            <a:avLst/>
          </a:prstGeom>
          <a:gradFill>
            <a:gsLst>
              <a:gs pos="0">
                <a:schemeClr val="bg1"/>
              </a:gs>
              <a:gs pos="75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302" y="74805"/>
            <a:ext cx="34279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Ojibwa Elementary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29821" y="1686505"/>
            <a:ext cx="206966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solidFill>
                  <a:srgbClr val="002060"/>
                </a:solidFill>
              </a:rPr>
              <a:t>In compliance with</a:t>
            </a:r>
          </a:p>
          <a:p>
            <a:pPr algn="r"/>
            <a:r>
              <a:rPr lang="en-US" sz="1400" dirty="0">
                <a:solidFill>
                  <a:srgbClr val="002060"/>
                </a:solidFill>
              </a:rPr>
              <a:t>Michigan House Bill 4713,</a:t>
            </a:r>
          </a:p>
          <a:p>
            <a:pPr algn="r"/>
            <a:r>
              <a:rPr lang="en-US" sz="1400" dirty="0">
                <a:solidFill>
                  <a:srgbClr val="002060"/>
                </a:solidFill>
              </a:rPr>
              <a:t>Effective July 2, 2014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17536" y="440896"/>
            <a:ext cx="34819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tabLst>
                <a:tab pos="862013" algn="l"/>
                <a:tab pos="2690813" algn="l"/>
                <a:tab pos="3781425" algn="l"/>
              </a:tabLst>
            </a:pPr>
            <a:r>
              <a:rPr lang="en-US" sz="2800" dirty="0">
                <a:solidFill>
                  <a:srgbClr val="002060"/>
                </a:solidFill>
              </a:rPr>
              <a:t>Safety Drill Schedule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42278" y="12704"/>
            <a:ext cx="1757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tabLst>
                <a:tab pos="862013" algn="l"/>
              </a:tabLst>
            </a:pPr>
            <a:r>
              <a:rPr lang="en-US" sz="2800" b="1" dirty="0">
                <a:solidFill>
                  <a:srgbClr val="002060"/>
                </a:solidFill>
              </a:rPr>
              <a:t>2018-2019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137933"/>
              </p:ext>
            </p:extLst>
          </p:nvPr>
        </p:nvGraphicFramePr>
        <p:xfrm>
          <a:off x="4007182" y="151145"/>
          <a:ext cx="1344739" cy="2195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Picture" r:id="rId3" imgW="928116" imgH="1347216" progId="Word.Picture.8">
                  <p:embed/>
                </p:oleObj>
              </mc:Choice>
              <mc:Fallback>
                <p:oleObj name="Picture" r:id="rId3" imgW="928116" imgH="1347216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7182" y="151145"/>
                        <a:ext cx="1344739" cy="21954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29496" y="2462618"/>
            <a:ext cx="9056689" cy="435144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26" name="TextBox 25"/>
          <p:cNvSpPr txBox="1"/>
          <p:nvPr/>
        </p:nvSpPr>
        <p:spPr>
          <a:xfrm>
            <a:off x="3430250" y="2560323"/>
            <a:ext cx="230274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tabLst>
                <a:tab pos="1371600" algn="l"/>
              </a:tabLst>
            </a:pPr>
            <a:r>
              <a:rPr lang="en-US" sz="2400" b="1" u="sng" dirty="0">
                <a:solidFill>
                  <a:srgbClr val="002060"/>
                </a:solidFill>
              </a:rPr>
              <a:t>Completed Drills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79265" y="2956118"/>
            <a:ext cx="5982920" cy="34932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tabLst>
                <a:tab pos="4351338" algn="l"/>
              </a:tabLst>
            </a:pPr>
            <a:r>
              <a:rPr lang="en-US" sz="1600" b="1" dirty="0">
                <a:solidFill>
                  <a:srgbClr val="002060"/>
                </a:solidFill>
              </a:rPr>
              <a:t>Fire                                                           Time                   Conducted    </a:t>
            </a:r>
            <a:endParaRPr lang="en-US" sz="1600" dirty="0">
              <a:solidFill>
                <a:srgbClr val="002060"/>
              </a:solidFill>
            </a:endParaRPr>
          </a:p>
          <a:p>
            <a:pPr>
              <a:tabLst>
                <a:tab pos="3657600" algn="r"/>
                <a:tab pos="4351338" algn="l"/>
              </a:tabLst>
            </a:pPr>
            <a:r>
              <a:rPr lang="en-US" sz="1600" dirty="0">
                <a:solidFill>
                  <a:srgbClr val="002060"/>
                </a:solidFill>
              </a:rPr>
              <a:t>Monday, September 17</a:t>
            </a:r>
            <a:r>
              <a:rPr lang="en-US" sz="1600" baseline="30000" dirty="0">
                <a:solidFill>
                  <a:srgbClr val="002060"/>
                </a:solidFill>
              </a:rPr>
              <a:t>th</a:t>
            </a:r>
            <a:r>
              <a:rPr lang="en-US" sz="1600" dirty="0">
                <a:solidFill>
                  <a:srgbClr val="002060"/>
                </a:solidFill>
              </a:rPr>
              <a:t>   	                  2:45 pm 	M. Licari</a:t>
            </a:r>
          </a:p>
          <a:p>
            <a:pPr>
              <a:tabLst>
                <a:tab pos="3657600" algn="r"/>
                <a:tab pos="4351338" algn="l"/>
              </a:tabLst>
            </a:pPr>
            <a:r>
              <a:rPr lang="en-US" sz="1600" dirty="0">
                <a:solidFill>
                  <a:srgbClr val="002060"/>
                </a:solidFill>
              </a:rPr>
              <a:t>Tuesday, September 25</a:t>
            </a:r>
            <a:r>
              <a:rPr lang="en-US" sz="1600" baseline="30000" dirty="0">
                <a:solidFill>
                  <a:srgbClr val="002060"/>
                </a:solidFill>
              </a:rPr>
              <a:t>th</a:t>
            </a:r>
            <a:r>
              <a:rPr lang="en-US" sz="1600" dirty="0">
                <a:solidFill>
                  <a:srgbClr val="002060"/>
                </a:solidFill>
              </a:rPr>
              <a:t>                      8:45 am     	M. Licari</a:t>
            </a:r>
          </a:p>
          <a:p>
            <a:pPr>
              <a:tabLst>
                <a:tab pos="3657600" algn="r"/>
                <a:tab pos="4351338" algn="l"/>
              </a:tabLst>
            </a:pPr>
            <a:r>
              <a:rPr lang="en-US" sz="1600" dirty="0">
                <a:solidFill>
                  <a:srgbClr val="002060"/>
                </a:solidFill>
              </a:rPr>
              <a:t>Thursday, October 4</a:t>
            </a:r>
            <a:r>
              <a:rPr lang="en-US" sz="1600" baseline="30000" dirty="0">
                <a:solidFill>
                  <a:srgbClr val="002060"/>
                </a:solidFill>
              </a:rPr>
              <a:t>th</a:t>
            </a:r>
            <a:r>
              <a:rPr lang="en-US" sz="1600" dirty="0">
                <a:solidFill>
                  <a:srgbClr val="002060"/>
                </a:solidFill>
              </a:rPr>
              <a:t>                           10:45 am 	M. Licari               </a:t>
            </a:r>
          </a:p>
          <a:p>
            <a:pPr>
              <a:tabLst>
                <a:tab pos="3657600" algn="r"/>
                <a:tab pos="4351338" algn="l"/>
              </a:tabLst>
            </a:pPr>
            <a:endParaRPr lang="en-US" sz="1600" dirty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  <a:tabLst>
                <a:tab pos="3657600" algn="r"/>
                <a:tab pos="4351338" algn="l"/>
              </a:tabLst>
            </a:pPr>
            <a:r>
              <a:rPr lang="en-US" sz="1600" b="1" dirty="0">
                <a:solidFill>
                  <a:srgbClr val="002060"/>
                </a:solidFill>
              </a:rPr>
              <a:t>Tornado Drills</a:t>
            </a:r>
            <a:endParaRPr lang="en-US" sz="1600" dirty="0">
              <a:solidFill>
                <a:srgbClr val="002060"/>
              </a:solidFill>
            </a:endParaRPr>
          </a:p>
          <a:p>
            <a:pPr>
              <a:tabLst>
                <a:tab pos="3657600" algn="r"/>
                <a:tab pos="4351338" algn="l"/>
              </a:tabLst>
            </a:pPr>
            <a:r>
              <a:rPr lang="en-US" sz="1400" dirty="0">
                <a:solidFill>
                  <a:srgbClr val="002060"/>
                </a:solidFill>
              </a:rPr>
              <a:t>Tuesday, November 20</a:t>
            </a:r>
            <a:r>
              <a:rPr lang="en-US" sz="1400" baseline="30000" dirty="0">
                <a:solidFill>
                  <a:srgbClr val="002060"/>
                </a:solidFill>
              </a:rPr>
              <a:t>th</a:t>
            </a:r>
            <a:r>
              <a:rPr lang="en-US" sz="1400" dirty="0">
                <a:solidFill>
                  <a:srgbClr val="002060"/>
                </a:solidFill>
              </a:rPr>
              <a:t>                                 1:50 pm 	</a:t>
            </a:r>
          </a:p>
          <a:p>
            <a:pPr>
              <a:tabLst>
                <a:tab pos="3657600" algn="r"/>
                <a:tab pos="4351338" algn="l"/>
              </a:tabLst>
            </a:pPr>
            <a:r>
              <a:rPr lang="en-US" sz="1400" dirty="0">
                <a:solidFill>
                  <a:srgbClr val="002060"/>
                </a:solidFill>
              </a:rPr>
              <a:t>Wednesday, March 6</a:t>
            </a:r>
            <a:r>
              <a:rPr lang="en-US" sz="1400" baseline="30000" dirty="0">
                <a:solidFill>
                  <a:srgbClr val="002060"/>
                </a:solidFill>
              </a:rPr>
              <a:t>th</a:t>
            </a:r>
            <a:r>
              <a:rPr lang="en-US" sz="1400" dirty="0">
                <a:solidFill>
                  <a:srgbClr val="002060"/>
                </a:solidFill>
              </a:rPr>
              <a:t>                                     8:45 am </a:t>
            </a:r>
          </a:p>
          <a:p>
            <a:pPr>
              <a:tabLst>
                <a:tab pos="3657600" algn="r"/>
                <a:tab pos="4351338" algn="l"/>
              </a:tabLst>
            </a:pPr>
            <a:r>
              <a:rPr lang="en-US" sz="1400" dirty="0">
                <a:solidFill>
                  <a:srgbClr val="002060"/>
                </a:solidFill>
              </a:rPr>
              <a:t>		</a:t>
            </a:r>
          </a:p>
          <a:p>
            <a:pPr>
              <a:spcAft>
                <a:spcPts val="600"/>
              </a:spcAft>
              <a:tabLst>
                <a:tab pos="3657600" algn="r"/>
                <a:tab pos="4351338" algn="l"/>
              </a:tabLst>
            </a:pPr>
            <a:r>
              <a:rPr lang="en-US" sz="1600" b="1" dirty="0">
                <a:solidFill>
                  <a:srgbClr val="002060"/>
                </a:solidFill>
              </a:rPr>
              <a:t>Lockdown Drills</a:t>
            </a:r>
          </a:p>
          <a:p>
            <a:pPr>
              <a:spcAft>
                <a:spcPts val="600"/>
              </a:spcAft>
              <a:tabLst>
                <a:tab pos="3657600" algn="r"/>
                <a:tab pos="4351338" algn="l"/>
              </a:tabLst>
            </a:pPr>
            <a:r>
              <a:rPr lang="en-US" sz="1400" dirty="0">
                <a:solidFill>
                  <a:srgbClr val="002060"/>
                </a:solidFill>
              </a:rPr>
              <a:t>Monday, November 19</a:t>
            </a:r>
            <a:r>
              <a:rPr lang="en-US" sz="1400" baseline="30000" dirty="0">
                <a:solidFill>
                  <a:srgbClr val="002060"/>
                </a:solidFill>
              </a:rPr>
              <a:t>th</a:t>
            </a:r>
            <a:r>
              <a:rPr lang="en-US" sz="1400" dirty="0">
                <a:solidFill>
                  <a:srgbClr val="002060"/>
                </a:solidFill>
              </a:rPr>
              <a:t>                                  10:30 am </a:t>
            </a:r>
          </a:p>
          <a:p>
            <a:pPr>
              <a:spcAft>
                <a:spcPts val="600"/>
              </a:spcAft>
              <a:tabLst>
                <a:tab pos="3657600" algn="r"/>
                <a:tab pos="4351338" algn="l"/>
              </a:tabLst>
            </a:pPr>
            <a:r>
              <a:rPr lang="en-US" sz="1400" dirty="0">
                <a:solidFill>
                  <a:srgbClr val="002060"/>
                </a:solidFill>
              </a:rPr>
              <a:t>Thursday, January 3</a:t>
            </a:r>
            <a:r>
              <a:rPr lang="en-US" sz="1400" baseline="30000" dirty="0">
                <a:solidFill>
                  <a:srgbClr val="002060"/>
                </a:solidFill>
              </a:rPr>
              <a:t>rd</a:t>
            </a:r>
            <a:r>
              <a:rPr lang="en-US" sz="1400" dirty="0">
                <a:solidFill>
                  <a:srgbClr val="002060"/>
                </a:solidFill>
              </a:rPr>
              <a:t>                                         9:20 am </a:t>
            </a:r>
          </a:p>
          <a:p>
            <a:pPr>
              <a:spcAft>
                <a:spcPts val="600"/>
              </a:spcAft>
              <a:tabLst>
                <a:tab pos="3657600" algn="r"/>
                <a:tab pos="4351338" algn="l"/>
              </a:tabLst>
            </a:pPr>
            <a:r>
              <a:rPr lang="en-US" sz="1400">
                <a:solidFill>
                  <a:srgbClr val="002060"/>
                </a:solidFill>
              </a:rPr>
              <a:t>Friday, March 29</a:t>
            </a:r>
            <a:r>
              <a:rPr lang="en-US" sz="1400" baseline="30000">
                <a:solidFill>
                  <a:srgbClr val="002060"/>
                </a:solidFill>
              </a:rPr>
              <a:t>th</a:t>
            </a:r>
            <a:r>
              <a:rPr lang="en-US" sz="1400">
                <a:solidFill>
                  <a:srgbClr val="002060"/>
                </a:solidFill>
              </a:rPr>
              <a:t>                                               10:50 am </a:t>
            </a:r>
            <a:endParaRPr lang="en-US" sz="1400" dirty="0">
              <a:solidFill>
                <a:srgbClr val="00206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860526" y="3322702"/>
            <a:ext cx="5449824" cy="0"/>
          </a:xfrm>
          <a:prstGeom prst="line">
            <a:avLst/>
          </a:prstGeom>
          <a:ln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779265" y="5261430"/>
            <a:ext cx="5450118" cy="0"/>
          </a:xfrm>
          <a:prstGeom prst="line">
            <a:avLst/>
          </a:prstGeom>
          <a:ln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892454" y="4575714"/>
            <a:ext cx="5449824" cy="0"/>
          </a:xfrm>
          <a:prstGeom prst="line">
            <a:avLst/>
          </a:prstGeom>
          <a:ln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455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451</TotalTime>
  <Words>28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Picture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O'Bryan, Ginger</dc:creator>
  <cp:lastModifiedBy>Walker, Jaime</cp:lastModifiedBy>
  <cp:revision>53</cp:revision>
  <cp:lastPrinted>2017-09-12T14:44:21Z</cp:lastPrinted>
  <dcterms:created xsi:type="dcterms:W3CDTF">2014-08-12T12:39:54Z</dcterms:created>
  <dcterms:modified xsi:type="dcterms:W3CDTF">2018-10-26T15:18:25Z</dcterms:modified>
</cp:coreProperties>
</file>