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12"/>
  </p:notesMasterIdLst>
  <p:handoutMasterIdLst>
    <p:handoutMasterId r:id="rId13"/>
  </p:handoutMasterIdLst>
  <p:sldIdLst>
    <p:sldId id="256" r:id="rId5"/>
    <p:sldId id="258" r:id="rId6"/>
    <p:sldId id="261" r:id="rId7"/>
    <p:sldId id="264" r:id="rId8"/>
    <p:sldId id="265" r:id="rId9"/>
    <p:sldId id="259" r:id="rId10"/>
    <p:sldId id="266" r:id="rId11"/>
  </p:sldIdLst>
  <p:sldSz cx="12192000" cy="6858000"/>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94660"/>
  </p:normalViewPr>
  <p:slideViewPr>
    <p:cSldViewPr snapToGrid="0">
      <p:cViewPr varScale="1">
        <p:scale>
          <a:sx n="34" d="100"/>
          <a:sy n="34" d="100"/>
        </p:scale>
        <p:origin x="797"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E5B698C8-77D7-4965-BB5D-4007ED5379F4}" type="datetimeFigureOut">
              <a:rPr lang="en-US" smtClean="0"/>
              <a:t>9/26/2017</a:t>
            </a:fld>
            <a:endParaRPr lang="en-US"/>
          </a:p>
        </p:txBody>
      </p:sp>
      <p:sp>
        <p:nvSpPr>
          <p:cNvPr id="4" name="Footer Placeholder 3"/>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DC505A47-84DF-40F4-AF1F-0EF5E4329F8C}" type="slidenum">
              <a:rPr lang="en-US" smtClean="0"/>
              <a:t>‹#›</a:t>
            </a:fld>
            <a:endParaRPr lang="en-US"/>
          </a:p>
        </p:txBody>
      </p:sp>
    </p:spTree>
    <p:extLst>
      <p:ext uri="{BB962C8B-B14F-4D97-AF65-F5344CB8AC3E}">
        <p14:creationId xmlns:p14="http://schemas.microsoft.com/office/powerpoint/2010/main" val="835310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E3F92A7F-29AB-4212-8351-D26F6BE0B862}" type="datetimeFigureOut">
              <a:rPr lang="en-US" smtClean="0"/>
              <a:t>9/26/2017</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A0678C42-5231-4BCD-A30F-786A4107A8F8}" type="slidenum">
              <a:rPr lang="en-US" smtClean="0"/>
              <a:t>‹#›</a:t>
            </a:fld>
            <a:endParaRPr lang="en-US"/>
          </a:p>
        </p:txBody>
      </p:sp>
    </p:spTree>
    <p:extLst>
      <p:ext uri="{BB962C8B-B14F-4D97-AF65-F5344CB8AC3E}">
        <p14:creationId xmlns:p14="http://schemas.microsoft.com/office/powerpoint/2010/main" val="1504296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678C42-5231-4BCD-A30F-786A4107A8F8}" type="slidenum">
              <a:rPr lang="en-US" smtClean="0"/>
              <a:t>3</a:t>
            </a:fld>
            <a:endParaRPr lang="en-US"/>
          </a:p>
        </p:txBody>
      </p:sp>
    </p:spTree>
    <p:extLst>
      <p:ext uri="{BB962C8B-B14F-4D97-AF65-F5344CB8AC3E}">
        <p14:creationId xmlns:p14="http://schemas.microsoft.com/office/powerpoint/2010/main" val="1349366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CVS implemented NWEA/MAP as a district benchmark assessment in 2013 and all students already complete this assessment within the first 30 days – However this year when results are sent home, students who are not at the 50</a:t>
            </a:r>
            <a:r>
              <a:rPr lang="en-US" b="1" baseline="30000" dirty="0"/>
              <a:t>th</a:t>
            </a:r>
            <a:r>
              <a:rPr lang="en-US" b="1" dirty="0"/>
              <a:t> percentile or above will receive a slightly different letter that briefly explains the law and invites the parents to a meeting that will take place during conferences </a:t>
            </a:r>
          </a:p>
        </p:txBody>
      </p:sp>
      <p:sp>
        <p:nvSpPr>
          <p:cNvPr id="4" name="Slide Number Placeholder 3"/>
          <p:cNvSpPr>
            <a:spLocks noGrp="1"/>
          </p:cNvSpPr>
          <p:nvPr>
            <p:ph type="sldNum" sz="quarter" idx="10"/>
          </p:nvPr>
        </p:nvSpPr>
        <p:spPr/>
        <p:txBody>
          <a:bodyPr/>
          <a:lstStyle/>
          <a:p>
            <a:fld id="{2AB7AD11-1283-434A-8676-6BBDC44FA81F}" type="slidenum">
              <a:rPr lang="en-US" smtClean="0"/>
              <a:t>4</a:t>
            </a:fld>
            <a:endParaRPr lang="en-US" dirty="0"/>
          </a:p>
        </p:txBody>
      </p:sp>
    </p:spTree>
    <p:extLst>
      <p:ext uri="{BB962C8B-B14F-4D97-AF65-F5344CB8AC3E}">
        <p14:creationId xmlns:p14="http://schemas.microsoft.com/office/powerpoint/2010/main" val="2515918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522" lvl="1"/>
            <a:r>
              <a:rPr lang="en-US" sz="2400" i="1" dirty="0">
                <a:cs typeface="Aharoni" panose="02010803020104030203" pitchFamily="2" charset="-79"/>
              </a:rPr>
              <a:t>If</a:t>
            </a:r>
            <a:r>
              <a:rPr lang="en-US" sz="2400" i="1" baseline="0" dirty="0">
                <a:cs typeface="Aharoni" panose="02010803020104030203" pitchFamily="2" charset="-79"/>
              </a:rPr>
              <a:t> your child’s NWEA reading score places them below the 50</a:t>
            </a:r>
            <a:r>
              <a:rPr lang="en-US" sz="2400" i="1" baseline="30000" dirty="0">
                <a:cs typeface="Aharoni" panose="02010803020104030203" pitchFamily="2" charset="-79"/>
              </a:rPr>
              <a:t>th</a:t>
            </a:r>
            <a:r>
              <a:rPr lang="en-US" sz="2400" i="1" baseline="0" dirty="0">
                <a:cs typeface="Aharoni" panose="02010803020104030203" pitchFamily="2" charset="-79"/>
              </a:rPr>
              <a:t> percentile nationally, you will receive an IRIP at parent teacher conferences in October.  </a:t>
            </a:r>
            <a:r>
              <a:rPr lang="en-US" sz="2400" i="1" dirty="0">
                <a:cs typeface="Aharoni" panose="02010803020104030203" pitchFamily="2" charset="-79"/>
              </a:rPr>
              <a:t>This plan will explain your child’s current</a:t>
            </a:r>
            <a:r>
              <a:rPr lang="en-US" sz="2400" i="1" baseline="0" dirty="0">
                <a:cs typeface="Aharoni" panose="02010803020104030203" pitchFamily="2" charset="-79"/>
              </a:rPr>
              <a:t> scores, how his/ her teacher will ensure they learn grade level content through the Journeys program, what interventions your child will receive in school to provide additional support and ideas for parents to work on at home.   </a:t>
            </a:r>
            <a:endParaRPr lang="en-US" b="1" dirty="0"/>
          </a:p>
        </p:txBody>
      </p:sp>
      <p:sp>
        <p:nvSpPr>
          <p:cNvPr id="4" name="Slide Number Placeholder 3"/>
          <p:cNvSpPr>
            <a:spLocks noGrp="1"/>
          </p:cNvSpPr>
          <p:nvPr>
            <p:ph type="sldNum" sz="quarter" idx="10"/>
          </p:nvPr>
        </p:nvSpPr>
        <p:spPr/>
        <p:txBody>
          <a:bodyPr/>
          <a:lstStyle/>
          <a:p>
            <a:fld id="{2AB7AD11-1283-434A-8676-6BBDC44FA81F}" type="slidenum">
              <a:rPr lang="en-US" smtClean="0"/>
              <a:t>5</a:t>
            </a:fld>
            <a:endParaRPr lang="en-US" dirty="0"/>
          </a:p>
        </p:txBody>
      </p:sp>
    </p:spTree>
    <p:extLst>
      <p:ext uri="{BB962C8B-B14F-4D97-AF65-F5344CB8AC3E}">
        <p14:creationId xmlns:p14="http://schemas.microsoft.com/office/powerpoint/2010/main" val="1689186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Pass out MISD handout --</a:t>
            </a:r>
          </a:p>
        </p:txBody>
      </p:sp>
      <p:sp>
        <p:nvSpPr>
          <p:cNvPr id="4" name="Slide Number Placeholder 3"/>
          <p:cNvSpPr>
            <a:spLocks noGrp="1"/>
          </p:cNvSpPr>
          <p:nvPr>
            <p:ph type="sldNum" sz="quarter" idx="10"/>
          </p:nvPr>
        </p:nvSpPr>
        <p:spPr/>
        <p:txBody>
          <a:bodyPr/>
          <a:lstStyle/>
          <a:p>
            <a:fld id="{2AB7AD11-1283-434A-8676-6BBDC44FA81F}" type="slidenum">
              <a:rPr lang="en-US" smtClean="0"/>
              <a:t>6</a:t>
            </a:fld>
            <a:endParaRPr lang="en-US" dirty="0"/>
          </a:p>
        </p:txBody>
      </p:sp>
    </p:spTree>
    <p:extLst>
      <p:ext uri="{BB962C8B-B14F-4D97-AF65-F5344CB8AC3E}">
        <p14:creationId xmlns:p14="http://schemas.microsoft.com/office/powerpoint/2010/main" val="21768473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46CE7D5-CF57-46EF-B807-FDD0502418D4}" type="datetimeFigureOut">
              <a:rPr lang="en-US" smtClean="0"/>
              <a:t>9/26/2017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30EA680-D336-4FF7-8B7A-9848BB0A1C3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8227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61476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2112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4326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89414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1725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3028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3271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7621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1566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2812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84487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7733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3086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69981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2985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25335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6CE7D5-CF57-46EF-B807-FDD0502418D4}" type="datetimeFigureOut">
              <a:rPr lang="en-US" smtClean="0"/>
              <a:t>9/26/2017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00256974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03161" y="1714987"/>
            <a:ext cx="6470842" cy="1646302"/>
          </a:xfrm>
        </p:spPr>
        <p:txBody>
          <a:bodyPr/>
          <a:lstStyle/>
          <a:p>
            <a:r>
              <a:rPr lang="en-US" dirty="0">
                <a:solidFill>
                  <a:srgbClr val="FF0000"/>
                </a:solidFill>
                <a:latin typeface="Ebrima" panose="02000000000000000000" pitchFamily="2" charset="0"/>
                <a:ea typeface="Ebrima" panose="02000000000000000000" pitchFamily="2" charset="0"/>
                <a:cs typeface="Ebrima" panose="02000000000000000000" pitchFamily="2" charset="0"/>
              </a:rPr>
              <a:t>House Bill 4822</a:t>
            </a:r>
          </a:p>
        </p:txBody>
      </p:sp>
      <p:sp>
        <p:nvSpPr>
          <p:cNvPr id="3" name="Subtitle 2"/>
          <p:cNvSpPr>
            <a:spLocks noGrp="1"/>
          </p:cNvSpPr>
          <p:nvPr>
            <p:ph type="subTitle" idx="1"/>
          </p:nvPr>
        </p:nvSpPr>
        <p:spPr/>
        <p:txBody>
          <a:bodyPr>
            <a:noAutofit/>
          </a:bodyPr>
          <a:lstStyle/>
          <a:p>
            <a:r>
              <a:rPr lang="en-US" sz="2800" b="1" dirty="0">
                <a:latin typeface="Ebrima" panose="02000000000000000000" pitchFamily="2" charset="0"/>
                <a:ea typeface="Ebrima" panose="02000000000000000000" pitchFamily="2" charset="0"/>
                <a:cs typeface="Ebrima" panose="02000000000000000000" pitchFamily="2" charset="0"/>
              </a:rPr>
              <a:t>Michigan’s Reading Retention Law</a:t>
            </a:r>
          </a:p>
          <a:p>
            <a:endParaRPr lang="en-US" sz="2800" b="1" dirty="0"/>
          </a:p>
          <a:p>
            <a:r>
              <a:rPr lang="en-US" sz="2800" b="1" dirty="0">
                <a:latin typeface="Ebrima" panose="02000000000000000000" pitchFamily="2" charset="0"/>
                <a:ea typeface="Ebrima" panose="02000000000000000000" pitchFamily="2" charset="0"/>
                <a:cs typeface="Ebrima" panose="02000000000000000000" pitchFamily="2" charset="0"/>
              </a:rPr>
              <a:t>2017-2018</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897" y="508744"/>
            <a:ext cx="1812786" cy="2029394"/>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556" y="923709"/>
            <a:ext cx="10330657" cy="1320800"/>
          </a:xfrm>
        </p:spPr>
        <p:txBody>
          <a:bodyPr>
            <a:noAutofit/>
          </a:bodyPr>
          <a:lstStyle/>
          <a:p>
            <a:pPr algn="ctr"/>
            <a:r>
              <a:rPr lang="en-US" sz="4000" b="1" dirty="0">
                <a:solidFill>
                  <a:srgbClr val="FF0000"/>
                </a:solidFill>
                <a:latin typeface="Ebrima" panose="02000000000000000000" pitchFamily="2" charset="0"/>
                <a:ea typeface="Ebrima" panose="02000000000000000000" pitchFamily="2" charset="0"/>
                <a:cs typeface="Ebrima" panose="02000000000000000000" pitchFamily="2" charset="0"/>
              </a:rPr>
              <a:t>Michigan’s Reading Retention Law </a:t>
            </a:r>
          </a:p>
        </p:txBody>
      </p:sp>
      <p:sp>
        <p:nvSpPr>
          <p:cNvPr id="3" name="Content Placeholder 2"/>
          <p:cNvSpPr>
            <a:spLocks noGrp="1"/>
          </p:cNvSpPr>
          <p:nvPr>
            <p:ph idx="1"/>
          </p:nvPr>
        </p:nvSpPr>
        <p:spPr>
          <a:xfrm>
            <a:off x="861935" y="2503359"/>
            <a:ext cx="10598046" cy="4062334"/>
          </a:xfrm>
        </p:spPr>
        <p:txBody>
          <a:bodyPr>
            <a:normAutofit fontScale="85000" lnSpcReduction="20000"/>
          </a:bodyPr>
          <a:lstStyle/>
          <a:p>
            <a:r>
              <a:rPr lang="en-US" sz="3200" dirty="0">
                <a:latin typeface="Ebrima" panose="02000000000000000000" pitchFamily="2" charset="0"/>
                <a:ea typeface="Ebrima" panose="02000000000000000000" pitchFamily="2" charset="0"/>
                <a:cs typeface="Ebrima" panose="02000000000000000000" pitchFamily="2" charset="0"/>
              </a:rPr>
              <a:t>Signed by Governor Snyder on October 6, 2016 </a:t>
            </a:r>
          </a:p>
          <a:p>
            <a:pPr marL="0" indent="0">
              <a:buNone/>
            </a:pPr>
            <a:endParaRPr lang="en-US" sz="1600" dirty="0">
              <a:latin typeface="Ebrima" panose="02000000000000000000" pitchFamily="2" charset="0"/>
              <a:ea typeface="Ebrima" panose="02000000000000000000" pitchFamily="2" charset="0"/>
              <a:cs typeface="Ebrima" panose="02000000000000000000" pitchFamily="2" charset="0"/>
            </a:endParaRPr>
          </a:p>
          <a:p>
            <a:r>
              <a:rPr lang="en-US" sz="3200" dirty="0">
                <a:latin typeface="Ebrima" panose="02000000000000000000" pitchFamily="2" charset="0"/>
                <a:ea typeface="Ebrima" panose="02000000000000000000" pitchFamily="2" charset="0"/>
                <a:cs typeface="Ebrima" panose="02000000000000000000" pitchFamily="2" charset="0"/>
              </a:rPr>
              <a:t>The actual “Retention” part of this law does not take effect until the spring of 2020</a:t>
            </a:r>
          </a:p>
          <a:p>
            <a:pPr marL="0" indent="0">
              <a:buNone/>
            </a:pPr>
            <a:endParaRPr lang="en-US" sz="1600" dirty="0">
              <a:latin typeface="Ebrima" panose="02000000000000000000" pitchFamily="2" charset="0"/>
              <a:ea typeface="Ebrima" panose="02000000000000000000" pitchFamily="2" charset="0"/>
              <a:cs typeface="Ebrima" panose="02000000000000000000" pitchFamily="2" charset="0"/>
            </a:endParaRPr>
          </a:p>
          <a:p>
            <a:r>
              <a:rPr lang="en-US" sz="3200" dirty="0">
                <a:latin typeface="Ebrima" panose="02000000000000000000" pitchFamily="2" charset="0"/>
                <a:ea typeface="Ebrima" panose="02000000000000000000" pitchFamily="2" charset="0"/>
                <a:cs typeface="Ebrima" panose="02000000000000000000" pitchFamily="2" charset="0"/>
              </a:rPr>
              <a:t>Basic premise is that all students are expected to be reading at grade level by the end of third grade</a:t>
            </a:r>
          </a:p>
          <a:p>
            <a:pPr marL="0" indent="0">
              <a:buNone/>
            </a:pPr>
            <a:endParaRPr lang="en-US" sz="1600" dirty="0">
              <a:latin typeface="Ebrima" panose="02000000000000000000" pitchFamily="2" charset="0"/>
              <a:ea typeface="Ebrima" panose="02000000000000000000" pitchFamily="2" charset="0"/>
              <a:cs typeface="Ebrima" panose="02000000000000000000" pitchFamily="2" charset="0"/>
            </a:endParaRPr>
          </a:p>
          <a:p>
            <a:r>
              <a:rPr lang="en-US" sz="3200" dirty="0">
                <a:latin typeface="Ebrima" panose="02000000000000000000" pitchFamily="2" charset="0"/>
                <a:ea typeface="Ebrima" panose="02000000000000000000" pitchFamily="2" charset="0"/>
                <a:cs typeface="Ebrima" panose="02000000000000000000" pitchFamily="2" charset="0"/>
              </a:rPr>
              <a:t>If not, they are to be retained in 3</a:t>
            </a:r>
            <a:r>
              <a:rPr lang="en-US" sz="3200" baseline="30000" dirty="0">
                <a:latin typeface="Ebrima" panose="02000000000000000000" pitchFamily="2" charset="0"/>
                <a:ea typeface="Ebrima" panose="02000000000000000000" pitchFamily="2" charset="0"/>
                <a:cs typeface="Ebrima" panose="02000000000000000000" pitchFamily="2" charset="0"/>
              </a:rPr>
              <a:t>rd</a:t>
            </a:r>
            <a:r>
              <a:rPr lang="en-US" sz="3200" dirty="0">
                <a:latin typeface="Ebrima" panose="02000000000000000000" pitchFamily="2" charset="0"/>
                <a:ea typeface="Ebrima" panose="02000000000000000000" pitchFamily="2" charset="0"/>
                <a:cs typeface="Ebrima" panose="02000000000000000000" pitchFamily="2" charset="0"/>
              </a:rPr>
              <a:t> grade </a:t>
            </a:r>
            <a:r>
              <a:rPr lang="en-US" sz="2600" dirty="0">
                <a:latin typeface="Ebrima" panose="02000000000000000000" pitchFamily="2" charset="0"/>
                <a:ea typeface="Ebrima" panose="02000000000000000000" pitchFamily="2" charset="0"/>
                <a:cs typeface="Ebrima" panose="02000000000000000000" pitchFamily="2" charset="0"/>
              </a:rPr>
              <a:t>(unless there are special circumstances)</a:t>
            </a:r>
          </a:p>
          <a:p>
            <a:endParaRPr lang="en-US" sz="3200" dirty="0"/>
          </a:p>
        </p:txBody>
      </p:sp>
    </p:spTree>
    <p:extLst>
      <p:ext uri="{BB962C8B-B14F-4D97-AF65-F5344CB8AC3E}">
        <p14:creationId xmlns:p14="http://schemas.microsoft.com/office/powerpoint/2010/main" val="2521650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986" y="420625"/>
            <a:ext cx="10505016" cy="1320800"/>
          </a:xfrm>
        </p:spPr>
        <p:txBody>
          <a:bodyPr>
            <a:noAutofit/>
          </a:bodyPr>
          <a:lstStyle/>
          <a:p>
            <a:pPr algn="ctr"/>
            <a:r>
              <a:rPr lang="en-US" sz="4000" b="1" dirty="0">
                <a:solidFill>
                  <a:srgbClr val="FF0000"/>
                </a:solidFill>
                <a:latin typeface="Ebrima" panose="02000000000000000000" pitchFamily="2" charset="0"/>
                <a:ea typeface="Ebrima" panose="02000000000000000000" pitchFamily="2" charset="0"/>
                <a:cs typeface="Ebrima" panose="02000000000000000000" pitchFamily="2" charset="0"/>
              </a:rPr>
              <a:t>Michigan’s Reading Retention Law </a:t>
            </a:r>
          </a:p>
        </p:txBody>
      </p:sp>
      <p:sp>
        <p:nvSpPr>
          <p:cNvPr id="3" name="Content Placeholder 2"/>
          <p:cNvSpPr>
            <a:spLocks noGrp="1"/>
          </p:cNvSpPr>
          <p:nvPr>
            <p:ph idx="1"/>
          </p:nvPr>
        </p:nvSpPr>
        <p:spPr>
          <a:xfrm>
            <a:off x="1311638" y="1536491"/>
            <a:ext cx="9608695" cy="4041241"/>
          </a:xfrm>
        </p:spPr>
        <p:txBody>
          <a:bodyPr>
            <a:normAutofit fontScale="92500" lnSpcReduction="20000"/>
          </a:bodyPr>
          <a:lstStyle/>
          <a:p>
            <a:r>
              <a:rPr lang="en-US" sz="2800" dirty="0">
                <a:latin typeface="Ebrima" panose="02000000000000000000" pitchFamily="2" charset="0"/>
                <a:ea typeface="Ebrima" panose="02000000000000000000" pitchFamily="2" charset="0"/>
                <a:cs typeface="Ebrima" panose="02000000000000000000" pitchFamily="2" charset="0"/>
              </a:rPr>
              <a:t>All districts are required to use an evidence-based core reading program that is comprehensive. </a:t>
            </a:r>
          </a:p>
          <a:p>
            <a:pPr marL="0" indent="0">
              <a:buNone/>
            </a:pPr>
            <a:endParaRPr lang="en-US" sz="2800" dirty="0">
              <a:latin typeface="Ebrima" panose="02000000000000000000" pitchFamily="2" charset="0"/>
              <a:ea typeface="Ebrima" panose="02000000000000000000" pitchFamily="2" charset="0"/>
              <a:cs typeface="Ebrima" panose="02000000000000000000" pitchFamily="2" charset="0"/>
            </a:endParaRPr>
          </a:p>
          <a:p>
            <a:r>
              <a:rPr lang="en-US" sz="2800" dirty="0">
                <a:latin typeface="Ebrima" panose="02000000000000000000" pitchFamily="2" charset="0"/>
                <a:ea typeface="Ebrima" panose="02000000000000000000" pitchFamily="2" charset="0"/>
                <a:cs typeface="Ebrima" panose="02000000000000000000" pitchFamily="2" charset="0"/>
              </a:rPr>
              <a:t>The program must include the 5 Big Components of Reading:</a:t>
            </a:r>
          </a:p>
          <a:p>
            <a:pPr lvl="1"/>
            <a:r>
              <a:rPr lang="en-US" sz="2600" dirty="0">
                <a:solidFill>
                  <a:srgbClr val="FF0000"/>
                </a:solidFill>
                <a:latin typeface="Ebrima" panose="02000000000000000000" pitchFamily="2" charset="0"/>
                <a:ea typeface="Ebrima" panose="02000000000000000000" pitchFamily="2" charset="0"/>
                <a:cs typeface="Ebrima" panose="02000000000000000000" pitchFamily="2" charset="0"/>
              </a:rPr>
              <a:t>Phonemic Awareness</a:t>
            </a:r>
          </a:p>
          <a:p>
            <a:pPr lvl="1"/>
            <a:r>
              <a:rPr lang="en-US" sz="2600" dirty="0">
                <a:solidFill>
                  <a:srgbClr val="FF0000"/>
                </a:solidFill>
                <a:latin typeface="Ebrima" panose="02000000000000000000" pitchFamily="2" charset="0"/>
                <a:ea typeface="Ebrima" panose="02000000000000000000" pitchFamily="2" charset="0"/>
                <a:cs typeface="Ebrima" panose="02000000000000000000" pitchFamily="2" charset="0"/>
              </a:rPr>
              <a:t>Phonics</a:t>
            </a:r>
          </a:p>
          <a:p>
            <a:pPr lvl="1"/>
            <a:r>
              <a:rPr lang="en-US" sz="2600" dirty="0">
                <a:solidFill>
                  <a:srgbClr val="FF0000"/>
                </a:solidFill>
                <a:latin typeface="Ebrima" panose="02000000000000000000" pitchFamily="2" charset="0"/>
                <a:ea typeface="Ebrima" panose="02000000000000000000" pitchFamily="2" charset="0"/>
                <a:cs typeface="Ebrima" panose="02000000000000000000" pitchFamily="2" charset="0"/>
              </a:rPr>
              <a:t>Fluency</a:t>
            </a:r>
          </a:p>
          <a:p>
            <a:pPr lvl="1"/>
            <a:r>
              <a:rPr lang="en-US" sz="2600" dirty="0">
                <a:solidFill>
                  <a:srgbClr val="FF0000"/>
                </a:solidFill>
                <a:latin typeface="Ebrima" panose="02000000000000000000" pitchFamily="2" charset="0"/>
                <a:ea typeface="Ebrima" panose="02000000000000000000" pitchFamily="2" charset="0"/>
                <a:cs typeface="Ebrima" panose="02000000000000000000" pitchFamily="2" charset="0"/>
              </a:rPr>
              <a:t>Vocabulary </a:t>
            </a:r>
          </a:p>
          <a:p>
            <a:pPr lvl="1"/>
            <a:r>
              <a:rPr lang="en-US" sz="2600" dirty="0">
                <a:solidFill>
                  <a:srgbClr val="FF0000"/>
                </a:solidFill>
                <a:latin typeface="Ebrima" panose="02000000000000000000" pitchFamily="2" charset="0"/>
                <a:ea typeface="Ebrima" panose="02000000000000000000" pitchFamily="2" charset="0"/>
                <a:cs typeface="Ebrima" panose="02000000000000000000" pitchFamily="2" charset="0"/>
              </a:rPr>
              <a:t>Comprehension </a:t>
            </a:r>
          </a:p>
        </p:txBody>
      </p:sp>
      <p:pic>
        <p:nvPicPr>
          <p:cNvPr id="4" name="Picture 3">
            <a:extLst>
              <a:ext uri="{FF2B5EF4-FFF2-40B4-BE49-F238E27FC236}">
                <a16:creationId xmlns:a16="http://schemas.microsoft.com/office/drawing/2014/main" xmlns="" id="{431A6DCC-8D99-4358-A923-5A5A1B899185}"/>
              </a:ext>
            </a:extLst>
          </p:cNvPr>
          <p:cNvPicPr>
            <a:picLocks noChangeAspect="1"/>
          </p:cNvPicPr>
          <p:nvPr/>
        </p:nvPicPr>
        <p:blipFill rotWithShape="1">
          <a:blip r:embed="rId3"/>
          <a:srcRect l="1845" t="5367" b="7548"/>
          <a:stretch/>
        </p:blipFill>
        <p:spPr>
          <a:xfrm>
            <a:off x="6373311" y="3320320"/>
            <a:ext cx="3987803" cy="2787474"/>
          </a:xfrm>
          <a:prstGeom prst="rect">
            <a:avLst/>
          </a:prstGeom>
        </p:spPr>
      </p:pic>
      <p:pic>
        <p:nvPicPr>
          <p:cNvPr id="6" name="Picture 5" descr="Flickr - Photo Sharing!"/>
          <p:cNvPicPr>
            <a:picLocks noChangeAspect="1"/>
          </p:cNvPicPr>
          <p:nvPr/>
        </p:nvPicPr>
        <p:blipFill rotWithShape="1">
          <a:blip r:embed="rId4" cstate="print">
            <a:extLst>
              <a:ext uri="{28A0092B-C50C-407E-A947-70E740481C1C}">
                <a14:useLocalDpi xmlns:a14="http://schemas.microsoft.com/office/drawing/2010/main" val="0"/>
              </a:ext>
            </a:extLst>
          </a:blip>
          <a:srcRect l="21549" t="1884" r="15616" b="2294"/>
          <a:stretch/>
        </p:blipFill>
        <p:spPr>
          <a:xfrm>
            <a:off x="5086666" y="3320320"/>
            <a:ext cx="771993" cy="1986197"/>
          </a:xfrm>
          <a:prstGeom prst="rect">
            <a:avLst/>
          </a:prstGeom>
        </p:spPr>
      </p:pic>
    </p:spTree>
    <p:extLst>
      <p:ext uri="{BB962C8B-B14F-4D97-AF65-F5344CB8AC3E}">
        <p14:creationId xmlns:p14="http://schemas.microsoft.com/office/powerpoint/2010/main" val="3277013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508FD06-646B-431F-B1BB-75B5301C91D0}"/>
              </a:ext>
            </a:extLst>
          </p:cNvPr>
          <p:cNvPicPr>
            <a:picLocks noChangeAspect="1"/>
          </p:cNvPicPr>
          <p:nvPr/>
        </p:nvPicPr>
        <p:blipFill rotWithShape="1">
          <a:blip r:embed="rId3"/>
          <a:srcRect l="8600" t="10687" r="10698" b="12720"/>
          <a:stretch/>
        </p:blipFill>
        <p:spPr>
          <a:xfrm>
            <a:off x="7802380" y="4924330"/>
            <a:ext cx="3222886" cy="1183348"/>
          </a:xfrm>
          <a:prstGeom prst="rect">
            <a:avLst/>
          </a:prstGeom>
        </p:spPr>
      </p:pic>
      <p:sp>
        <p:nvSpPr>
          <p:cNvPr id="5" name="Title 1"/>
          <p:cNvSpPr>
            <a:spLocks noGrp="1"/>
          </p:cNvSpPr>
          <p:nvPr>
            <p:ph type="title"/>
          </p:nvPr>
        </p:nvSpPr>
        <p:spPr>
          <a:xfrm>
            <a:off x="762065" y="931545"/>
            <a:ext cx="10330657" cy="1320800"/>
          </a:xfrm>
        </p:spPr>
        <p:txBody>
          <a:bodyPr>
            <a:noAutofit/>
          </a:bodyPr>
          <a:lstStyle/>
          <a:p>
            <a:pPr algn="ctr"/>
            <a:r>
              <a:rPr lang="en-US" sz="4000" b="1" dirty="0">
                <a:solidFill>
                  <a:srgbClr val="FF0000"/>
                </a:solidFill>
                <a:latin typeface="Ebrima" panose="02000000000000000000" pitchFamily="2" charset="0"/>
                <a:ea typeface="Ebrima" panose="02000000000000000000" pitchFamily="2" charset="0"/>
                <a:cs typeface="Ebrima" panose="02000000000000000000" pitchFamily="2" charset="0"/>
              </a:rPr>
              <a:t>Michigan’s Reading Retention Law </a:t>
            </a:r>
          </a:p>
        </p:txBody>
      </p:sp>
      <p:sp>
        <p:nvSpPr>
          <p:cNvPr id="6" name="Content Placeholder 2"/>
          <p:cNvSpPr txBox="1">
            <a:spLocks/>
          </p:cNvSpPr>
          <p:nvPr/>
        </p:nvSpPr>
        <p:spPr>
          <a:xfrm>
            <a:off x="142408" y="610672"/>
            <a:ext cx="10598046" cy="406233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endParaRPr lang="en-US" sz="3200" dirty="0"/>
          </a:p>
        </p:txBody>
      </p:sp>
      <p:sp>
        <p:nvSpPr>
          <p:cNvPr id="7" name="Content Placeholder 2"/>
          <p:cNvSpPr txBox="1">
            <a:spLocks/>
          </p:cNvSpPr>
          <p:nvPr/>
        </p:nvSpPr>
        <p:spPr>
          <a:xfrm>
            <a:off x="846945" y="1327789"/>
            <a:ext cx="10598046" cy="406233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endParaRPr lang="en-US" sz="3200" dirty="0"/>
          </a:p>
        </p:txBody>
      </p:sp>
      <p:sp>
        <p:nvSpPr>
          <p:cNvPr id="3" name="Rectangle 2"/>
          <p:cNvSpPr/>
          <p:nvPr/>
        </p:nvSpPr>
        <p:spPr>
          <a:xfrm>
            <a:off x="1236690" y="2610903"/>
            <a:ext cx="9503764" cy="2062103"/>
          </a:xfrm>
          <a:prstGeom prst="rect">
            <a:avLst/>
          </a:prstGeom>
        </p:spPr>
        <p:txBody>
          <a:bodyPr wrap="square">
            <a:spAutoFit/>
          </a:bodyPr>
          <a:lstStyle/>
          <a:p>
            <a:pPr marL="457200" indent="-457200">
              <a:buFont typeface="Arial" panose="020B0604020202020204" pitchFamily="34" charset="0"/>
              <a:buChar char="•"/>
            </a:pPr>
            <a:r>
              <a:rPr lang="en-US" sz="3200" dirty="0">
                <a:latin typeface="Ebrima" panose="02000000000000000000" pitchFamily="2" charset="0"/>
                <a:ea typeface="Ebrima" panose="02000000000000000000" pitchFamily="2" charset="0"/>
                <a:cs typeface="Ebrima" panose="02000000000000000000" pitchFamily="2" charset="0"/>
              </a:rPr>
              <a:t>All districts are required to use an approved benchmark screener </a:t>
            </a:r>
            <a:r>
              <a:rPr lang="en-US" sz="3200" dirty="0">
                <a:solidFill>
                  <a:srgbClr val="FF0000"/>
                </a:solidFill>
                <a:latin typeface="Ebrima" panose="02000000000000000000" pitchFamily="2" charset="0"/>
                <a:ea typeface="Ebrima" panose="02000000000000000000" pitchFamily="2" charset="0"/>
                <a:cs typeface="Ebrima" panose="02000000000000000000" pitchFamily="2" charset="0"/>
              </a:rPr>
              <a:t>(NWEA) </a:t>
            </a:r>
            <a:r>
              <a:rPr lang="en-US" sz="3200" dirty="0">
                <a:latin typeface="Ebrima" panose="02000000000000000000" pitchFamily="2" charset="0"/>
                <a:ea typeface="Ebrima" panose="02000000000000000000" pitchFamily="2" charset="0"/>
                <a:cs typeface="Ebrima" panose="02000000000000000000" pitchFamily="2" charset="0"/>
              </a:rPr>
              <a:t>to assess all students in K-3 in the first 30 days of school and then again in the winter and spring. </a:t>
            </a:r>
          </a:p>
        </p:txBody>
      </p:sp>
    </p:spTree>
    <p:extLst>
      <p:ext uri="{BB962C8B-B14F-4D97-AF65-F5344CB8AC3E}">
        <p14:creationId xmlns:p14="http://schemas.microsoft.com/office/powerpoint/2010/main" val="2241368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993152" y="1238502"/>
            <a:ext cx="10330657" cy="1107458"/>
          </a:xfrm>
        </p:spPr>
        <p:txBody>
          <a:bodyPr>
            <a:noAutofit/>
          </a:bodyPr>
          <a:lstStyle/>
          <a:p>
            <a:pPr algn="ctr"/>
            <a:r>
              <a:rPr lang="en-US" sz="4000" b="1" dirty="0">
                <a:solidFill>
                  <a:srgbClr val="FF0000"/>
                </a:solidFill>
                <a:latin typeface="Ebrima" panose="02000000000000000000" pitchFamily="2" charset="0"/>
                <a:ea typeface="Ebrima" panose="02000000000000000000" pitchFamily="2" charset="0"/>
                <a:cs typeface="Ebrima" panose="02000000000000000000" pitchFamily="2" charset="0"/>
              </a:rPr>
              <a:t>Michigan’s Reading Retention Law </a:t>
            </a:r>
          </a:p>
        </p:txBody>
      </p:sp>
      <p:sp>
        <p:nvSpPr>
          <p:cNvPr id="2" name="Rectangle 1"/>
          <p:cNvSpPr/>
          <p:nvPr/>
        </p:nvSpPr>
        <p:spPr>
          <a:xfrm>
            <a:off x="1101777" y="2606216"/>
            <a:ext cx="9908498" cy="3293209"/>
          </a:xfrm>
          <a:prstGeom prst="rect">
            <a:avLst/>
          </a:prstGeom>
        </p:spPr>
        <p:txBody>
          <a:bodyPr wrap="square">
            <a:spAutoFit/>
          </a:bodyPr>
          <a:lstStyle/>
          <a:p>
            <a:pPr marL="457200" indent="-457200">
              <a:buFont typeface="Arial" panose="020B0604020202020204" pitchFamily="34" charset="0"/>
              <a:buChar char="•"/>
            </a:pPr>
            <a:r>
              <a:rPr lang="en-US" sz="2800" dirty="0">
                <a:latin typeface="Ebrima" panose="02000000000000000000" pitchFamily="2" charset="0"/>
                <a:ea typeface="Ebrima" panose="02000000000000000000" pitchFamily="2" charset="0"/>
                <a:cs typeface="Ebrima" panose="02000000000000000000" pitchFamily="2" charset="0"/>
              </a:rPr>
              <a:t>Any student K-3 identified with a reading deficiency must be given an </a:t>
            </a:r>
            <a:r>
              <a:rPr lang="en-US" sz="2800" dirty="0">
                <a:solidFill>
                  <a:srgbClr val="FF0000"/>
                </a:solidFill>
                <a:latin typeface="Ebrima" panose="02000000000000000000" pitchFamily="2" charset="0"/>
                <a:ea typeface="Ebrima" panose="02000000000000000000" pitchFamily="2" charset="0"/>
                <a:cs typeface="Ebrima" panose="02000000000000000000" pitchFamily="2" charset="0"/>
              </a:rPr>
              <a:t>Individual Reading Intervention Plan </a:t>
            </a:r>
            <a:r>
              <a:rPr lang="en-US" sz="2800" dirty="0">
                <a:latin typeface="Ebrima" panose="02000000000000000000" pitchFamily="2" charset="0"/>
                <a:ea typeface="Ebrima" panose="02000000000000000000" pitchFamily="2" charset="0"/>
                <a:cs typeface="Ebrima" panose="02000000000000000000" pitchFamily="2" charset="0"/>
              </a:rPr>
              <a:t>(IRIP)</a:t>
            </a:r>
            <a:r>
              <a:rPr lang="en-US" sz="2800" dirty="0">
                <a:solidFill>
                  <a:srgbClr val="FF0000"/>
                </a:solidFill>
                <a:latin typeface="Ebrima" panose="02000000000000000000" pitchFamily="2" charset="0"/>
                <a:ea typeface="Ebrima" panose="02000000000000000000" pitchFamily="2" charset="0"/>
                <a:cs typeface="Ebrima" panose="02000000000000000000" pitchFamily="2" charset="0"/>
              </a:rPr>
              <a:t> </a:t>
            </a:r>
            <a:r>
              <a:rPr lang="en-US" sz="2800" dirty="0">
                <a:latin typeface="Ebrima" panose="02000000000000000000" pitchFamily="2" charset="0"/>
                <a:ea typeface="Ebrima" panose="02000000000000000000" pitchFamily="2" charset="0"/>
                <a:cs typeface="Ebrima" panose="02000000000000000000" pitchFamily="2" charset="0"/>
              </a:rPr>
              <a:t>developed by his/her teacher, parent, interventionist, and administrator.</a:t>
            </a:r>
          </a:p>
          <a:p>
            <a:endParaRPr lang="en-US" sz="1200" dirty="0">
              <a:latin typeface="Ebrima" panose="02000000000000000000" pitchFamily="2" charset="0"/>
              <a:ea typeface="Ebrima" panose="02000000000000000000" pitchFamily="2" charset="0"/>
              <a:cs typeface="Ebrima" panose="02000000000000000000" pitchFamily="2" charset="0"/>
            </a:endParaRPr>
          </a:p>
          <a:p>
            <a:pPr marL="457200" indent="-457200">
              <a:buFont typeface="Arial" panose="020B0604020202020204" pitchFamily="34" charset="0"/>
              <a:buChar char="•"/>
            </a:pPr>
            <a:r>
              <a:rPr lang="en-US" sz="2800" dirty="0">
                <a:latin typeface="Ebrima" panose="02000000000000000000" pitchFamily="2" charset="0"/>
                <a:ea typeface="Ebrima" panose="02000000000000000000" pitchFamily="2" charset="0"/>
                <a:cs typeface="Ebrima" panose="02000000000000000000" pitchFamily="2" charset="0"/>
              </a:rPr>
              <a:t>If a student’s NWEA reading score is below the 50</a:t>
            </a:r>
            <a:r>
              <a:rPr lang="en-US" sz="2800" baseline="30000" dirty="0">
                <a:latin typeface="Ebrima" panose="02000000000000000000" pitchFamily="2" charset="0"/>
                <a:ea typeface="Ebrima" panose="02000000000000000000" pitchFamily="2" charset="0"/>
                <a:cs typeface="Ebrima" panose="02000000000000000000" pitchFamily="2" charset="0"/>
              </a:rPr>
              <a:t>th</a:t>
            </a:r>
            <a:r>
              <a:rPr lang="en-US" sz="2800" dirty="0">
                <a:latin typeface="Ebrima" panose="02000000000000000000" pitchFamily="2" charset="0"/>
                <a:ea typeface="Ebrima" panose="02000000000000000000" pitchFamily="2" charset="0"/>
                <a:cs typeface="Ebrima" panose="02000000000000000000" pitchFamily="2" charset="0"/>
              </a:rPr>
              <a:t> percentile, parents will receive and IRIP at parent teacher conferences in October.</a:t>
            </a:r>
          </a:p>
        </p:txBody>
      </p:sp>
    </p:spTree>
    <p:extLst>
      <p:ext uri="{BB962C8B-B14F-4D97-AF65-F5344CB8AC3E}">
        <p14:creationId xmlns:p14="http://schemas.microsoft.com/office/powerpoint/2010/main" val="1611609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105578" y="1156056"/>
            <a:ext cx="10330657" cy="1107458"/>
          </a:xfrm>
        </p:spPr>
        <p:txBody>
          <a:bodyPr>
            <a:noAutofit/>
          </a:bodyPr>
          <a:lstStyle/>
          <a:p>
            <a:pPr algn="ctr"/>
            <a:r>
              <a:rPr lang="en-US" sz="4000" b="1" dirty="0">
                <a:solidFill>
                  <a:srgbClr val="FF0000"/>
                </a:solidFill>
                <a:latin typeface="Ebrima" panose="02000000000000000000" pitchFamily="2" charset="0"/>
                <a:ea typeface="Ebrima" panose="02000000000000000000" pitchFamily="2" charset="0"/>
                <a:cs typeface="Ebrima" panose="02000000000000000000" pitchFamily="2" charset="0"/>
              </a:rPr>
              <a:t>Michigan’s Reading Retention Law </a:t>
            </a:r>
          </a:p>
        </p:txBody>
      </p:sp>
      <p:graphicFrame>
        <p:nvGraphicFramePr>
          <p:cNvPr id="5" name="Table 4"/>
          <p:cNvGraphicFramePr>
            <a:graphicFrameLocks noGrp="1"/>
          </p:cNvGraphicFramePr>
          <p:nvPr>
            <p:extLst>
              <p:ext uri="{D42A27DB-BD31-4B8C-83A1-F6EECF244321}">
                <p14:modId xmlns:p14="http://schemas.microsoft.com/office/powerpoint/2010/main" val="3342046845"/>
              </p:ext>
            </p:extLst>
          </p:nvPr>
        </p:nvGraphicFramePr>
        <p:xfrm>
          <a:off x="2223561" y="2518347"/>
          <a:ext cx="8094689" cy="3589729"/>
        </p:xfrm>
        <a:graphic>
          <a:graphicData uri="http://schemas.openxmlformats.org/drawingml/2006/table">
            <a:tbl>
              <a:tblPr firstRow="1" bandRow="1">
                <a:tableStyleId>{93296810-A885-4BE3-A3E7-6D5BEEA58F35}</a:tableStyleId>
              </a:tblPr>
              <a:tblGrid>
                <a:gridCol w="3673406">
                  <a:extLst>
                    <a:ext uri="{9D8B030D-6E8A-4147-A177-3AD203B41FA5}">
                      <a16:colId xmlns:a16="http://schemas.microsoft.com/office/drawing/2014/main" xmlns="" val="3866984939"/>
                    </a:ext>
                  </a:extLst>
                </a:gridCol>
                <a:gridCol w="4421283">
                  <a:extLst>
                    <a:ext uri="{9D8B030D-6E8A-4147-A177-3AD203B41FA5}">
                      <a16:colId xmlns:a16="http://schemas.microsoft.com/office/drawing/2014/main" xmlns="" val="3017787275"/>
                    </a:ext>
                  </a:extLst>
                </a:gridCol>
              </a:tblGrid>
              <a:tr h="508004">
                <a:tc>
                  <a:txBody>
                    <a:bodyPr/>
                    <a:lstStyle/>
                    <a:p>
                      <a:pPr marL="0" marR="0" algn="ctr">
                        <a:lnSpc>
                          <a:spcPct val="107000"/>
                        </a:lnSpc>
                        <a:spcBef>
                          <a:spcPts val="0"/>
                        </a:spcBef>
                        <a:spcAft>
                          <a:spcPts val="0"/>
                        </a:spcAft>
                      </a:pPr>
                      <a:r>
                        <a:rPr lang="en-US" sz="1800" dirty="0">
                          <a:effectLst/>
                          <a:latin typeface="Ebrima" panose="02000000000000000000" pitchFamily="2" charset="0"/>
                          <a:ea typeface="Ebrima" panose="02000000000000000000" pitchFamily="2" charset="0"/>
                          <a:cs typeface="Ebrima" panose="02000000000000000000" pitchFamily="2" charset="0"/>
                        </a:rPr>
                        <a:t>Requirements of Law</a:t>
                      </a:r>
                    </a:p>
                    <a:p>
                      <a:pPr marL="0" marR="0" algn="ctr">
                        <a:lnSpc>
                          <a:spcPct val="107000"/>
                        </a:lnSpc>
                        <a:spcBef>
                          <a:spcPts val="0"/>
                        </a:spcBef>
                        <a:spcAft>
                          <a:spcPts val="0"/>
                        </a:spcAft>
                      </a:pPr>
                      <a:endParaRPr lang="en-US" sz="1800" dirty="0">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Ebrima" panose="02000000000000000000" pitchFamily="2" charset="0"/>
                          <a:ea typeface="Ebrima" panose="02000000000000000000" pitchFamily="2" charset="0"/>
                          <a:cs typeface="Ebrima" panose="02000000000000000000" pitchFamily="2" charset="0"/>
                        </a:rPr>
                        <a:t>Chippewa Valley Schools</a:t>
                      </a:r>
                    </a:p>
                  </a:txBody>
                  <a:tcPr marL="68580" marR="68580" marT="0" marB="0"/>
                </a:tc>
                <a:extLst>
                  <a:ext uri="{0D108BD9-81ED-4DB2-BD59-A6C34878D82A}">
                    <a16:rowId xmlns:a16="http://schemas.microsoft.com/office/drawing/2014/main" xmlns="" val="3666520641"/>
                  </a:ext>
                </a:extLst>
              </a:tr>
              <a:tr h="545952">
                <a:tc>
                  <a:txBody>
                    <a:bodyPr/>
                    <a:lstStyle/>
                    <a:p>
                      <a:pPr marL="0" marR="0">
                        <a:lnSpc>
                          <a:spcPct val="107000"/>
                        </a:lnSpc>
                        <a:spcBef>
                          <a:spcPts val="0"/>
                        </a:spcBef>
                        <a:spcAft>
                          <a:spcPts val="0"/>
                        </a:spcAft>
                      </a:pPr>
                      <a:r>
                        <a:rPr lang="en-US" sz="1800" dirty="0">
                          <a:effectLst/>
                          <a:latin typeface="Ebrima" panose="02000000000000000000" pitchFamily="2" charset="0"/>
                          <a:ea typeface="Ebrima" panose="02000000000000000000" pitchFamily="2" charset="0"/>
                          <a:cs typeface="Ebrima" panose="02000000000000000000" pitchFamily="2" charset="0"/>
                        </a:rPr>
                        <a:t>1. Core reading instruction</a:t>
                      </a:r>
                    </a:p>
                  </a:txBody>
                  <a:tcPr marL="68580" marR="68580" marT="0" marB="0"/>
                </a:tc>
                <a:tc>
                  <a:txBody>
                    <a:bodyPr/>
                    <a:lstStyle/>
                    <a:p>
                      <a:pPr marL="0" marR="0">
                        <a:lnSpc>
                          <a:spcPct val="107000"/>
                        </a:lnSpc>
                        <a:spcBef>
                          <a:spcPts val="0"/>
                        </a:spcBef>
                        <a:spcAft>
                          <a:spcPts val="0"/>
                        </a:spcAft>
                      </a:pPr>
                      <a:r>
                        <a:rPr lang="en-US" sz="1800" dirty="0">
                          <a:effectLst/>
                          <a:latin typeface="Ebrima" panose="02000000000000000000" pitchFamily="2" charset="0"/>
                          <a:ea typeface="Ebrima" panose="02000000000000000000" pitchFamily="2" charset="0"/>
                          <a:cs typeface="Ebrima" panose="02000000000000000000" pitchFamily="2" charset="0"/>
                        </a:rPr>
                        <a:t>Journeys</a:t>
                      </a:r>
                    </a:p>
                  </a:txBody>
                  <a:tcPr marL="68580" marR="68580" marT="0" marB="0"/>
                </a:tc>
                <a:extLst>
                  <a:ext uri="{0D108BD9-81ED-4DB2-BD59-A6C34878D82A}">
                    <a16:rowId xmlns:a16="http://schemas.microsoft.com/office/drawing/2014/main" xmlns="" val="3542841989"/>
                  </a:ext>
                </a:extLst>
              </a:tr>
              <a:tr h="545952">
                <a:tc>
                  <a:txBody>
                    <a:bodyPr/>
                    <a:lstStyle/>
                    <a:p>
                      <a:pPr marL="0" marR="0">
                        <a:lnSpc>
                          <a:spcPct val="107000"/>
                        </a:lnSpc>
                        <a:spcBef>
                          <a:spcPts val="0"/>
                        </a:spcBef>
                        <a:spcAft>
                          <a:spcPts val="0"/>
                        </a:spcAft>
                      </a:pPr>
                      <a:r>
                        <a:rPr lang="en-US" sz="1800">
                          <a:effectLst/>
                          <a:latin typeface="Ebrima" panose="02000000000000000000" pitchFamily="2" charset="0"/>
                          <a:ea typeface="Ebrima" panose="02000000000000000000" pitchFamily="2" charset="0"/>
                          <a:cs typeface="Ebrima" panose="02000000000000000000" pitchFamily="2" charset="0"/>
                        </a:rPr>
                        <a:t>2. Benchmark reading assessment</a:t>
                      </a:r>
                    </a:p>
                  </a:txBody>
                  <a:tcPr marL="68580" marR="68580" marT="0" marB="0"/>
                </a:tc>
                <a:tc>
                  <a:txBody>
                    <a:bodyPr/>
                    <a:lstStyle/>
                    <a:p>
                      <a:pPr marL="0" marR="0">
                        <a:lnSpc>
                          <a:spcPct val="107000"/>
                        </a:lnSpc>
                        <a:spcBef>
                          <a:spcPts val="0"/>
                        </a:spcBef>
                        <a:spcAft>
                          <a:spcPts val="0"/>
                        </a:spcAft>
                      </a:pPr>
                      <a:r>
                        <a:rPr lang="en-US" sz="1800" dirty="0">
                          <a:effectLst/>
                          <a:latin typeface="Ebrima" panose="02000000000000000000" pitchFamily="2" charset="0"/>
                          <a:ea typeface="Ebrima" panose="02000000000000000000" pitchFamily="2" charset="0"/>
                          <a:cs typeface="Ebrima" panose="02000000000000000000" pitchFamily="2" charset="0"/>
                        </a:rPr>
                        <a:t>NWEA </a:t>
                      </a:r>
                    </a:p>
                  </a:txBody>
                  <a:tcPr marL="68580" marR="68580" marT="0" marB="0"/>
                </a:tc>
                <a:extLst>
                  <a:ext uri="{0D108BD9-81ED-4DB2-BD59-A6C34878D82A}">
                    <a16:rowId xmlns:a16="http://schemas.microsoft.com/office/drawing/2014/main" xmlns="" val="3401635633"/>
                  </a:ext>
                </a:extLst>
              </a:tr>
              <a:tr h="818927">
                <a:tc>
                  <a:txBody>
                    <a:bodyPr/>
                    <a:lstStyle/>
                    <a:p>
                      <a:pPr marL="0" marR="0">
                        <a:lnSpc>
                          <a:spcPct val="107000"/>
                        </a:lnSpc>
                        <a:spcBef>
                          <a:spcPts val="0"/>
                        </a:spcBef>
                        <a:spcAft>
                          <a:spcPts val="0"/>
                        </a:spcAft>
                      </a:pPr>
                      <a:r>
                        <a:rPr lang="en-US" sz="1800" dirty="0">
                          <a:effectLst/>
                          <a:latin typeface="Ebrima" panose="02000000000000000000" pitchFamily="2" charset="0"/>
                          <a:ea typeface="Ebrima" panose="02000000000000000000" pitchFamily="2" charset="0"/>
                          <a:cs typeface="Ebrima" panose="02000000000000000000" pitchFamily="2" charset="0"/>
                        </a:rPr>
                        <a:t>3. Individual Reading Plan</a:t>
                      </a:r>
                    </a:p>
                  </a:txBody>
                  <a:tcPr marL="68580" marR="68580" marT="0" marB="0"/>
                </a:tc>
                <a:tc>
                  <a:txBody>
                    <a:bodyPr/>
                    <a:lstStyle/>
                    <a:p>
                      <a:pPr marL="0" marR="0">
                        <a:lnSpc>
                          <a:spcPct val="107000"/>
                        </a:lnSpc>
                        <a:spcBef>
                          <a:spcPts val="0"/>
                        </a:spcBef>
                        <a:spcAft>
                          <a:spcPts val="0"/>
                        </a:spcAft>
                      </a:pPr>
                      <a:r>
                        <a:rPr lang="en-US" sz="1800" dirty="0">
                          <a:effectLst/>
                          <a:latin typeface="Ebrima" panose="02000000000000000000" pitchFamily="2" charset="0"/>
                          <a:ea typeface="Ebrima" panose="02000000000000000000" pitchFamily="2" charset="0"/>
                          <a:cs typeface="Ebrima" panose="02000000000000000000" pitchFamily="2" charset="0"/>
                        </a:rPr>
                        <a:t>IRIP developed and given at conferences, interventions will be identified for the year</a:t>
                      </a:r>
                    </a:p>
                  </a:txBody>
                  <a:tcPr marL="68580" marR="68580" marT="0" marB="0"/>
                </a:tc>
                <a:extLst>
                  <a:ext uri="{0D108BD9-81ED-4DB2-BD59-A6C34878D82A}">
                    <a16:rowId xmlns:a16="http://schemas.microsoft.com/office/drawing/2014/main" xmlns="" val="647295647"/>
                  </a:ext>
                </a:extLst>
              </a:tr>
              <a:tr h="545952">
                <a:tc>
                  <a:txBody>
                    <a:bodyPr/>
                    <a:lstStyle/>
                    <a:p>
                      <a:pPr marL="0" marR="0">
                        <a:lnSpc>
                          <a:spcPct val="107000"/>
                        </a:lnSpc>
                        <a:spcBef>
                          <a:spcPts val="0"/>
                        </a:spcBef>
                        <a:spcAft>
                          <a:spcPts val="0"/>
                        </a:spcAft>
                      </a:pPr>
                      <a:r>
                        <a:rPr lang="en-US" sz="1800">
                          <a:effectLst/>
                          <a:latin typeface="Ebrima" panose="02000000000000000000" pitchFamily="2" charset="0"/>
                          <a:ea typeface="Ebrima" panose="02000000000000000000" pitchFamily="2" charset="0"/>
                          <a:cs typeface="Ebrima" panose="02000000000000000000" pitchFamily="2" charset="0"/>
                        </a:rPr>
                        <a:t>4. Provide interventions </a:t>
                      </a:r>
                    </a:p>
                  </a:txBody>
                  <a:tcPr marL="68580" marR="68580" marT="0" marB="0"/>
                </a:tc>
                <a:tc>
                  <a:txBody>
                    <a:bodyPr/>
                    <a:lstStyle/>
                    <a:p>
                      <a:pPr marL="0" marR="0">
                        <a:lnSpc>
                          <a:spcPct val="107000"/>
                        </a:lnSpc>
                        <a:spcBef>
                          <a:spcPts val="0"/>
                        </a:spcBef>
                        <a:spcAft>
                          <a:spcPts val="0"/>
                        </a:spcAft>
                      </a:pPr>
                      <a:r>
                        <a:rPr lang="en-US" sz="1800" dirty="0" err="1">
                          <a:effectLst/>
                          <a:latin typeface="Ebrima" panose="02000000000000000000" pitchFamily="2" charset="0"/>
                          <a:ea typeface="Ebrima" panose="02000000000000000000" pitchFamily="2" charset="0"/>
                          <a:cs typeface="Ebrima" panose="02000000000000000000" pitchFamily="2" charset="0"/>
                        </a:rPr>
                        <a:t>iREAD</a:t>
                      </a:r>
                      <a:r>
                        <a:rPr lang="en-US" sz="1800" dirty="0">
                          <a:effectLst/>
                          <a:latin typeface="Ebrima" panose="02000000000000000000" pitchFamily="2" charset="0"/>
                          <a:ea typeface="Ebrima" panose="02000000000000000000" pitchFamily="2" charset="0"/>
                          <a:cs typeface="Ebrima" panose="02000000000000000000" pitchFamily="2" charset="0"/>
                        </a:rPr>
                        <a:t> &amp; others</a:t>
                      </a:r>
                    </a:p>
                  </a:txBody>
                  <a:tcPr marL="68580" marR="68580" marT="0" marB="0"/>
                </a:tc>
                <a:extLst>
                  <a:ext uri="{0D108BD9-81ED-4DB2-BD59-A6C34878D82A}">
                    <a16:rowId xmlns:a16="http://schemas.microsoft.com/office/drawing/2014/main" xmlns="" val="3960422553"/>
                  </a:ext>
                </a:extLst>
              </a:tr>
              <a:tr h="545952">
                <a:tc>
                  <a:txBody>
                    <a:bodyPr/>
                    <a:lstStyle/>
                    <a:p>
                      <a:pPr marL="0" marR="0">
                        <a:lnSpc>
                          <a:spcPct val="107000"/>
                        </a:lnSpc>
                        <a:spcBef>
                          <a:spcPts val="0"/>
                        </a:spcBef>
                        <a:spcAft>
                          <a:spcPts val="0"/>
                        </a:spcAft>
                      </a:pPr>
                      <a:r>
                        <a:rPr lang="en-US" sz="1800">
                          <a:effectLst/>
                          <a:latin typeface="Ebrima" panose="02000000000000000000" pitchFamily="2" charset="0"/>
                          <a:ea typeface="Ebrima" panose="02000000000000000000" pitchFamily="2" charset="0"/>
                          <a:cs typeface="Ebrima" panose="02000000000000000000" pitchFamily="2" charset="0"/>
                        </a:rPr>
                        <a:t>5. Progress monitoring of students </a:t>
                      </a:r>
                    </a:p>
                  </a:txBody>
                  <a:tcPr marL="68580" marR="68580" marT="0" marB="0"/>
                </a:tc>
                <a:tc>
                  <a:txBody>
                    <a:bodyPr/>
                    <a:lstStyle/>
                    <a:p>
                      <a:pPr marL="0" marR="0">
                        <a:lnSpc>
                          <a:spcPct val="107000"/>
                        </a:lnSpc>
                        <a:spcBef>
                          <a:spcPts val="0"/>
                        </a:spcBef>
                        <a:spcAft>
                          <a:spcPts val="0"/>
                        </a:spcAft>
                      </a:pPr>
                      <a:r>
                        <a:rPr lang="en-US" sz="1800" dirty="0" err="1">
                          <a:effectLst/>
                          <a:latin typeface="Ebrima" panose="02000000000000000000" pitchFamily="2" charset="0"/>
                          <a:ea typeface="Ebrima" panose="02000000000000000000" pitchFamily="2" charset="0"/>
                          <a:cs typeface="Ebrima" panose="02000000000000000000" pitchFamily="2" charset="0"/>
                        </a:rPr>
                        <a:t>Dibels</a:t>
                      </a:r>
                      <a:r>
                        <a:rPr lang="en-US" sz="1800" dirty="0">
                          <a:effectLst/>
                          <a:latin typeface="Ebrima" panose="02000000000000000000" pitchFamily="2" charset="0"/>
                          <a:ea typeface="Ebrima" panose="02000000000000000000" pitchFamily="2" charset="0"/>
                          <a:cs typeface="Ebrima" panose="02000000000000000000" pitchFamily="2" charset="0"/>
                        </a:rPr>
                        <a:t>/DRA</a:t>
                      </a:r>
                    </a:p>
                  </a:txBody>
                  <a:tcPr marL="68580" marR="68580" marT="0" marB="0"/>
                </a:tc>
                <a:extLst>
                  <a:ext uri="{0D108BD9-81ED-4DB2-BD59-A6C34878D82A}">
                    <a16:rowId xmlns:a16="http://schemas.microsoft.com/office/drawing/2014/main" xmlns="" val="2097313346"/>
                  </a:ext>
                </a:extLst>
              </a:tr>
            </a:tbl>
          </a:graphicData>
        </a:graphic>
      </p:graphicFrame>
    </p:spTree>
    <p:extLst>
      <p:ext uri="{BB962C8B-B14F-4D97-AF65-F5344CB8AC3E}">
        <p14:creationId xmlns:p14="http://schemas.microsoft.com/office/powerpoint/2010/main" val="794399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1542" t="13771" r="31591" b="15191"/>
          <a:stretch/>
        </p:blipFill>
        <p:spPr>
          <a:xfrm>
            <a:off x="5089159" y="637083"/>
            <a:ext cx="4744388" cy="5576340"/>
          </a:xfrm>
          <a:prstGeom prst="rect">
            <a:avLst/>
          </a:prstGeom>
        </p:spPr>
      </p:pic>
      <p:sp>
        <p:nvSpPr>
          <p:cNvPr id="4" name="Title 1"/>
          <p:cNvSpPr txBox="1">
            <a:spLocks/>
          </p:cNvSpPr>
          <p:nvPr/>
        </p:nvSpPr>
        <p:spPr>
          <a:xfrm>
            <a:off x="1234716" y="2670062"/>
            <a:ext cx="3569631" cy="1320800"/>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solidFill>
                  <a:srgbClr val="FF0000"/>
                </a:solidFill>
                <a:latin typeface="Ebrima" panose="02000000000000000000" pitchFamily="2" charset="0"/>
                <a:ea typeface="Ebrima" panose="02000000000000000000" pitchFamily="2" charset="0"/>
                <a:cs typeface="Ebrima" panose="02000000000000000000" pitchFamily="2" charset="0"/>
              </a:rPr>
              <a:t>Additional Information</a:t>
            </a:r>
          </a:p>
        </p:txBody>
      </p:sp>
    </p:spTree>
    <p:extLst>
      <p:ext uri="{BB962C8B-B14F-4D97-AF65-F5344CB8AC3E}">
        <p14:creationId xmlns:p14="http://schemas.microsoft.com/office/powerpoint/2010/main" val="129762795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950A06770EFF41AC3537DABD83C59D" ma:contentTypeVersion="8" ma:contentTypeDescription="Create a new document." ma:contentTypeScope="" ma:versionID="d1371995bb7c9ca7b5e2f4f81c4b58fd">
  <xsd:schema xmlns:xsd="http://www.w3.org/2001/XMLSchema" xmlns:xs="http://www.w3.org/2001/XMLSchema" xmlns:p="http://schemas.microsoft.com/office/2006/metadata/properties" xmlns:ns2="baadd53e-dde5-4cb5-9f01-13f3cc4e2313" xmlns:ns3="3a0df355-b446-4894-a9a2-448629611634" targetNamespace="http://schemas.microsoft.com/office/2006/metadata/properties" ma:root="true" ma:fieldsID="86d95e38863d4928998cdf21864e6c17" ns2:_="" ns3:_="">
    <xsd:import namespace="baadd53e-dde5-4cb5-9f01-13f3cc4e2313"/>
    <xsd:import namespace="3a0df355-b446-4894-a9a2-448629611634"/>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add53e-dde5-4cb5-9f01-13f3cc4e231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a0df355-b446-4894-a9a2-448629611634"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6592EA-89AB-49FD-A10F-DCBB24A1A3BF}">
  <ds:schemaRefs>
    <ds:schemaRef ds:uri="3a0df355-b446-4894-a9a2-448629611634"/>
    <ds:schemaRef ds:uri="baadd53e-dde5-4cb5-9f01-13f3cc4e2313"/>
    <ds:schemaRef ds:uri="http://purl.org/dc/elements/1.1/"/>
    <ds:schemaRef ds:uri="http://schemas.microsoft.com/office/2006/metadata/properties"/>
    <ds:schemaRef ds:uri="http://www.w3.org/XML/1998/namespac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39DFB0A6-E904-4AFA-BCE4-22FA5BC895C7}">
  <ds:schemaRefs>
    <ds:schemaRef ds:uri="http://schemas.microsoft.com/sharepoint/v3/contenttype/forms"/>
  </ds:schemaRefs>
</ds:datastoreItem>
</file>

<file path=customXml/itemProps3.xml><?xml version="1.0" encoding="utf-8"?>
<ds:datastoreItem xmlns:ds="http://schemas.openxmlformats.org/officeDocument/2006/customXml" ds:itemID="{5F910E83-E57F-416A-B57A-92C7841E6C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add53e-dde5-4cb5-9f01-13f3cc4e2313"/>
    <ds:schemaRef ds:uri="3a0df355-b446-4894-a9a2-4486296116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135</TotalTime>
  <Words>417</Words>
  <Application>Microsoft Office PowerPoint</Application>
  <PresentationFormat>Widescreen</PresentationFormat>
  <Paragraphs>48</Paragraphs>
  <Slides>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Aharoni</vt:lpstr>
      <vt:lpstr>Arial</vt:lpstr>
      <vt:lpstr>Calibri</vt:lpstr>
      <vt:lpstr>Ebrima</vt:lpstr>
      <vt:lpstr>Garamond</vt:lpstr>
      <vt:lpstr>Organic</vt:lpstr>
      <vt:lpstr>House Bill 4822</vt:lpstr>
      <vt:lpstr>Michigan’s Reading Retention Law </vt:lpstr>
      <vt:lpstr>Michigan’s Reading Retention Law </vt:lpstr>
      <vt:lpstr>Michigan’s Reading Retention Law </vt:lpstr>
      <vt:lpstr>Michigan’s Reading Retention Law </vt:lpstr>
      <vt:lpstr>Michigan’s Reading Retention Law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Pamela</dc:creator>
  <cp:lastModifiedBy>Mair, Lynn Gill</cp:lastModifiedBy>
  <cp:revision>19</cp:revision>
  <cp:lastPrinted>2017-08-22T22:38:54Z</cp:lastPrinted>
  <dcterms:created xsi:type="dcterms:W3CDTF">2013-07-15T20:26:40Z</dcterms:created>
  <dcterms:modified xsi:type="dcterms:W3CDTF">2017-09-26T19:06:41Z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0x0101000D950A06770EFF41AC3537DABD83C59D</vt:lpwstr>
  </property>
</Properties>
</file>