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7" r:id="rId3"/>
    <p:sldId id="260" r:id="rId4"/>
    <p:sldId id="312" r:id="rId5"/>
    <p:sldId id="273" r:id="rId6"/>
    <p:sldId id="274" r:id="rId7"/>
    <p:sldId id="311" r:id="rId8"/>
    <p:sldId id="309" r:id="rId9"/>
    <p:sldId id="295" r:id="rId10"/>
    <p:sldId id="293" r:id="rId11"/>
    <p:sldId id="313" r:id="rId12"/>
    <p:sldId id="276" r:id="rId13"/>
    <p:sldId id="300" r:id="rId14"/>
    <p:sldId id="306" r:id="rId15"/>
    <p:sldId id="277" r:id="rId16"/>
    <p:sldId id="29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26714"/>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727" autoAdjust="0"/>
  </p:normalViewPr>
  <p:slideViewPr>
    <p:cSldViewPr snapToGrid="0">
      <p:cViewPr varScale="1">
        <p:scale>
          <a:sx n="107" d="100"/>
          <a:sy n="107" d="100"/>
        </p:scale>
        <p:origin x="7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6578"/>
          </a:xfrm>
          <a:prstGeom prst="rect">
            <a:avLst/>
          </a:prstGeom>
        </p:spPr>
        <p:txBody>
          <a:bodyPr vert="horz" lIns="91440" tIns="45720" rIns="91440" bIns="45720" rtlCol="0"/>
          <a:lstStyle>
            <a:lvl1pPr algn="r">
              <a:defRPr sz="1200"/>
            </a:lvl1pPr>
          </a:lstStyle>
          <a:p>
            <a:fld id="{3687A7EE-44C6-485A-8DA0-564FF5AA0976}" type="datetimeFigureOut">
              <a:rPr lang="en-US" smtClean="0"/>
              <a:t>5/28/2025</a:t>
            </a:fld>
            <a:endParaRPr lang="en-US"/>
          </a:p>
        </p:txBody>
      </p:sp>
      <p:sp>
        <p:nvSpPr>
          <p:cNvPr id="4" name="Footer Placeholder 3"/>
          <p:cNvSpPr>
            <a:spLocks noGrp="1"/>
          </p:cNvSpPr>
          <p:nvPr>
            <p:ph type="ftr" sz="quarter" idx="2"/>
          </p:nvPr>
        </p:nvSpPr>
        <p:spPr>
          <a:xfrm>
            <a:off x="2"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2"/>
            <a:ext cx="3038475" cy="466578"/>
          </a:xfrm>
          <a:prstGeom prst="rect">
            <a:avLst/>
          </a:prstGeom>
        </p:spPr>
        <p:txBody>
          <a:bodyPr vert="horz" lIns="91440" tIns="45720" rIns="91440" bIns="45720" rtlCol="0" anchor="b"/>
          <a:lstStyle>
            <a:lvl1pPr algn="r">
              <a:defRPr sz="1200"/>
            </a:lvl1pPr>
          </a:lstStyle>
          <a:p>
            <a:fld id="{08939066-5ACD-4B96-914B-AF82C18B61DF}" type="slidenum">
              <a:rPr lang="en-US" smtClean="0"/>
              <a:t>‹#›</a:t>
            </a:fld>
            <a:endParaRPr lang="en-US"/>
          </a:p>
        </p:txBody>
      </p:sp>
    </p:spTree>
    <p:extLst>
      <p:ext uri="{BB962C8B-B14F-4D97-AF65-F5344CB8AC3E}">
        <p14:creationId xmlns:p14="http://schemas.microsoft.com/office/powerpoint/2010/main" val="428394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3"/>
            <a:ext cx="3037840" cy="466435"/>
          </a:xfrm>
          <a:prstGeom prst="rect">
            <a:avLst/>
          </a:prstGeom>
        </p:spPr>
        <p:txBody>
          <a:bodyPr vert="horz" lIns="92830" tIns="46415" rIns="92830" bIns="46415" rtlCol="0"/>
          <a:lstStyle>
            <a:lvl1pPr algn="r">
              <a:defRPr sz="1200"/>
            </a:lvl1pPr>
          </a:lstStyle>
          <a:p>
            <a:fld id="{C987F9E1-28F5-4FD9-9E20-476B79ACF0F5}" type="datetimeFigureOut">
              <a:rPr lang="en-US" smtClean="0"/>
              <a:t>5/28/2025</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2830" tIns="46415" rIns="92830" bIns="46415" rtlCol="0" anchor="b"/>
          <a:lstStyle>
            <a:lvl1pPr algn="r">
              <a:defRPr sz="1200"/>
            </a:lvl1pPr>
          </a:lstStyle>
          <a:p>
            <a:fld id="{417A5340-0D75-4C31-BACF-884911504304}" type="slidenum">
              <a:rPr lang="en-US" smtClean="0"/>
              <a:t>‹#›</a:t>
            </a:fld>
            <a:endParaRPr lang="en-US"/>
          </a:p>
        </p:txBody>
      </p:sp>
    </p:spTree>
    <p:extLst>
      <p:ext uri="{BB962C8B-B14F-4D97-AF65-F5344CB8AC3E}">
        <p14:creationId xmlns:p14="http://schemas.microsoft.com/office/powerpoint/2010/main" val="13328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1</a:t>
            </a:fld>
            <a:endParaRPr lang="en-US"/>
          </a:p>
        </p:txBody>
      </p:sp>
    </p:spTree>
    <p:extLst>
      <p:ext uri="{BB962C8B-B14F-4D97-AF65-F5344CB8AC3E}">
        <p14:creationId xmlns:p14="http://schemas.microsoft.com/office/powerpoint/2010/main" val="119367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apply before senior year starts!</a:t>
            </a:r>
          </a:p>
        </p:txBody>
      </p:sp>
      <p:sp>
        <p:nvSpPr>
          <p:cNvPr id="4" name="Slide Number Placeholder 3"/>
          <p:cNvSpPr>
            <a:spLocks noGrp="1"/>
          </p:cNvSpPr>
          <p:nvPr>
            <p:ph type="sldNum" sz="quarter" idx="5"/>
          </p:nvPr>
        </p:nvSpPr>
        <p:spPr/>
        <p:txBody>
          <a:bodyPr/>
          <a:lstStyle/>
          <a:p>
            <a:fld id="{417A5340-0D75-4C31-BACF-884911504304}" type="slidenum">
              <a:rPr lang="en-US" smtClean="0"/>
              <a:t>10</a:t>
            </a:fld>
            <a:endParaRPr lang="en-US"/>
          </a:p>
        </p:txBody>
      </p:sp>
    </p:spTree>
    <p:extLst>
      <p:ext uri="{BB962C8B-B14F-4D97-AF65-F5344CB8AC3E}">
        <p14:creationId xmlns:p14="http://schemas.microsoft.com/office/powerpoint/2010/main" val="252264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mj-lt"/>
              </a:rPr>
              <a:t>Students can use the historical grades screen and a grad audit to confirm they are on track.  These can be found on Dakota’s website. Dakota’s website </a:t>
            </a:r>
            <a:r>
              <a:rPr lang="en-US" sz="1600" b="1" dirty="0">
                <a:latin typeface="+mj-lt"/>
                <a:sym typeface="Wingdings" panose="05000000000000000000" pitchFamily="2" charset="2"/>
              </a:rPr>
              <a:t> Counseling Tab  Graduation Requirements  Grad Audit. N</a:t>
            </a:r>
            <a:r>
              <a:rPr lang="en-US" sz="1600" b="1" dirty="0">
                <a:latin typeface="+mj-lt"/>
              </a:rPr>
              <a:t>otify their counselor if something seems off. </a:t>
            </a:r>
          </a:p>
          <a:p>
            <a:endParaRPr lang="en-US" sz="1600" b="1" dirty="0">
              <a:latin typeface="+mj-lt"/>
            </a:endParaRPr>
          </a:p>
          <a:p>
            <a:r>
              <a:rPr lang="en-US" sz="1600" b="1" dirty="0">
                <a:latin typeface="+mj-lt"/>
              </a:rPr>
              <a:t>For athletes, you must apply for NCAA before you begin 12</a:t>
            </a:r>
            <a:r>
              <a:rPr lang="en-US" sz="1600" b="1" baseline="30000" dirty="0">
                <a:latin typeface="+mj-lt"/>
              </a:rPr>
              <a:t>th</a:t>
            </a:r>
            <a:r>
              <a:rPr lang="en-US" sz="1600" b="1" dirty="0">
                <a:latin typeface="+mj-lt"/>
              </a:rPr>
              <a:t> grade. </a:t>
            </a:r>
          </a:p>
          <a:p>
            <a:endParaRPr lang="en-US" sz="1600" b="1" dirty="0">
              <a:latin typeface="+mj-lt"/>
            </a:endParaRPr>
          </a:p>
          <a:p>
            <a:r>
              <a:rPr lang="en-US" sz="1600" b="1" dirty="0">
                <a:latin typeface="+mj-lt"/>
              </a:rPr>
              <a:t>Schedule college visits if they haven’t started yet. Do so by contacting admissions offices or going online to the university website.  </a:t>
            </a:r>
          </a:p>
          <a:p>
            <a:endParaRPr lang="en-US" sz="1600" b="1" dirty="0">
              <a:latin typeface="+mj-lt"/>
            </a:endParaRPr>
          </a:p>
          <a:p>
            <a:r>
              <a:rPr lang="en-US" sz="1600" b="1" dirty="0">
                <a:latin typeface="+mj-lt"/>
              </a:rPr>
              <a:t>Meet with college reps during lunches</a:t>
            </a:r>
          </a:p>
          <a:p>
            <a:endParaRPr lang="en-US" sz="1600" b="1" dirty="0">
              <a:latin typeface="+mj-lt"/>
            </a:endParaRPr>
          </a:p>
          <a:p>
            <a:r>
              <a:rPr lang="en-US" sz="1600" b="1" dirty="0">
                <a:latin typeface="+mj-lt"/>
              </a:rPr>
              <a:t>Retake the SAT/ACT, if desired. If you want to retake it, you will need to go directly to ACT.org or Collegeboard.org </a:t>
            </a:r>
          </a:p>
          <a:p>
            <a:endParaRPr lang="en-US" sz="1600" b="1" dirty="0">
              <a:latin typeface="+mj-lt"/>
            </a:endParaRPr>
          </a:p>
          <a:p>
            <a:r>
              <a:rPr lang="en-US" sz="1600" b="1" dirty="0">
                <a:latin typeface="+mj-lt"/>
              </a:rPr>
              <a:t>Apply to colleges - create a planning calendar to help remember deadlines.</a:t>
            </a:r>
          </a:p>
          <a:p>
            <a:pPr lvl="1"/>
            <a:r>
              <a:rPr lang="en-US" sz="1600" b="1" dirty="0">
                <a:latin typeface="+mj-lt"/>
              </a:rPr>
              <a:t>It is acceptable to apply as “undecided” if they’re not sure yet. </a:t>
            </a:r>
          </a:p>
          <a:p>
            <a:pPr lvl="1"/>
            <a:r>
              <a:rPr lang="en-US" sz="1600" b="1" dirty="0">
                <a:latin typeface="+mj-lt"/>
              </a:rPr>
              <a:t>Select 4 or more – Reach, Target, and Safety schools.</a:t>
            </a:r>
          </a:p>
          <a:p>
            <a:pPr lvl="1"/>
            <a:r>
              <a:rPr lang="en-US" sz="1600" b="1" dirty="0">
                <a:latin typeface="+mj-lt"/>
              </a:rPr>
              <a:t>Make sure the schools offer the program of interest.</a:t>
            </a:r>
          </a:p>
          <a:p>
            <a:pPr lvl="1"/>
            <a:r>
              <a:rPr lang="en-US" sz="1600" b="1" dirty="0">
                <a:latin typeface="+mj-lt"/>
              </a:rPr>
              <a:t>They should research admission criteria to make sure they meet it.</a:t>
            </a:r>
          </a:p>
          <a:p>
            <a:pPr lvl="1"/>
            <a:r>
              <a:rPr lang="en-US" sz="1600" b="1" dirty="0">
                <a:latin typeface="+mj-lt"/>
              </a:rPr>
              <a:t>Apply in August – less stressful school year if you get started early. Counselors will not have transcripts ready until the end of September/beginning of October. We will meet Nov. 1</a:t>
            </a:r>
            <a:r>
              <a:rPr lang="en-US" sz="1600" b="1" baseline="30000" dirty="0">
                <a:latin typeface="+mj-lt"/>
              </a:rPr>
              <a:t>st</a:t>
            </a:r>
            <a:r>
              <a:rPr lang="en-US" sz="1600" b="1" dirty="0">
                <a:latin typeface="+mj-lt"/>
              </a:rPr>
              <a:t> deadlines. </a:t>
            </a:r>
          </a:p>
          <a:p>
            <a:endParaRPr lang="en-US" sz="1600" b="1" dirty="0">
              <a:latin typeface="+mj-lt"/>
            </a:endParaRPr>
          </a:p>
          <a:p>
            <a:r>
              <a:rPr lang="en-US" sz="1600" b="1" dirty="0">
                <a:latin typeface="+mj-lt"/>
              </a:rPr>
              <a:t>They should get involved in extracurricular activities &amp; volunteer work. Demonstrate leadership qualities. Colleges might ask for examples.</a:t>
            </a:r>
          </a:p>
          <a:p>
            <a:endParaRPr lang="en-US" sz="1600" b="1" dirty="0">
              <a:latin typeface="+mj-lt"/>
            </a:endParaRPr>
          </a:p>
          <a:p>
            <a:r>
              <a:rPr lang="en-US" sz="1600" b="1" dirty="0">
                <a:latin typeface="+mj-lt"/>
              </a:rPr>
              <a:t>Teacher Letters of Recommendation: </a:t>
            </a:r>
          </a:p>
          <a:p>
            <a:r>
              <a:rPr lang="en-US" sz="1600" b="1" dirty="0">
                <a:latin typeface="+mj-lt"/>
              </a:rPr>
              <a:t>	</a:t>
            </a:r>
            <a:r>
              <a:rPr lang="en-US" sz="1200" b="1" dirty="0">
                <a:latin typeface="+mj-lt"/>
              </a:rPr>
              <a:t>Only ask for them if institutions require them. </a:t>
            </a:r>
          </a:p>
          <a:p>
            <a:pPr lvl="1"/>
            <a:r>
              <a:rPr lang="en-US" sz="1200" b="1" dirty="0">
                <a:latin typeface="+mj-lt"/>
              </a:rPr>
              <a:t>	Give plenty of notice (at least 2 weeks) to the person they are requesting it from.</a:t>
            </a:r>
          </a:p>
          <a:p>
            <a:pPr lvl="1"/>
            <a:r>
              <a:rPr lang="en-US" sz="1200" b="1" dirty="0">
                <a:latin typeface="+mj-lt"/>
              </a:rPr>
              <a:t>	They will have to provide institution w/ recommender’s contact info and provide recommender w/ the correct admissions email addresses where it needs to be sent.  </a:t>
            </a:r>
          </a:p>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12</a:t>
            </a:fld>
            <a:endParaRPr lang="en-US"/>
          </a:p>
        </p:txBody>
      </p:sp>
    </p:spTree>
    <p:extLst>
      <p:ext uri="{BB962C8B-B14F-4D97-AF65-F5344CB8AC3E}">
        <p14:creationId xmlns:p14="http://schemas.microsoft.com/office/powerpoint/2010/main" val="408502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 that we did not address? </a:t>
            </a:r>
          </a:p>
        </p:txBody>
      </p:sp>
      <p:sp>
        <p:nvSpPr>
          <p:cNvPr id="4" name="Slide Number Placeholder 3"/>
          <p:cNvSpPr>
            <a:spLocks noGrp="1"/>
          </p:cNvSpPr>
          <p:nvPr>
            <p:ph type="sldNum" sz="quarter" idx="5"/>
          </p:nvPr>
        </p:nvSpPr>
        <p:spPr/>
        <p:txBody>
          <a:bodyPr/>
          <a:lstStyle/>
          <a:p>
            <a:fld id="{417A5340-0D75-4C31-BACF-884911504304}" type="slidenum">
              <a:rPr lang="en-US" smtClean="0"/>
              <a:t>16</a:t>
            </a:fld>
            <a:endParaRPr lang="en-US"/>
          </a:p>
        </p:txBody>
      </p:sp>
    </p:spTree>
    <p:extLst>
      <p:ext uri="{BB962C8B-B14F-4D97-AF65-F5344CB8AC3E}">
        <p14:creationId xmlns:p14="http://schemas.microsoft.com/office/powerpoint/2010/main" val="37337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2</a:t>
            </a:fld>
            <a:endParaRPr lang="en-US"/>
          </a:p>
        </p:txBody>
      </p:sp>
    </p:spTree>
    <p:extLst>
      <p:ext uri="{BB962C8B-B14F-4D97-AF65-F5344CB8AC3E}">
        <p14:creationId xmlns:p14="http://schemas.microsoft.com/office/powerpoint/2010/main" val="379492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3</a:t>
            </a:fld>
            <a:endParaRPr lang="en-US"/>
          </a:p>
        </p:txBody>
      </p:sp>
    </p:spTree>
    <p:extLst>
      <p:ext uri="{BB962C8B-B14F-4D97-AF65-F5344CB8AC3E}">
        <p14:creationId xmlns:p14="http://schemas.microsoft.com/office/powerpoint/2010/main" val="342727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4</a:t>
            </a:fld>
            <a:endParaRPr lang="en-US"/>
          </a:p>
        </p:txBody>
      </p:sp>
    </p:spTree>
    <p:extLst>
      <p:ext uri="{BB962C8B-B14F-4D97-AF65-F5344CB8AC3E}">
        <p14:creationId xmlns:p14="http://schemas.microsoft.com/office/powerpoint/2010/main" val="255655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Weighted v. unweighted: If you took AP classes, the GPA we provide is weighted. You will need to calculate it if you need an unweighted GPA. Many universities will un-weigh the GPA, recalculating it prior to making admissions decisions. </a:t>
            </a:r>
          </a:p>
          <a:p>
            <a:endParaRPr lang="en-US" dirty="0"/>
          </a:p>
          <a:p>
            <a:r>
              <a:rPr lang="en-US" dirty="0"/>
              <a:t>Universities want to see rigorous classes, not just good grades. </a:t>
            </a:r>
          </a:p>
          <a:p>
            <a:endParaRPr lang="en-US" dirty="0"/>
          </a:p>
          <a:p>
            <a:r>
              <a:rPr lang="en-US" dirty="0"/>
              <a:t>Many schools are test optional – before sending scores, look at the university’s average score – if yours is at or above, send the score. It it’s below and the school is test-optional, do not send it. </a:t>
            </a:r>
          </a:p>
          <a:p>
            <a:r>
              <a:rPr lang="en-US" dirty="0"/>
              <a:t>Most universities are going to be test-optional for 2023. </a:t>
            </a:r>
          </a:p>
          <a:p>
            <a:endParaRPr lang="en-US" dirty="0"/>
          </a:p>
          <a:p>
            <a:r>
              <a:rPr lang="en-US" dirty="0"/>
              <a:t>Some universities will ask about students’ leadership experience. Even more important is demonstration of finding a balance of academics and extracurriculars.  </a:t>
            </a:r>
          </a:p>
          <a:p>
            <a:endParaRPr lang="en-US" dirty="0"/>
          </a:p>
          <a:p>
            <a:r>
              <a:rPr lang="en-US" dirty="0"/>
              <a:t>Personal Essays – they want to learn more about you as a person –talk about a pivotal moment or an important lesson you’ve learned; start early; can use the same essay for multiple schools/scholarships. </a:t>
            </a:r>
          </a:p>
          <a:p>
            <a:endParaRPr lang="en-US" dirty="0"/>
          </a:p>
          <a:p>
            <a:r>
              <a:rPr lang="en-US" dirty="0"/>
              <a:t>Letters of recommendation – some will require 1, some will ask for 3, and some do not want/need any. Do not request or submit letters if they are not required. </a:t>
            </a:r>
          </a:p>
          <a:p>
            <a:endParaRPr lang="en-US" dirty="0"/>
          </a:p>
          <a:p>
            <a:r>
              <a:rPr lang="en-US" dirty="0"/>
              <a:t>Fee waivers for applications, retaking SAT/ACT. Contact the counselor. </a:t>
            </a:r>
          </a:p>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5</a:t>
            </a:fld>
            <a:endParaRPr lang="en-US"/>
          </a:p>
        </p:txBody>
      </p:sp>
    </p:spTree>
    <p:extLst>
      <p:ext uri="{BB962C8B-B14F-4D97-AF65-F5344CB8AC3E}">
        <p14:creationId xmlns:p14="http://schemas.microsoft.com/office/powerpoint/2010/main" val="264608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look at what programs a school offers. Many students want to go to certain universities based on name-brand, and that school may not even offer a program in their field of interest. </a:t>
            </a:r>
          </a:p>
          <a:p>
            <a:r>
              <a:rPr lang="en-US" dirty="0"/>
              <a:t>Name brand universities do not guarantee a good job or a high salary. You can get a great job w/ excellent pay without having to go to a highly-selective university. </a:t>
            </a:r>
          </a:p>
          <a:p>
            <a:endParaRPr lang="en-US" dirty="0"/>
          </a:p>
          <a:p>
            <a:r>
              <a:rPr lang="en-US" dirty="0"/>
              <a:t>The cost of college includes more than just tuition and room/board. Make a plan that includes those other fees. </a:t>
            </a:r>
          </a:p>
          <a:p>
            <a:endParaRPr lang="en-US" dirty="0"/>
          </a:p>
          <a:p>
            <a:r>
              <a:rPr lang="en-US" dirty="0"/>
              <a:t>To find the right university, students should consider what setting they would feel most comfortable in. Some may not feel comfortable living in the city or living in a rural area that is too remote. That can impact a student’s happiness at their university. </a:t>
            </a:r>
          </a:p>
          <a:p>
            <a:endParaRPr lang="en-US" dirty="0"/>
          </a:p>
          <a:p>
            <a:r>
              <a:rPr lang="en-US" dirty="0"/>
              <a:t>Review admission criteria in advance so the students can make sure they will qualify or to identify what they may need to do to make themselves a better candidate. </a:t>
            </a:r>
          </a:p>
          <a:p>
            <a:endParaRPr lang="en-US" dirty="0"/>
          </a:p>
          <a:p>
            <a:r>
              <a:rPr lang="en-US" dirty="0"/>
              <a:t>What other characteristics about the university make it stand out above others? Use a checklist of traits you want in a university. Use a point system to rank each one you’re considering. How well does each university meet each criteria? </a:t>
            </a:r>
          </a:p>
        </p:txBody>
      </p:sp>
      <p:sp>
        <p:nvSpPr>
          <p:cNvPr id="4" name="Slide Number Placeholder 3"/>
          <p:cNvSpPr>
            <a:spLocks noGrp="1"/>
          </p:cNvSpPr>
          <p:nvPr>
            <p:ph type="sldNum" sz="quarter" idx="5"/>
          </p:nvPr>
        </p:nvSpPr>
        <p:spPr/>
        <p:txBody>
          <a:bodyPr/>
          <a:lstStyle/>
          <a:p>
            <a:fld id="{417A5340-0D75-4C31-BACF-884911504304}" type="slidenum">
              <a:rPr lang="en-US" smtClean="0"/>
              <a:t>6</a:t>
            </a:fld>
            <a:endParaRPr lang="en-US"/>
          </a:p>
        </p:txBody>
      </p:sp>
    </p:spTree>
    <p:extLst>
      <p:ext uri="{BB962C8B-B14F-4D97-AF65-F5344CB8AC3E}">
        <p14:creationId xmlns:p14="http://schemas.microsoft.com/office/powerpoint/2010/main" val="183271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7</a:t>
            </a:fld>
            <a:endParaRPr lang="en-US"/>
          </a:p>
        </p:txBody>
      </p:sp>
    </p:spTree>
    <p:extLst>
      <p:ext uri="{BB962C8B-B14F-4D97-AF65-F5344CB8AC3E}">
        <p14:creationId xmlns:p14="http://schemas.microsoft.com/office/powerpoint/2010/main" val="259221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Reliable sites for scholarship searches:</a:t>
            </a:r>
          </a:p>
          <a:p>
            <a:r>
              <a:rPr lang="en-US" dirty="0"/>
              <a:t>Fastweb.com</a:t>
            </a:r>
          </a:p>
          <a:p>
            <a:r>
              <a:rPr lang="en-US" dirty="0"/>
              <a:t>Scholarships.com</a:t>
            </a:r>
          </a:p>
          <a:p>
            <a:r>
              <a:rPr lang="en-US" dirty="0"/>
              <a:t>Collegeboard.org </a:t>
            </a:r>
            <a:r>
              <a:rPr lang="en-US" dirty="0">
                <a:sym typeface="Wingdings" panose="05000000000000000000" pitchFamily="2" charset="2"/>
              </a:rPr>
              <a:t> scholarship search</a:t>
            </a:r>
          </a:p>
          <a:p>
            <a:r>
              <a:rPr lang="en-US" dirty="0">
                <a:sym typeface="Wingdings" panose="05000000000000000000" pitchFamily="2" charset="2"/>
              </a:rPr>
              <a:t>Xello  scholarship search</a:t>
            </a:r>
          </a:p>
          <a:p>
            <a:endParaRPr lang="en-US" dirty="0">
              <a:sym typeface="Wingdings" panose="05000000000000000000" pitchFamily="2" charset="2"/>
            </a:endParaRPr>
          </a:p>
          <a:p>
            <a:r>
              <a:rPr lang="en-US" dirty="0">
                <a:sym typeface="Wingdings" panose="05000000000000000000" pitchFamily="2" charset="2"/>
              </a:rPr>
              <a:t>Do not pay for it or give out your social security number to companies offering to help. </a:t>
            </a:r>
          </a:p>
          <a:p>
            <a:endParaRPr lang="en-US" dirty="0">
              <a:sym typeface="Wingdings" panose="05000000000000000000" pitchFamily="2" charset="2"/>
            </a:endParaRPr>
          </a:p>
          <a:p>
            <a:r>
              <a:rPr lang="en-US" dirty="0">
                <a:sym typeface="Wingdings" panose="05000000000000000000" pitchFamily="2" charset="2"/>
              </a:rPr>
              <a:t>On Dakota’s website, under the counseling tab, under Financial Aid &amp; Scholarships, we regularly post opportunities throughout the year as they are sent to us. Make checking this a regular practice. </a:t>
            </a:r>
            <a:endParaRPr lang="en-US" dirty="0"/>
          </a:p>
        </p:txBody>
      </p:sp>
      <p:sp>
        <p:nvSpPr>
          <p:cNvPr id="4" name="Slide Number Placeholder 3"/>
          <p:cNvSpPr>
            <a:spLocks noGrp="1"/>
          </p:cNvSpPr>
          <p:nvPr>
            <p:ph type="sldNum" sz="quarter" idx="5"/>
          </p:nvPr>
        </p:nvSpPr>
        <p:spPr/>
        <p:txBody>
          <a:bodyPr/>
          <a:lstStyle/>
          <a:p>
            <a:fld id="{417A5340-0D75-4C31-BACF-884911504304}" type="slidenum">
              <a:rPr lang="en-US" smtClean="0"/>
              <a:t>8</a:t>
            </a:fld>
            <a:endParaRPr lang="en-US"/>
          </a:p>
        </p:txBody>
      </p:sp>
    </p:spTree>
    <p:extLst>
      <p:ext uri="{BB962C8B-B14F-4D97-AF65-F5344CB8AC3E}">
        <p14:creationId xmlns:p14="http://schemas.microsoft.com/office/powerpoint/2010/main" val="126108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App –  a website where students fill out one application for multiple schools. If you are applying to more than one school on the common app, it can save time, but if you are only applying to one and they have their own app or the common app to choose from, you may want to do their app instead of the common app because it is very lengthy. </a:t>
            </a:r>
          </a:p>
          <a:p>
            <a:endParaRPr lang="en-US" dirty="0"/>
          </a:p>
          <a:p>
            <a:r>
              <a:rPr lang="en-US" dirty="0"/>
              <a:t>The counselors will have to submit a portion for each student as well. The student will need to complete and submit a senior profile form, on our website under college/career planning, to assist us in completing our portion. </a:t>
            </a:r>
          </a:p>
          <a:p>
            <a:endParaRPr lang="en-US" dirty="0"/>
          </a:p>
          <a:p>
            <a:r>
              <a:rPr lang="en-US" dirty="0"/>
              <a:t>Counselor reports are typically due November 1</a:t>
            </a:r>
            <a:r>
              <a:rPr lang="en-US" baseline="30000" dirty="0"/>
              <a:t>st</a:t>
            </a:r>
            <a:r>
              <a:rPr lang="en-US" dirty="0"/>
              <a:t>. Students may submit their application in August or September, but counselors typically do not have all of the necessary information to submit our portion until the end of September or beginning of October. Students are not penalized for this. As long as student applications and counselor reports are submitted by the deadline, everything will be fine. Students do not get early consideration for submitting months in advance.</a:t>
            </a:r>
          </a:p>
          <a:p>
            <a:endParaRPr lang="en-US" dirty="0"/>
          </a:p>
          <a:p>
            <a:r>
              <a:rPr lang="en-US" dirty="0"/>
              <a:t>It is important to provide at least one week notice for recommendation requests or anything that will require another person to complete something. Waiting until the deadline/last minute may mean students do not get what they need. </a:t>
            </a:r>
          </a:p>
          <a:p>
            <a:endParaRPr lang="en-US" dirty="0"/>
          </a:p>
          <a:p>
            <a:r>
              <a:rPr lang="en-US" dirty="0"/>
              <a:t>Early Action just means you want notification of admission as soon as possible from the university. Early Decision means that if you get admitted to that university, you must go there and withdraw all other applications. It is a binding agreement between the applicant and the university. </a:t>
            </a:r>
          </a:p>
          <a:p>
            <a:endParaRPr lang="en-US" dirty="0"/>
          </a:p>
          <a:p>
            <a:r>
              <a:rPr lang="en-US" dirty="0"/>
              <a:t>If deferred, it is important to start looking at other options. Maybe it’s a blessing in disguise. Also – you can contact the university you were deferred from to re-express interest in attending. Notify counselor as well, so the counselor can reach out on their behalf. </a:t>
            </a:r>
          </a:p>
        </p:txBody>
      </p:sp>
      <p:sp>
        <p:nvSpPr>
          <p:cNvPr id="4" name="Slide Number Placeholder 3"/>
          <p:cNvSpPr>
            <a:spLocks noGrp="1"/>
          </p:cNvSpPr>
          <p:nvPr>
            <p:ph type="sldNum" sz="quarter" idx="5"/>
          </p:nvPr>
        </p:nvSpPr>
        <p:spPr/>
        <p:txBody>
          <a:bodyPr/>
          <a:lstStyle/>
          <a:p>
            <a:fld id="{417A5340-0D75-4C31-BACF-884911504304}" type="slidenum">
              <a:rPr lang="en-US" smtClean="0"/>
              <a:t>9</a:t>
            </a:fld>
            <a:endParaRPr lang="en-US"/>
          </a:p>
        </p:txBody>
      </p:sp>
    </p:spTree>
    <p:extLst>
      <p:ext uri="{BB962C8B-B14F-4D97-AF65-F5344CB8AC3E}">
        <p14:creationId xmlns:p14="http://schemas.microsoft.com/office/powerpoint/2010/main" val="148820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F6DEE-869D-4426-909D-41A038DA130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18590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03911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377034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F6DEE-869D-4426-909D-41A038DA130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228796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F6DEE-869D-4426-909D-41A038DA130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73590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F6DEE-869D-4426-909D-41A038DA130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264738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F6DEE-869D-4426-909D-41A038DA130A}"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40983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F6DEE-869D-4426-909D-41A038DA130A}"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20323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6DEE-869D-4426-909D-41A038DA130A}"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7705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F6DEE-869D-4426-909D-41A038DA130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33193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F6DEE-869D-4426-909D-41A038DA130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6FEB-6A32-40C6-B523-61A270FC65C9}" type="slidenum">
              <a:rPr lang="en-US" smtClean="0"/>
              <a:t>‹#›</a:t>
            </a:fld>
            <a:endParaRPr lang="en-US"/>
          </a:p>
        </p:txBody>
      </p:sp>
    </p:spTree>
    <p:extLst>
      <p:ext uri="{BB962C8B-B14F-4D97-AF65-F5344CB8AC3E}">
        <p14:creationId xmlns:p14="http://schemas.microsoft.com/office/powerpoint/2010/main" val="173513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F6DEE-869D-4426-909D-41A038DA130A}"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96FEB-6A32-40C6-B523-61A270FC65C9}" type="slidenum">
              <a:rPr lang="en-US" smtClean="0"/>
              <a:t>‹#›</a:t>
            </a:fld>
            <a:endParaRPr lang="en-US"/>
          </a:p>
        </p:txBody>
      </p:sp>
    </p:spTree>
    <p:extLst>
      <p:ext uri="{BB962C8B-B14F-4D97-AF65-F5344CB8AC3E}">
        <p14:creationId xmlns:p14="http://schemas.microsoft.com/office/powerpoint/2010/main" val="3773318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www.playnaia.org/" TargetMode="External"/><Relationship Id="rId4" Type="http://schemas.openxmlformats.org/officeDocument/2006/relationships/hyperlink" Target="http://www.eligibilitycenter.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ukat.uk/Resources"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3">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5" name="TextBox 4"/>
          <p:cNvSpPr txBox="1"/>
          <p:nvPr/>
        </p:nvSpPr>
        <p:spPr>
          <a:xfrm>
            <a:off x="775957" y="4145964"/>
            <a:ext cx="10640754" cy="11297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FFFFFF"/>
                </a:solidFill>
                <a:latin typeface="+mj-lt"/>
                <a:ea typeface="+mj-ea"/>
                <a:cs typeface="+mj-cs"/>
              </a:rPr>
              <a:t>College Application Process</a:t>
            </a:r>
          </a:p>
          <a:p>
            <a:pPr algn="ctr">
              <a:lnSpc>
                <a:spcPct val="90000"/>
              </a:lnSpc>
              <a:spcBef>
                <a:spcPct val="0"/>
              </a:spcBef>
              <a:spcAft>
                <a:spcPts val="600"/>
              </a:spcAft>
            </a:pPr>
            <a:r>
              <a:rPr lang="en-US" sz="2400" b="1" dirty="0">
                <a:solidFill>
                  <a:srgbClr val="FFFFFF"/>
                </a:solidFill>
                <a:latin typeface="+mj-lt"/>
                <a:ea typeface="+mj-ea"/>
                <a:cs typeface="+mj-cs"/>
              </a:rPr>
              <a:t>Presented by</a:t>
            </a:r>
            <a:endParaRPr lang="en-US" sz="2400" dirty="0">
              <a:ea typeface="+mj-ea"/>
              <a:cs typeface="+mj-cs"/>
            </a:endParaRPr>
          </a:p>
        </p:txBody>
      </p:sp>
      <p:pic>
        <p:nvPicPr>
          <p:cNvPr id="41" name="Picture 15">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Subtitle 2"/>
          <p:cNvSpPr>
            <a:spLocks noGrp="1"/>
          </p:cNvSpPr>
          <p:nvPr>
            <p:ph type="subTitle" idx="1"/>
          </p:nvPr>
        </p:nvSpPr>
        <p:spPr>
          <a:xfrm>
            <a:off x="1514122" y="5265889"/>
            <a:ext cx="9163757" cy="711894"/>
          </a:xfrm>
        </p:spPr>
        <p:txBody>
          <a:bodyPr vert="horz" lIns="91440" tIns="45720" rIns="91440" bIns="45720" rtlCol="0" anchor="ctr">
            <a:normAutofit/>
          </a:bodyPr>
          <a:lstStyle/>
          <a:p>
            <a:r>
              <a:rPr lang="en-US" kern="1200" dirty="0">
                <a:solidFill>
                  <a:srgbClr val="FFFFFF"/>
                </a:solidFill>
                <a:latin typeface="+mn-lt"/>
                <a:ea typeface="+mn-ea"/>
                <a:cs typeface="+mn-cs"/>
              </a:rPr>
              <a:t>Dakota High School Guidance Department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756" y="371721"/>
            <a:ext cx="5353880" cy="3573716"/>
          </a:xfrm>
          <a:prstGeom prst="rect">
            <a:avLst/>
          </a:prstGeom>
        </p:spPr>
      </p:pic>
    </p:spTree>
    <p:extLst>
      <p:ext uri="{BB962C8B-B14F-4D97-AF65-F5344CB8AC3E}">
        <p14:creationId xmlns:p14="http://schemas.microsoft.com/office/powerpoint/2010/main" val="36293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pic>
        <p:nvPicPr>
          <p:cNvPr id="6" name="Picture 5" descr="Basketball on the hardwood of an indoor court">
            <a:extLst>
              <a:ext uri="{FF2B5EF4-FFF2-40B4-BE49-F238E27FC236}">
                <a16:creationId xmlns:a16="http://schemas.microsoft.com/office/drawing/2014/main" id="{B7E70178-2F7D-22B2-9EED-1239385E10F7}"/>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0" y="-2264"/>
            <a:ext cx="12192001" cy="6950133"/>
          </a:xfrm>
          <a:prstGeom prst="rect">
            <a:avLst/>
          </a:prstGeom>
          <a:effectLst>
            <a:outerShdw blurRad="50800" dist="50800" dir="5400000" algn="ctr" rotWithShape="0">
              <a:srgbClr val="000000">
                <a:alpha val="5000"/>
              </a:srgbClr>
            </a:outerShdw>
          </a:effectLst>
        </p:spPr>
      </p:pic>
      <p:sp>
        <p:nvSpPr>
          <p:cNvPr id="4" name="Rectangle 3"/>
          <p:cNvSpPr/>
          <p:nvPr/>
        </p:nvSpPr>
        <p:spPr>
          <a:xfrm>
            <a:off x="124754" y="1229735"/>
            <a:ext cx="7717388" cy="584775"/>
          </a:xfrm>
          <a:prstGeom prst="rect">
            <a:avLst/>
          </a:prstGeom>
        </p:spPr>
        <p:txBody>
          <a:bodyPr wrap="square">
            <a:spAutoFit/>
          </a:bodyPr>
          <a:lstStyle/>
          <a:p>
            <a:r>
              <a:rPr lang="en-US" sz="3200" u="sng" dirty="0"/>
              <a:t>National College Athletic Association (NCAA)</a:t>
            </a:r>
          </a:p>
        </p:txBody>
      </p:sp>
      <p:sp>
        <p:nvSpPr>
          <p:cNvPr id="5" name="Rectangle 4"/>
          <p:cNvSpPr/>
          <p:nvPr/>
        </p:nvSpPr>
        <p:spPr>
          <a:xfrm>
            <a:off x="465716" y="1931219"/>
            <a:ext cx="10532853" cy="2246769"/>
          </a:xfrm>
          <a:prstGeom prst="rect">
            <a:avLst/>
          </a:prstGeom>
        </p:spPr>
        <p:txBody>
          <a:bodyPr wrap="square">
            <a:spAutoFit/>
          </a:bodyPr>
          <a:lstStyle/>
          <a:p>
            <a:pPr>
              <a:buFont typeface="Arial" panose="020B0604020202020204" pitchFamily="34" charset="0"/>
              <a:buChar char="•"/>
            </a:pPr>
            <a:r>
              <a:rPr lang="en-US" sz="2000" dirty="0"/>
              <a:t>Establishes rules on eligibility for college athletes.</a:t>
            </a:r>
          </a:p>
          <a:p>
            <a:pPr>
              <a:buFont typeface="Arial" panose="020B0604020202020204" pitchFamily="34" charset="0"/>
              <a:buChar char="•"/>
            </a:pPr>
            <a:r>
              <a:rPr lang="en-US" sz="2000" dirty="0"/>
              <a:t>Three membership divisions: Division I, Division II, Division III. Institutions are members of a specific division according to the size and athletic program.</a:t>
            </a:r>
          </a:p>
          <a:p>
            <a:pPr>
              <a:buFont typeface="Arial" panose="020B0604020202020204" pitchFamily="34" charset="0"/>
              <a:buChar char="•"/>
            </a:pPr>
            <a:r>
              <a:rPr lang="en-US" sz="2000" dirty="0"/>
              <a:t>Visit </a:t>
            </a:r>
            <a:r>
              <a:rPr lang="en-US" sz="2000" dirty="0">
                <a:hlinkClick r:id="rId4"/>
              </a:rPr>
              <a:t>www.eligibilitycenter.org</a:t>
            </a:r>
            <a:r>
              <a:rPr lang="en-US" sz="2000" dirty="0"/>
              <a:t> to see what classes from your high school count and to access the Division course requirement worksheets </a:t>
            </a:r>
          </a:p>
          <a:p>
            <a:pPr>
              <a:buFont typeface="Arial" panose="020B0604020202020204" pitchFamily="34" charset="0"/>
              <a:buChar char="•"/>
            </a:pPr>
            <a:r>
              <a:rPr lang="en-US" sz="2000" dirty="0"/>
              <a:t>$100.00 fee</a:t>
            </a:r>
          </a:p>
          <a:p>
            <a:pPr>
              <a:buFont typeface="Arial" panose="020B0604020202020204" pitchFamily="34" charset="0"/>
              <a:buChar char="•"/>
            </a:pPr>
            <a:r>
              <a:rPr lang="en-US" sz="2000" dirty="0"/>
              <a:t>Register as early as sophomore year. MUST sign up before start of senior year</a:t>
            </a:r>
          </a:p>
        </p:txBody>
      </p:sp>
      <p:sp>
        <p:nvSpPr>
          <p:cNvPr id="11" name="Rectangle 10">
            <a:extLst>
              <a:ext uri="{FF2B5EF4-FFF2-40B4-BE49-F238E27FC236}">
                <a16:creationId xmlns:a16="http://schemas.microsoft.com/office/drawing/2014/main" id="{6D8BB0F9-18C6-46E4-BBF5-69C0A6BCF9E4}"/>
              </a:ext>
            </a:extLst>
          </p:cNvPr>
          <p:cNvSpPr/>
          <p:nvPr/>
        </p:nvSpPr>
        <p:spPr>
          <a:xfrm>
            <a:off x="124754" y="4294698"/>
            <a:ext cx="9553938" cy="600164"/>
          </a:xfrm>
          <a:prstGeom prst="rect">
            <a:avLst/>
          </a:prstGeom>
        </p:spPr>
        <p:txBody>
          <a:bodyPr wrap="square">
            <a:spAutoFit/>
          </a:bodyPr>
          <a:lstStyle/>
          <a:p>
            <a:r>
              <a:rPr lang="en-US" sz="3300" u="sng" dirty="0"/>
              <a:t>National Association of Intercollegiate Athletics (NAIA)</a:t>
            </a:r>
          </a:p>
        </p:txBody>
      </p:sp>
      <p:sp>
        <p:nvSpPr>
          <p:cNvPr id="12" name="Rectangle 11">
            <a:extLst>
              <a:ext uri="{FF2B5EF4-FFF2-40B4-BE49-F238E27FC236}">
                <a16:creationId xmlns:a16="http://schemas.microsoft.com/office/drawing/2014/main" id="{764EB81B-CFD3-40D8-9E9E-352BC870A157}"/>
              </a:ext>
            </a:extLst>
          </p:cNvPr>
          <p:cNvSpPr/>
          <p:nvPr/>
        </p:nvSpPr>
        <p:spPr>
          <a:xfrm>
            <a:off x="465717" y="4894862"/>
            <a:ext cx="10532853" cy="1631216"/>
          </a:xfrm>
          <a:prstGeom prst="rect">
            <a:avLst/>
          </a:prstGeom>
        </p:spPr>
        <p:txBody>
          <a:bodyPr wrap="square">
            <a:spAutoFit/>
          </a:bodyPr>
          <a:lstStyle/>
          <a:p>
            <a:pPr>
              <a:buFont typeface="Arial" panose="020B0604020202020204" pitchFamily="34" charset="0"/>
              <a:buChar char="•"/>
            </a:pPr>
            <a:r>
              <a:rPr lang="en-US" sz="2000" dirty="0"/>
              <a:t>Exists to advance character-driven college sports. It provides high school and transfer student-athletes the opportunity to keep playing sports while receiving an outstanding education. Over 60,000 student-athletes compete at NAIA institutions. </a:t>
            </a:r>
          </a:p>
          <a:p>
            <a:pPr>
              <a:buFont typeface="Arial" panose="020B0604020202020204" pitchFamily="34" charset="0"/>
              <a:buChar char="•"/>
            </a:pPr>
            <a:r>
              <a:rPr lang="en-US" sz="2000" dirty="0"/>
              <a:t>Visit </a:t>
            </a:r>
            <a:r>
              <a:rPr lang="en-US" sz="2000" dirty="0">
                <a:hlinkClick r:id="rId5"/>
              </a:rPr>
              <a:t>www.playnaia.org</a:t>
            </a:r>
            <a:r>
              <a:rPr lang="en-US" sz="2000" dirty="0"/>
              <a:t> to see eligibility rules and register.</a:t>
            </a:r>
          </a:p>
          <a:p>
            <a:pPr>
              <a:buFont typeface="Arial" panose="020B0604020202020204" pitchFamily="34" charset="0"/>
              <a:buChar char="•"/>
            </a:pPr>
            <a:r>
              <a:rPr lang="en-US" sz="2000" dirty="0"/>
              <a:t>$70.00 Fee</a:t>
            </a:r>
          </a:p>
        </p:txBody>
      </p:sp>
      <p:sp>
        <p:nvSpPr>
          <p:cNvPr id="2" name="TextBox 1"/>
          <p:cNvSpPr txBox="1"/>
          <p:nvPr/>
        </p:nvSpPr>
        <p:spPr>
          <a:xfrm>
            <a:off x="2848194" y="172703"/>
            <a:ext cx="5951349" cy="830997"/>
          </a:xfrm>
          <a:prstGeom prst="rect">
            <a:avLst/>
          </a:prstGeom>
          <a:noFill/>
        </p:spPr>
        <p:txBody>
          <a:bodyPr wrap="square" rtlCol="0">
            <a:spAutoFit/>
          </a:bodyPr>
          <a:lstStyle/>
          <a:p>
            <a:r>
              <a:rPr lang="en-US" sz="4800" u="sng" dirty="0">
                <a:solidFill>
                  <a:srgbClr val="0070C0"/>
                </a:solidFill>
              </a:rPr>
              <a:t>Student Athletes only </a:t>
            </a:r>
          </a:p>
        </p:txBody>
      </p:sp>
    </p:spTree>
    <p:extLst>
      <p:ext uri="{BB962C8B-B14F-4D97-AF65-F5344CB8AC3E}">
        <p14:creationId xmlns:p14="http://schemas.microsoft.com/office/powerpoint/2010/main" val="427105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505D5B6-D7C0-E2BE-BF54-4C294E0A2F68}"/>
              </a:ext>
            </a:extLst>
          </p:cNvPr>
          <p:cNvSpPr>
            <a:spLocks noGrp="1"/>
          </p:cNvSpPr>
          <p:nvPr>
            <p:ph type="title"/>
          </p:nvPr>
        </p:nvSpPr>
        <p:spPr>
          <a:xfrm>
            <a:off x="2963056" y="329669"/>
            <a:ext cx="5416446" cy="741385"/>
          </a:xfrm>
        </p:spPr>
        <p:txBody>
          <a:bodyPr anchor="b">
            <a:normAutofit fontScale="90000"/>
          </a:bodyPr>
          <a:lstStyle/>
          <a:p>
            <a:pPr algn="ctr"/>
            <a:r>
              <a:rPr lang="en-US" sz="4800" b="1" u="sng" dirty="0">
                <a:solidFill>
                  <a:schemeClr val="tx2"/>
                </a:solidFill>
              </a:rPr>
              <a:t>Getting started</a:t>
            </a:r>
          </a:p>
        </p:txBody>
      </p:sp>
      <p:grpSp>
        <p:nvGrpSpPr>
          <p:cNvPr id="51" name="Group 50">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2" name="Freeform: Shape 51">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1D7BEDC-A792-5F6D-9BFA-047820A29C89}"/>
              </a:ext>
            </a:extLst>
          </p:cNvPr>
          <p:cNvSpPr>
            <a:spLocks noGrp="1"/>
          </p:cNvSpPr>
          <p:nvPr>
            <p:ph idx="1"/>
          </p:nvPr>
        </p:nvSpPr>
        <p:spPr>
          <a:xfrm>
            <a:off x="549638" y="1228725"/>
            <a:ext cx="11112709" cy="5187065"/>
          </a:xfrm>
        </p:spPr>
        <p:txBody>
          <a:bodyPr>
            <a:normAutofit fontScale="92500" lnSpcReduction="20000"/>
          </a:bodyPr>
          <a:lstStyle/>
          <a:p>
            <a:pPr marL="0" indent="0">
              <a:buNone/>
            </a:pPr>
            <a:r>
              <a:rPr lang="en-US" dirty="0">
                <a:solidFill>
                  <a:schemeClr val="tx2"/>
                </a:solidFill>
              </a:rPr>
              <a:t>Students interested in attending a competitive university should:</a:t>
            </a:r>
          </a:p>
          <a:p>
            <a:pPr marL="0" indent="0">
              <a:buNone/>
            </a:pPr>
            <a:r>
              <a:rPr lang="en-US" dirty="0">
                <a:solidFill>
                  <a:schemeClr val="tx2"/>
                </a:solidFill>
              </a:rPr>
              <a:t>	1. Have 4 core classes each semester of senior year. </a:t>
            </a:r>
          </a:p>
          <a:p>
            <a:pPr marL="0" indent="0">
              <a:buNone/>
            </a:pPr>
            <a:r>
              <a:rPr lang="en-US" dirty="0">
                <a:solidFill>
                  <a:schemeClr val="tx2"/>
                </a:solidFill>
              </a:rPr>
              <a:t>	2. Take 2 full years of a World Language.</a:t>
            </a:r>
          </a:p>
          <a:p>
            <a:pPr marL="0" indent="0">
              <a:buNone/>
            </a:pPr>
            <a:r>
              <a:rPr lang="en-US" dirty="0">
                <a:solidFill>
                  <a:schemeClr val="tx2"/>
                </a:solidFill>
              </a:rPr>
              <a:t>	*If they did not plan that, they should see their counselor ASAP to modify their 	senior year schedule requests. </a:t>
            </a:r>
          </a:p>
          <a:p>
            <a:pPr marL="0" indent="0">
              <a:buNone/>
            </a:pPr>
            <a:r>
              <a:rPr lang="en-US" dirty="0">
                <a:solidFill>
                  <a:schemeClr val="tx2"/>
                </a:solidFill>
              </a:rPr>
              <a:t>	</a:t>
            </a:r>
          </a:p>
          <a:p>
            <a:pPr marL="0" indent="0">
              <a:buNone/>
            </a:pPr>
            <a:r>
              <a:rPr lang="en-US" dirty="0">
                <a:solidFill>
                  <a:schemeClr val="tx2"/>
                </a:solidFill>
              </a:rPr>
              <a:t>Have them start thinking about building a college list:</a:t>
            </a:r>
          </a:p>
          <a:p>
            <a:pPr lvl="2"/>
            <a:r>
              <a:rPr lang="en-US" sz="2400" dirty="0">
                <a:solidFill>
                  <a:schemeClr val="tx2"/>
                </a:solidFill>
              </a:rPr>
              <a:t>Use Xello or Collegeboard.org – students can narrow their search by State, Career, Size, etc.</a:t>
            </a:r>
          </a:p>
          <a:p>
            <a:pPr lvl="2"/>
            <a:r>
              <a:rPr lang="en-US" sz="2400" dirty="0">
                <a:solidFill>
                  <a:schemeClr val="tx2"/>
                </a:solidFill>
              </a:rPr>
              <a:t>Make sure where they want to go offers their program of interest. </a:t>
            </a:r>
          </a:p>
          <a:p>
            <a:pPr marL="457200" lvl="1" indent="0">
              <a:buNone/>
            </a:pPr>
            <a:r>
              <a:rPr lang="en-US" dirty="0">
                <a:solidFill>
                  <a:schemeClr val="tx2"/>
                </a:solidFill>
              </a:rPr>
              <a:t>Go on some college visits:</a:t>
            </a:r>
          </a:p>
          <a:p>
            <a:pPr lvl="2"/>
            <a:r>
              <a:rPr lang="en-US" sz="2400" dirty="0">
                <a:solidFill>
                  <a:schemeClr val="tx2"/>
                </a:solidFill>
              </a:rPr>
              <a:t>Go during the week, during the day to get a feel for the campus energy/vibe. </a:t>
            </a:r>
          </a:p>
          <a:p>
            <a:pPr lvl="2"/>
            <a:r>
              <a:rPr lang="en-US" sz="2400" dirty="0">
                <a:solidFill>
                  <a:schemeClr val="tx2"/>
                </a:solidFill>
              </a:rPr>
              <a:t>Bring a letter from the college to attendance and the absence can be changed to school business as long as the college is 60+ minutes away. </a:t>
            </a:r>
          </a:p>
          <a:p>
            <a:pPr marL="457200" lvl="1" indent="0">
              <a:buNone/>
            </a:pPr>
            <a:r>
              <a:rPr lang="en-US" dirty="0">
                <a:solidFill>
                  <a:schemeClr val="tx2"/>
                </a:solidFill>
              </a:rPr>
              <a:t>It is too early to apply for scholarships, but it is not too early to start researching them, so they don’t miss out on any early Fall scholarship deadlines. </a:t>
            </a:r>
          </a:p>
        </p:txBody>
      </p:sp>
      <p:grpSp>
        <p:nvGrpSpPr>
          <p:cNvPr id="57" name="Group 56">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58" name="Freeform: Shape 57">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915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732" y="365125"/>
            <a:ext cx="7177452" cy="900257"/>
          </a:xfrm>
        </p:spPr>
        <p:txBody>
          <a:bodyPr>
            <a:normAutofit/>
          </a:bodyPr>
          <a:lstStyle/>
          <a:p>
            <a:r>
              <a:rPr lang="en-US" sz="4200" b="1" dirty="0"/>
              <a:t>The summer before 12th grade: </a:t>
            </a:r>
          </a:p>
        </p:txBody>
      </p:sp>
      <p:sp>
        <p:nvSpPr>
          <p:cNvPr id="43" name="Content Placeholder 2"/>
          <p:cNvSpPr>
            <a:spLocks noGrp="1"/>
          </p:cNvSpPr>
          <p:nvPr>
            <p:ph idx="1"/>
          </p:nvPr>
        </p:nvSpPr>
        <p:spPr>
          <a:xfrm>
            <a:off x="730353" y="1406897"/>
            <a:ext cx="6000953" cy="4964596"/>
          </a:xfrm>
        </p:spPr>
        <p:txBody>
          <a:bodyPr vert="horz" lIns="91440" tIns="45720" rIns="91440" bIns="45720" rtlCol="0" anchor="t">
            <a:normAutofit/>
          </a:bodyPr>
          <a:lstStyle/>
          <a:p>
            <a:r>
              <a:rPr lang="en-US" sz="2000" b="1" dirty="0">
                <a:latin typeface="+mj-lt"/>
              </a:rPr>
              <a:t>Complete a graduation audit with historical grades</a:t>
            </a:r>
            <a:endParaRPr lang="en-US" sz="2000" b="1" dirty="0">
              <a:latin typeface="+mj-lt"/>
              <a:ea typeface="Calibri Light"/>
              <a:cs typeface="Calibri Light"/>
            </a:endParaRPr>
          </a:p>
          <a:p>
            <a:r>
              <a:rPr lang="en-US" sz="2000" b="1" dirty="0">
                <a:latin typeface="+mj-lt"/>
                <a:ea typeface="Calibri Light"/>
                <a:cs typeface="Calibri Light"/>
              </a:rPr>
              <a:t>Apply for NCAA</a:t>
            </a:r>
          </a:p>
          <a:p>
            <a:r>
              <a:rPr lang="en-US" sz="2000" b="1" dirty="0">
                <a:latin typeface="+mj-lt"/>
                <a:ea typeface="Calibri Light"/>
                <a:cs typeface="Calibri Light"/>
              </a:rPr>
              <a:t>Begin or continue discussions about post-secondary plans</a:t>
            </a:r>
            <a:endParaRPr lang="en-US" sz="2000" b="1" dirty="0">
              <a:latin typeface="+mj-lt"/>
            </a:endParaRPr>
          </a:p>
          <a:p>
            <a:r>
              <a:rPr lang="en-US" sz="2000" b="1" dirty="0">
                <a:latin typeface="+mj-lt"/>
              </a:rPr>
              <a:t>Start creating your college list and apply to those colleges:</a:t>
            </a:r>
          </a:p>
          <a:p>
            <a:pPr lvl="1"/>
            <a:r>
              <a:rPr lang="en-US" sz="2000" b="1" dirty="0">
                <a:latin typeface="+mj-lt"/>
              </a:rPr>
              <a:t>Select 4 or more – 1 Reach School, 2-3 Target Schools, and 1 Safety school.</a:t>
            </a:r>
          </a:p>
          <a:p>
            <a:pPr lvl="1"/>
            <a:r>
              <a:rPr lang="en-US" sz="2000" b="1" dirty="0">
                <a:latin typeface="+mj-lt"/>
              </a:rPr>
              <a:t>Research admission criteria to make sure you’re on track to meet their criteria, which can be different from graduation requirements.</a:t>
            </a:r>
          </a:p>
          <a:p>
            <a:r>
              <a:rPr lang="en-US" sz="2000" b="1" dirty="0">
                <a:latin typeface="+mj-lt"/>
              </a:rPr>
              <a:t>Consider doing volunteer work.</a:t>
            </a:r>
            <a:endParaRPr lang="en-US" sz="2000" b="1" dirty="0">
              <a:latin typeface="+mj-lt"/>
              <a:ea typeface="Calibri Light"/>
              <a:cs typeface="Calibri Light"/>
            </a:endParaRPr>
          </a:p>
          <a:p>
            <a:r>
              <a:rPr lang="en-US" sz="2000" b="1" dirty="0">
                <a:latin typeface="+mj-lt"/>
              </a:rPr>
              <a:t>Ask teachers for letters of recommendation early</a:t>
            </a:r>
          </a:p>
          <a:p>
            <a:r>
              <a:rPr lang="en-US" sz="2000" b="1" dirty="0">
                <a:latin typeface="Calibri Light"/>
                <a:ea typeface="Calibri Light"/>
                <a:cs typeface="Calibri Light"/>
              </a:rPr>
              <a:t>Start searching scholarships</a:t>
            </a:r>
          </a:p>
          <a:p>
            <a:pPr marL="457200" lvl="1" indent="0">
              <a:buNone/>
            </a:pPr>
            <a:endParaRPr lang="en-US" sz="1100" dirty="0">
              <a:latin typeface="Calibri" panose="020F0502020204030204"/>
              <a:ea typeface="Calibri" panose="020F0502020204030204"/>
              <a:cs typeface="Calibri" panose="020F0502020204030204"/>
            </a:endParaRPr>
          </a:p>
        </p:txBody>
      </p:sp>
      <p:pic>
        <p:nvPicPr>
          <p:cNvPr id="5" name="Picture 4" descr="Glasses on top of a book">
            <a:extLst>
              <a:ext uri="{FF2B5EF4-FFF2-40B4-BE49-F238E27FC236}">
                <a16:creationId xmlns:a16="http://schemas.microsoft.com/office/drawing/2014/main" id="{85C98499-4AA6-4EA5-AD82-1E151424B7A8}"/>
              </a:ext>
            </a:extLst>
          </p:cNvPr>
          <p:cNvPicPr>
            <a:picLocks noChangeAspect="1"/>
          </p:cNvPicPr>
          <p:nvPr/>
        </p:nvPicPr>
        <p:blipFill rotWithShape="1">
          <a:blip r:embed="rId3"/>
          <a:srcRect l="8533" r="33864" b="-1"/>
          <a:stretch/>
        </p:blipFill>
        <p:spPr>
          <a:xfrm>
            <a:off x="7035060" y="10"/>
            <a:ext cx="515389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83567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DCEBF-44EB-4E91-9D99-9EE1970379C7}"/>
              </a:ext>
            </a:extLst>
          </p:cNvPr>
          <p:cNvSpPr>
            <a:spLocks noGrp="1"/>
          </p:cNvSpPr>
          <p:nvPr>
            <p:ph type="title"/>
          </p:nvPr>
        </p:nvSpPr>
        <p:spPr>
          <a:xfrm>
            <a:off x="1330902" y="103637"/>
            <a:ext cx="5679498" cy="707944"/>
          </a:xfrm>
        </p:spPr>
        <p:txBody>
          <a:bodyPr anchor="b">
            <a:normAutofit/>
          </a:bodyPr>
          <a:lstStyle/>
          <a:p>
            <a:r>
              <a:rPr lang="en-US" sz="4000" u="sng" dirty="0">
                <a:latin typeface="+mn-lt"/>
              </a:rPr>
              <a:t>S1 Senior year Timeline</a:t>
            </a:r>
          </a:p>
        </p:txBody>
      </p:sp>
      <p:sp>
        <p:nvSpPr>
          <p:cNvPr id="3" name="Content Placeholder 2">
            <a:extLst>
              <a:ext uri="{FF2B5EF4-FFF2-40B4-BE49-F238E27FC236}">
                <a16:creationId xmlns:a16="http://schemas.microsoft.com/office/drawing/2014/main" id="{B12E7A1D-A928-44CB-89DC-91298DFA4111}"/>
              </a:ext>
            </a:extLst>
          </p:cNvPr>
          <p:cNvSpPr>
            <a:spLocks noGrp="1"/>
          </p:cNvSpPr>
          <p:nvPr>
            <p:ph idx="1"/>
          </p:nvPr>
        </p:nvSpPr>
        <p:spPr>
          <a:xfrm>
            <a:off x="304799" y="811581"/>
            <a:ext cx="7489371" cy="5745336"/>
          </a:xfrm>
        </p:spPr>
        <p:txBody>
          <a:bodyPr anchor="t">
            <a:noAutofit/>
          </a:bodyPr>
          <a:lstStyle/>
          <a:p>
            <a:pPr marL="0" indent="0">
              <a:buNone/>
            </a:pPr>
            <a:r>
              <a:rPr lang="en-US" sz="1600" b="1" u="sng" dirty="0">
                <a:solidFill>
                  <a:srgbClr val="C00000"/>
                </a:solidFill>
              </a:rPr>
              <a:t>IMPORTANT:  </a:t>
            </a:r>
            <a:r>
              <a:rPr lang="en-US" sz="1600" b="1" dirty="0">
                <a:solidFill>
                  <a:srgbClr val="C00000"/>
                </a:solidFill>
              </a:rPr>
              <a:t>Pay attention to deadlines! Scholarship, college, and financial aid deadlines are firm</a:t>
            </a:r>
            <a:r>
              <a:rPr lang="en-US" sz="1600" dirty="0">
                <a:solidFill>
                  <a:srgbClr val="C00000"/>
                </a:solidFill>
              </a:rPr>
              <a:t>. </a:t>
            </a:r>
            <a:endParaRPr lang="en-US" sz="1600" b="1" dirty="0">
              <a:solidFill>
                <a:srgbClr val="C00000"/>
              </a:solidFill>
              <a:latin typeface="Calibri Light" panose="020F0302020204030204"/>
              <a:ea typeface="Calibri Light"/>
              <a:cs typeface="Calibri Light"/>
            </a:endParaRPr>
          </a:p>
          <a:p>
            <a:pPr marL="0" indent="0">
              <a:buNone/>
            </a:pPr>
            <a:r>
              <a:rPr lang="en-US" sz="1600" dirty="0">
                <a:solidFill>
                  <a:srgbClr val="C00000"/>
                </a:solidFill>
              </a:rPr>
              <a:t>* </a:t>
            </a:r>
            <a:r>
              <a:rPr lang="en-US" sz="1600" b="1" dirty="0">
                <a:solidFill>
                  <a:srgbClr val="C00000"/>
                </a:solidFill>
                <a:latin typeface="+mj-lt"/>
              </a:rPr>
              <a:t>Have the students complete these steps to help them take ownership of the process and feel more responsible for the choices that need to be made along the way. </a:t>
            </a:r>
            <a:endParaRPr lang="en-US" sz="1600" b="1" dirty="0">
              <a:solidFill>
                <a:srgbClr val="C00000"/>
              </a:solidFill>
              <a:latin typeface="+mj-lt"/>
              <a:ea typeface="Calibri Light"/>
              <a:cs typeface="Calibri Light"/>
            </a:endParaRPr>
          </a:p>
          <a:p>
            <a:pPr marL="0" indent="0">
              <a:buNone/>
            </a:pPr>
            <a:endParaRPr lang="en-US" sz="1400" b="1" dirty="0">
              <a:solidFill>
                <a:srgbClr val="C00000"/>
              </a:solidFill>
              <a:latin typeface="+mj-lt"/>
            </a:endParaRPr>
          </a:p>
          <a:p>
            <a:pPr marL="0" indent="0">
              <a:buNone/>
            </a:pPr>
            <a:r>
              <a:rPr lang="en-US" sz="2000" b="1" u="sng" dirty="0">
                <a:solidFill>
                  <a:srgbClr val="002060"/>
                </a:solidFill>
              </a:rPr>
              <a:t>September – October: </a:t>
            </a:r>
          </a:p>
          <a:p>
            <a:pPr lvl="1"/>
            <a:r>
              <a:rPr lang="en-US" sz="1800" dirty="0"/>
              <a:t>To submit test scores, students should request them directly from College board or ACT. </a:t>
            </a:r>
          </a:p>
          <a:p>
            <a:pPr lvl="1"/>
            <a:r>
              <a:rPr lang="en-US" sz="1800" dirty="0"/>
              <a:t>Have them begin researching scholarships. This is an on-going process. </a:t>
            </a:r>
          </a:p>
          <a:p>
            <a:pPr lvl="1"/>
            <a:r>
              <a:rPr lang="en-US" sz="1800" dirty="0"/>
              <a:t>Check DHS website and announcements for scholarship info and colleges coming to visit.</a:t>
            </a:r>
            <a:endParaRPr lang="en-US" sz="1800" dirty="0">
              <a:ea typeface="Calibri" panose="020F0502020204030204"/>
              <a:cs typeface="Calibri" panose="020F0502020204030204"/>
            </a:endParaRPr>
          </a:p>
          <a:p>
            <a:pPr lvl="1"/>
            <a:r>
              <a:rPr lang="en-US" sz="1800" dirty="0"/>
              <a:t>Set up college visits/tours to help narrowing down their choices – </a:t>
            </a:r>
          </a:p>
          <a:p>
            <a:pPr lvl="2"/>
            <a:r>
              <a:rPr lang="en-US" sz="1800" dirty="0"/>
              <a:t>They can do this by going to college websites and/or by contacting their admissions offices. </a:t>
            </a:r>
          </a:p>
          <a:p>
            <a:pPr lvl="2"/>
            <a:r>
              <a:rPr lang="en-US" sz="1800" dirty="0"/>
              <a:t>It may be helpful if they keep a comparison worksheet to help narrow the choices later</a:t>
            </a:r>
          </a:p>
          <a:p>
            <a:pPr lvl="1"/>
            <a:r>
              <a:rPr lang="en-US" sz="1800" dirty="0">
                <a:latin typeface="Calibri"/>
                <a:ea typeface="Calibri Light"/>
                <a:cs typeface="Calibri"/>
              </a:rPr>
              <a:t>Transcript requests: create a </a:t>
            </a:r>
            <a:r>
              <a:rPr lang="en-US" sz="1800" b="1" i="1" dirty="0">
                <a:solidFill>
                  <a:srgbClr val="0070C0"/>
                </a:solidFill>
                <a:latin typeface="Calibri"/>
                <a:ea typeface="Calibri Light"/>
                <a:cs typeface="Calibri"/>
              </a:rPr>
              <a:t>Parchment</a:t>
            </a:r>
            <a:r>
              <a:rPr lang="en-US" sz="1800" dirty="0">
                <a:latin typeface="Calibri"/>
                <a:ea typeface="Calibri Light"/>
                <a:cs typeface="Calibri"/>
              </a:rPr>
              <a:t> account. Directions are on Dakota’s website under the counseling tab. </a:t>
            </a:r>
            <a:endParaRPr lang="en-US" sz="1800" b="1" u="sng" dirty="0">
              <a:solidFill>
                <a:srgbClr val="002060"/>
              </a:solidFill>
              <a:latin typeface="Calibri"/>
              <a:ea typeface="Calibri"/>
              <a:cs typeface="Calibri"/>
            </a:endParaRPr>
          </a:p>
          <a:p>
            <a:pPr lvl="1"/>
            <a:r>
              <a:rPr lang="en-US" sz="1800" dirty="0"/>
              <a:t>Attend Financial Aid Night.</a:t>
            </a:r>
            <a:endParaRPr lang="en-US" sz="1800" dirty="0">
              <a:ea typeface="Calibri"/>
              <a:cs typeface="Calibri"/>
            </a:endParaRPr>
          </a:p>
        </p:txBody>
      </p:sp>
      <p:sp>
        <p:nvSpPr>
          <p:cNvPr id="31" name="Rectangle 3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4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Users\Terri\AppData\Local\Microsoft\Windows\INetCache\IE\DJA64J2O\Calendar-PNG-HD[1].png">
            <a:extLst>
              <a:ext uri="{FF2B5EF4-FFF2-40B4-BE49-F238E27FC236}">
                <a16:creationId xmlns:a16="http://schemas.microsoft.com/office/drawing/2014/main" id="{36E7056A-F3D4-4059-BEEA-A9DE985AB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8" r="1160" b="-3"/>
          <a:stretch/>
        </p:blipFill>
        <p:spPr bwMode="auto">
          <a:xfrm>
            <a:off x="8123333" y="1807461"/>
            <a:ext cx="4170530" cy="324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25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0DCEBF-44EB-4E91-9D99-9EE1970379C7}"/>
              </a:ext>
            </a:extLst>
          </p:cNvPr>
          <p:cNvSpPr>
            <a:spLocks noGrp="1"/>
          </p:cNvSpPr>
          <p:nvPr>
            <p:ph type="title"/>
          </p:nvPr>
        </p:nvSpPr>
        <p:spPr>
          <a:xfrm>
            <a:off x="3967993" y="304192"/>
            <a:ext cx="8076225" cy="836712"/>
          </a:xfrm>
        </p:spPr>
        <p:txBody>
          <a:bodyPr>
            <a:normAutofit/>
          </a:bodyPr>
          <a:lstStyle/>
          <a:p>
            <a:r>
              <a:rPr lang="en-US" sz="4100" u="sng" dirty="0">
                <a:solidFill>
                  <a:srgbClr val="0070C0"/>
                </a:solidFill>
                <a:latin typeface="+mn-lt"/>
              </a:rPr>
              <a:t>Senior year Timeline – 1</a:t>
            </a:r>
            <a:r>
              <a:rPr lang="en-US" sz="4100" u="sng" baseline="30000" dirty="0">
                <a:solidFill>
                  <a:srgbClr val="0070C0"/>
                </a:solidFill>
                <a:latin typeface="+mn-lt"/>
              </a:rPr>
              <a:t>st</a:t>
            </a:r>
            <a:r>
              <a:rPr lang="en-US" sz="4100" u="sng" dirty="0">
                <a:solidFill>
                  <a:srgbClr val="0070C0"/>
                </a:solidFill>
                <a:latin typeface="+mn-lt"/>
              </a:rPr>
              <a:t> semester</a:t>
            </a:r>
          </a:p>
        </p:txBody>
      </p:sp>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Users\Terri\AppData\Local\Microsoft\Windows\INetCache\IE\DJA64J2O\Calendar-PNG-HD[1].png">
            <a:extLst>
              <a:ext uri="{FF2B5EF4-FFF2-40B4-BE49-F238E27FC236}">
                <a16:creationId xmlns:a16="http://schemas.microsoft.com/office/drawing/2014/main" id="{36E7056A-F3D4-4059-BEEA-A9DE985ABB08}"/>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4784" r="1355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2E7A1D-A928-44CB-89DC-91298DFA4111}"/>
              </a:ext>
            </a:extLst>
          </p:cNvPr>
          <p:cNvSpPr>
            <a:spLocks noGrp="1"/>
          </p:cNvSpPr>
          <p:nvPr>
            <p:ph idx="1"/>
          </p:nvPr>
        </p:nvSpPr>
        <p:spPr>
          <a:xfrm>
            <a:off x="5000439" y="1140904"/>
            <a:ext cx="7117670" cy="5561899"/>
          </a:xfrm>
        </p:spPr>
        <p:txBody>
          <a:bodyPr anchor="ctr">
            <a:normAutofit/>
          </a:bodyPr>
          <a:lstStyle/>
          <a:p>
            <a:r>
              <a:rPr lang="en-US" sz="2000" dirty="0">
                <a:solidFill>
                  <a:srgbClr val="000000"/>
                </a:solidFill>
              </a:rPr>
              <a:t>November – </a:t>
            </a:r>
          </a:p>
          <a:p>
            <a:pPr lvl="1"/>
            <a:r>
              <a:rPr lang="en-US" sz="2000" dirty="0">
                <a:solidFill>
                  <a:srgbClr val="000000"/>
                </a:solidFill>
                <a:latin typeface="+mj-lt"/>
              </a:rPr>
              <a:t>Start narrowing choices – use the comparison checklist to keep track of which colleges have what they are looking for. </a:t>
            </a:r>
          </a:p>
          <a:p>
            <a:pPr lvl="1"/>
            <a:r>
              <a:rPr lang="en-US" sz="2000" dirty="0">
                <a:solidFill>
                  <a:srgbClr val="000000"/>
                </a:solidFill>
                <a:latin typeface="+mj-lt"/>
              </a:rPr>
              <a:t>The Common Application and Early Action universities – deadlines as early as Nov 1</a:t>
            </a:r>
            <a:r>
              <a:rPr lang="en-US" sz="2000" baseline="30000" dirty="0">
                <a:solidFill>
                  <a:srgbClr val="000000"/>
                </a:solidFill>
                <a:latin typeface="+mj-lt"/>
              </a:rPr>
              <a:t>st.  </a:t>
            </a:r>
          </a:p>
          <a:p>
            <a:pPr lvl="1"/>
            <a:r>
              <a:rPr lang="en-US" sz="2000" dirty="0">
                <a:solidFill>
                  <a:srgbClr val="000000"/>
                </a:solidFill>
                <a:latin typeface="+mj-lt"/>
              </a:rPr>
              <a:t>Do not wait until the due date to do your part or we will not be able to process our part on time.</a:t>
            </a:r>
            <a:endParaRPr lang="en-US" sz="2000" dirty="0">
              <a:solidFill>
                <a:srgbClr val="000000"/>
              </a:solidFill>
              <a:latin typeface="+mj-lt"/>
              <a:ea typeface="Calibri Light"/>
              <a:cs typeface="Calibri Light"/>
            </a:endParaRPr>
          </a:p>
          <a:p>
            <a:pPr marL="457200" lvl="1" indent="0">
              <a:buNone/>
            </a:pPr>
            <a:endParaRPr lang="en-US" sz="2000" dirty="0">
              <a:solidFill>
                <a:srgbClr val="000000"/>
              </a:solidFill>
              <a:latin typeface="Calibri Light" panose="020F0302020204030204"/>
              <a:ea typeface="Calibri Light" panose="020F0302020204030204"/>
              <a:cs typeface="Calibri Light" panose="020F0302020204030204"/>
            </a:endParaRPr>
          </a:p>
          <a:p>
            <a:r>
              <a:rPr lang="en-US" sz="2000" dirty="0">
                <a:solidFill>
                  <a:srgbClr val="000000"/>
                </a:solidFill>
              </a:rPr>
              <a:t>December/January</a:t>
            </a:r>
            <a:endParaRPr lang="en-US" sz="2000" dirty="0">
              <a:solidFill>
                <a:srgbClr val="000000"/>
              </a:solidFill>
              <a:ea typeface="Calibri"/>
              <a:cs typeface="Calibri"/>
            </a:endParaRPr>
          </a:p>
          <a:p>
            <a:pPr lvl="1"/>
            <a:r>
              <a:rPr lang="en-US" sz="2000" dirty="0">
                <a:solidFill>
                  <a:srgbClr val="000000"/>
                </a:solidFill>
                <a:latin typeface="+mj-lt"/>
              </a:rPr>
              <a:t>Check with college before making schedule change requests. It can impact admissions decisions. </a:t>
            </a:r>
          </a:p>
          <a:p>
            <a:pPr lvl="1"/>
            <a:r>
              <a:rPr lang="en-US" sz="2000" dirty="0">
                <a:solidFill>
                  <a:srgbClr val="000000"/>
                </a:solidFill>
                <a:latin typeface="+mj-lt"/>
              </a:rPr>
              <a:t>Finish college applications.</a:t>
            </a:r>
          </a:p>
          <a:p>
            <a:pPr lvl="1"/>
            <a:r>
              <a:rPr lang="en-US" sz="2000" dirty="0">
                <a:solidFill>
                  <a:srgbClr val="000000"/>
                </a:solidFill>
                <a:latin typeface="+mj-lt"/>
              </a:rPr>
              <a:t>Begin FAFSA application.</a:t>
            </a:r>
          </a:p>
        </p:txBody>
      </p:sp>
    </p:spTree>
    <p:extLst>
      <p:ext uri="{BB962C8B-B14F-4D97-AF65-F5344CB8AC3E}">
        <p14:creationId xmlns:p14="http://schemas.microsoft.com/office/powerpoint/2010/main" val="147316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773" y="553747"/>
            <a:ext cx="11018520" cy="890531"/>
          </a:xfrm>
        </p:spPr>
        <p:txBody>
          <a:bodyPr anchor="b">
            <a:normAutofit/>
          </a:bodyPr>
          <a:lstStyle/>
          <a:p>
            <a:r>
              <a:rPr lang="en-US" sz="5400" b="1" dirty="0"/>
              <a:t>Senior Year Timeline – 2</a:t>
            </a:r>
            <a:r>
              <a:rPr lang="en-US" sz="5400" b="1" baseline="30000" dirty="0"/>
              <a:t>nd</a:t>
            </a:r>
            <a:r>
              <a:rPr lang="en-US" sz="5400" b="1" dirty="0"/>
              <a:t> Semester</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idx="1"/>
          </p:nvPr>
        </p:nvSpPr>
        <p:spPr>
          <a:xfrm>
            <a:off x="400050" y="1937098"/>
            <a:ext cx="6838950" cy="4683636"/>
          </a:xfrm>
        </p:spPr>
        <p:txBody>
          <a:bodyPr anchor="t">
            <a:normAutofit fontScale="92500" lnSpcReduction="20000"/>
          </a:bodyPr>
          <a:lstStyle/>
          <a:p>
            <a:r>
              <a:rPr lang="en-US" sz="2000" dirty="0">
                <a:latin typeface="+mj-lt"/>
              </a:rPr>
              <a:t>February and March – Maintain good grades through June!</a:t>
            </a:r>
            <a:endParaRPr lang="en-US" sz="2000" dirty="0">
              <a:latin typeface="+mj-lt"/>
              <a:ea typeface="Calibri Light"/>
              <a:cs typeface="Calibri Light"/>
            </a:endParaRPr>
          </a:p>
          <a:p>
            <a:r>
              <a:rPr lang="en-US" sz="2000" dirty="0">
                <a:latin typeface="+mj-lt"/>
              </a:rPr>
              <a:t>April – Make the final decision about which college to attend – weigh the offers, don’t fixate on “name brands”.</a:t>
            </a:r>
          </a:p>
          <a:p>
            <a:r>
              <a:rPr lang="en-US" sz="2000" dirty="0">
                <a:latin typeface="+mj-lt"/>
              </a:rPr>
              <a:t>May – Deadline to say “Yes” to a college is usually May 1st; Send in deposit, if applicable. Students must also notify the colleges they won’t be attending.</a:t>
            </a:r>
            <a:endParaRPr lang="en-US" sz="2000" dirty="0">
              <a:latin typeface="+mj-lt"/>
              <a:ea typeface="Calibri Light"/>
              <a:cs typeface="Calibri Light"/>
            </a:endParaRPr>
          </a:p>
          <a:p>
            <a:r>
              <a:rPr lang="en-US" sz="2000" dirty="0">
                <a:latin typeface="+mj-lt"/>
              </a:rPr>
              <a:t>June – In Parchment, they will have to request a final transcript be sent to the college of choice for the Fall – select “hold for grades”. Request it before August 1</a:t>
            </a:r>
            <a:r>
              <a:rPr lang="en-US" sz="2000" baseline="30000" dirty="0">
                <a:latin typeface="+mj-lt"/>
              </a:rPr>
              <a:t>st</a:t>
            </a:r>
            <a:r>
              <a:rPr lang="en-US" sz="2000" dirty="0">
                <a:latin typeface="+mj-lt"/>
              </a:rPr>
              <a:t> after senior year to avoid fees. </a:t>
            </a:r>
            <a:endParaRPr lang="en-US" sz="2000" dirty="0">
              <a:latin typeface="+mj-lt"/>
              <a:ea typeface="Calibri Light"/>
              <a:cs typeface="Calibri Light"/>
            </a:endParaRPr>
          </a:p>
          <a:p>
            <a:r>
              <a:rPr lang="en-US" sz="2000" dirty="0">
                <a:latin typeface="+mj-lt"/>
                <a:ea typeface="Calibri Light"/>
                <a:cs typeface="Calibri Light"/>
              </a:rPr>
              <a:t>Avoid “summer melt” – Senior year is over, but there are still things to take care of to ensure a smooth transition to college. In July, contact the college to make sure the student has completed everything needed to start in August (including orientation, housing, deposit, course selection, etc.)</a:t>
            </a:r>
          </a:p>
          <a:p>
            <a:r>
              <a:rPr lang="en-US" sz="2000" dirty="0">
                <a:latin typeface="+mj-lt"/>
                <a:ea typeface="Calibri Light"/>
                <a:cs typeface="Calibri Light"/>
              </a:rPr>
              <a:t>If they don’t know their roommates, it would be good to set up a meet and greet or two over the summer. They can organize who will get what for the dorm room and break the ice to </a:t>
            </a:r>
            <a:r>
              <a:rPr lang="en-US" sz="2000">
                <a:latin typeface="+mj-lt"/>
                <a:ea typeface="Calibri Light"/>
                <a:cs typeface="Calibri Light"/>
              </a:rPr>
              <a:t>decrease anxiety.</a:t>
            </a:r>
            <a:endParaRPr lang="en-US" sz="2000" dirty="0">
              <a:latin typeface="+mj-lt"/>
              <a:ea typeface="Calibri Light"/>
              <a:cs typeface="Calibri Light"/>
            </a:endParaRPr>
          </a:p>
          <a:p>
            <a:pPr marL="0" indent="0">
              <a:buNone/>
            </a:pPr>
            <a:endParaRPr lang="en-US" sz="19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58" r="1433" b="-3"/>
          <a:stretch/>
        </p:blipFill>
        <p:spPr>
          <a:xfrm>
            <a:off x="7675658" y="2093976"/>
            <a:ext cx="3941064" cy="4096512"/>
          </a:xfrm>
          <a:prstGeom prst="rect">
            <a:avLst/>
          </a:prstGeom>
        </p:spPr>
      </p:pic>
    </p:spTree>
    <p:extLst>
      <p:ext uri="{BB962C8B-B14F-4D97-AF65-F5344CB8AC3E}">
        <p14:creationId xmlns:p14="http://schemas.microsoft.com/office/powerpoint/2010/main" val="64888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84">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A4D966-7A0D-482C-BBB0-FA9F272A2831}"/>
              </a:ext>
            </a:extLst>
          </p:cNvPr>
          <p:cNvSpPr txBox="1"/>
          <p:nvPr/>
        </p:nvSpPr>
        <p:spPr>
          <a:xfrm>
            <a:off x="860524" y="4081486"/>
            <a:ext cx="10464734" cy="1314159"/>
          </a:xfrm>
          <a:prstGeom prst="rect">
            <a:avLst/>
          </a:prstGeom>
          <a:noFill/>
        </p:spPr>
        <p:txBody>
          <a:bodyPr vert="horz" lIns="91440" tIns="45720" rIns="91440" bIns="45720" rtlCol="0" anchor="b">
            <a:normAutofit/>
          </a:bodyPr>
          <a:lstStyle/>
          <a:p>
            <a:pPr algn="ctr">
              <a:lnSpc>
                <a:spcPct val="90000"/>
              </a:lnSpc>
              <a:spcBef>
                <a:spcPct val="0"/>
              </a:spcBef>
              <a:spcAft>
                <a:spcPts val="600"/>
              </a:spcAft>
            </a:pPr>
            <a:r>
              <a:rPr lang="en-US" sz="5200" b="1">
                <a:latin typeface="+mj-lt"/>
                <a:ea typeface="+mj-ea"/>
                <a:cs typeface="+mj-cs"/>
              </a:rPr>
              <a:t>Questions?</a:t>
            </a:r>
          </a:p>
        </p:txBody>
      </p:sp>
      <p:pic>
        <p:nvPicPr>
          <p:cNvPr id="4" name="Picture 3" descr="A picture containing accessory, several, sale&#10;&#10;Description automatically generated">
            <a:extLst>
              <a:ext uri="{FF2B5EF4-FFF2-40B4-BE49-F238E27FC236}">
                <a16:creationId xmlns:a16="http://schemas.microsoft.com/office/drawing/2014/main" id="{E2D44F39-15D0-4726-A16D-DD78FA241CA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37" b="1"/>
          <a:stretch/>
        </p:blipFill>
        <p:spPr>
          <a:xfrm>
            <a:off x="2704025" y="618472"/>
            <a:ext cx="6777732" cy="3733675"/>
          </a:xfrm>
          <a:prstGeom prst="rect">
            <a:avLst/>
          </a:prstGeom>
          <a:effectLst/>
        </p:spPr>
      </p:pic>
    </p:spTree>
    <p:extLst>
      <p:ext uri="{BB962C8B-B14F-4D97-AF65-F5344CB8AC3E}">
        <p14:creationId xmlns:p14="http://schemas.microsoft.com/office/powerpoint/2010/main" val="376028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C8509DA2-E485-964D-728B-FCDCEDA69648}"/>
              </a:ext>
            </a:extLst>
          </p:cNvPr>
          <p:cNvPicPr>
            <a:picLocks noChangeAspect="1"/>
          </p:cNvPicPr>
          <p:nvPr/>
        </p:nvPicPr>
        <p:blipFill rotWithShape="1">
          <a:blip r:embed="rId3">
            <a:duotone>
              <a:prstClr val="black"/>
              <a:schemeClr val="tx2">
                <a:tint val="45000"/>
                <a:satMod val="400000"/>
              </a:schemeClr>
            </a:duotone>
          </a:blip>
          <a:srcRect b="15730"/>
          <a:stretch/>
        </p:blipFill>
        <p:spPr>
          <a:xfrm>
            <a:off x="20" y="0"/>
            <a:ext cx="12191980" cy="6857990"/>
          </a:xfrm>
          <a:prstGeom prst="rect">
            <a:avLst/>
          </a:prstGeom>
        </p:spPr>
      </p:pic>
      <p:sp>
        <p:nvSpPr>
          <p:cNvPr id="27" name="Rectangle 2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0EFBD2BF-1724-C03E-6E3E-A5147C1312C0}"/>
              </a:ext>
            </a:extLst>
          </p:cNvPr>
          <p:cNvSpPr>
            <a:spLocks noGrp="1"/>
          </p:cNvSpPr>
          <p:nvPr>
            <p:ph type="title"/>
          </p:nvPr>
        </p:nvSpPr>
        <p:spPr>
          <a:xfrm>
            <a:off x="447222" y="784115"/>
            <a:ext cx="2864690" cy="2644885"/>
          </a:xfrm>
        </p:spPr>
        <p:txBody>
          <a:bodyPr>
            <a:normAutofit/>
          </a:bodyPr>
          <a:lstStyle/>
          <a:p>
            <a:r>
              <a:rPr lang="en-US" sz="4800" b="1" dirty="0">
                <a:solidFill>
                  <a:schemeClr val="accent5">
                    <a:lumMod val="75000"/>
                  </a:schemeClr>
                </a:solidFill>
                <a:cs typeface="Calibri Light"/>
              </a:rPr>
              <a:t>Topics of Discussion</a:t>
            </a:r>
            <a:endParaRPr lang="en-US" sz="4800" b="1" dirty="0">
              <a:solidFill>
                <a:schemeClr val="accent5">
                  <a:lumMod val="75000"/>
                </a:schemeClr>
              </a:solidFill>
            </a:endParaRPr>
          </a:p>
        </p:txBody>
      </p:sp>
      <p:sp>
        <p:nvSpPr>
          <p:cNvPr id="3" name="Content Placeholder 2">
            <a:extLst>
              <a:ext uri="{FF2B5EF4-FFF2-40B4-BE49-F238E27FC236}">
                <a16:creationId xmlns:a16="http://schemas.microsoft.com/office/drawing/2014/main" id="{B8CC2B31-2D53-5574-5955-F8BF34B8B90E}"/>
              </a:ext>
            </a:extLst>
          </p:cNvPr>
          <p:cNvSpPr>
            <a:spLocks noGrp="1"/>
          </p:cNvSpPr>
          <p:nvPr>
            <p:ph idx="1"/>
          </p:nvPr>
        </p:nvSpPr>
        <p:spPr>
          <a:xfrm>
            <a:off x="4363191" y="784115"/>
            <a:ext cx="5759863" cy="4590473"/>
          </a:xfrm>
        </p:spPr>
        <p:txBody>
          <a:bodyPr vert="horz" lIns="91440" tIns="45720" rIns="91440" bIns="45720" rtlCol="0">
            <a:normAutofit/>
          </a:bodyPr>
          <a:lstStyle/>
          <a:p>
            <a:pPr marL="0" indent="0" algn="ctr">
              <a:buNone/>
            </a:pPr>
            <a:endParaRPr lang="en-US" sz="1100" u="sng" dirty="0">
              <a:ea typeface="Calibri"/>
              <a:cs typeface="Calibri"/>
            </a:endParaRPr>
          </a:p>
          <a:p>
            <a:r>
              <a:rPr lang="en-US" sz="2400" dirty="0">
                <a:solidFill>
                  <a:srgbClr val="008000"/>
                </a:solidFill>
                <a:ea typeface="Calibri"/>
                <a:cs typeface="Calibri"/>
              </a:rPr>
              <a:t>New “Who to contact” list for Dakota</a:t>
            </a:r>
          </a:p>
          <a:p>
            <a:r>
              <a:rPr lang="en-US" sz="2400" dirty="0">
                <a:solidFill>
                  <a:srgbClr val="008000"/>
                </a:solidFill>
                <a:ea typeface="Calibri"/>
                <a:cs typeface="Calibri"/>
              </a:rPr>
              <a:t>College admissions criteria – what they’re looking for</a:t>
            </a:r>
          </a:p>
          <a:p>
            <a:r>
              <a:rPr lang="en-US" sz="2400" dirty="0">
                <a:solidFill>
                  <a:srgbClr val="008000"/>
                </a:solidFill>
                <a:ea typeface="Calibri"/>
                <a:cs typeface="Calibri"/>
              </a:rPr>
              <a:t>Finding the right fit</a:t>
            </a:r>
          </a:p>
          <a:p>
            <a:r>
              <a:rPr lang="en-US" sz="2400" dirty="0">
                <a:solidFill>
                  <a:srgbClr val="008000"/>
                </a:solidFill>
                <a:ea typeface="Calibri"/>
                <a:cs typeface="Calibri"/>
              </a:rPr>
              <a:t>Financial Aid &amp; Scholarships </a:t>
            </a:r>
          </a:p>
          <a:p>
            <a:r>
              <a:rPr lang="en-US" sz="2400" dirty="0">
                <a:solidFill>
                  <a:srgbClr val="008000"/>
                </a:solidFill>
                <a:ea typeface="Calibri"/>
                <a:cs typeface="Calibri"/>
              </a:rPr>
              <a:t>College applications and the Common App</a:t>
            </a:r>
          </a:p>
          <a:p>
            <a:r>
              <a:rPr lang="en-US" sz="2400" dirty="0">
                <a:solidFill>
                  <a:srgbClr val="008000"/>
                </a:solidFill>
                <a:ea typeface="Calibri"/>
                <a:cs typeface="Calibri"/>
              </a:rPr>
              <a:t>Student Athletes</a:t>
            </a:r>
          </a:p>
          <a:p>
            <a:r>
              <a:rPr lang="en-US" sz="2400" dirty="0">
                <a:solidFill>
                  <a:srgbClr val="008000"/>
                </a:solidFill>
                <a:ea typeface="Calibri"/>
                <a:cs typeface="Calibri"/>
              </a:rPr>
              <a:t>Timeline by month</a:t>
            </a:r>
          </a:p>
        </p:txBody>
      </p:sp>
      <p:sp>
        <p:nvSpPr>
          <p:cNvPr id="28" name="Rectangle 2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5A1DA7F5-16C3-921A-1A79-C0CE315FCD07}"/>
              </a:ext>
            </a:extLst>
          </p:cNvPr>
          <p:cNvSpPr txBox="1"/>
          <p:nvPr/>
        </p:nvSpPr>
        <p:spPr>
          <a:xfrm>
            <a:off x="4111311" y="5207060"/>
            <a:ext cx="6263621" cy="707886"/>
          </a:xfrm>
          <a:prstGeom prst="rect">
            <a:avLst/>
          </a:prstGeom>
          <a:noFill/>
        </p:spPr>
        <p:txBody>
          <a:bodyPr wrap="square" rtlCol="0">
            <a:spAutoFit/>
          </a:bodyPr>
          <a:lstStyle/>
          <a:p>
            <a:r>
              <a:rPr lang="en-US" sz="2000" b="1" dirty="0">
                <a:solidFill>
                  <a:srgbClr val="0070C0"/>
                </a:solidFill>
              </a:rPr>
              <a:t>*Please enter your questions in the chat, and we will do our best to answer them.</a:t>
            </a:r>
          </a:p>
        </p:txBody>
      </p:sp>
    </p:spTree>
    <p:extLst>
      <p:ext uri="{BB962C8B-B14F-4D97-AF65-F5344CB8AC3E}">
        <p14:creationId xmlns:p14="http://schemas.microsoft.com/office/powerpoint/2010/main" val="362916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Content Placeholder 3"/>
          <p:cNvSpPr>
            <a:spLocks noGrp="1"/>
          </p:cNvSpPr>
          <p:nvPr>
            <p:ph idx="1"/>
          </p:nvPr>
        </p:nvSpPr>
        <p:spPr>
          <a:xfrm>
            <a:off x="138545" y="110836"/>
            <a:ext cx="5781885" cy="6747164"/>
          </a:xfrm>
        </p:spPr>
        <p:txBody>
          <a:bodyPr anchor="ctr">
            <a:normAutofit lnSpcReduction="10000"/>
          </a:bodyPr>
          <a:lstStyle/>
          <a:p>
            <a:pPr marL="0" indent="0" algn="ctr">
              <a:spcBef>
                <a:spcPts val="0"/>
              </a:spcBef>
              <a:buNone/>
            </a:pPr>
            <a:r>
              <a:rPr lang="en-US" sz="3200" b="1" dirty="0">
                <a:solidFill>
                  <a:srgbClr val="000000"/>
                </a:solidFill>
              </a:rPr>
              <a:t>10</a:t>
            </a:r>
            <a:r>
              <a:rPr lang="en-US" sz="3200" b="1" baseline="30000" dirty="0">
                <a:solidFill>
                  <a:srgbClr val="000000"/>
                </a:solidFill>
              </a:rPr>
              <a:t>th</a:t>
            </a:r>
            <a:r>
              <a:rPr lang="en-US" sz="3200" b="1" dirty="0">
                <a:solidFill>
                  <a:srgbClr val="000000"/>
                </a:solidFill>
              </a:rPr>
              <a:t> – 12</a:t>
            </a:r>
            <a:r>
              <a:rPr lang="en-US" sz="3200" b="1" baseline="30000" dirty="0">
                <a:solidFill>
                  <a:srgbClr val="000000"/>
                </a:solidFill>
              </a:rPr>
              <a:t>th</a:t>
            </a:r>
            <a:r>
              <a:rPr lang="en-US" sz="3200" b="1" dirty="0">
                <a:solidFill>
                  <a:srgbClr val="000000"/>
                </a:solidFill>
              </a:rPr>
              <a:t> grade counselor</a:t>
            </a:r>
          </a:p>
          <a:p>
            <a:pPr marL="0" indent="0" algn="ctr">
              <a:spcBef>
                <a:spcPts val="0"/>
              </a:spcBef>
              <a:buNone/>
            </a:pPr>
            <a:r>
              <a:rPr lang="en-US" sz="3200" b="1" dirty="0">
                <a:solidFill>
                  <a:srgbClr val="000000"/>
                </a:solidFill>
              </a:rPr>
              <a:t>caseload breakdown</a:t>
            </a:r>
          </a:p>
          <a:p>
            <a:pPr marL="0" indent="0">
              <a:buNone/>
            </a:pPr>
            <a:r>
              <a:rPr lang="en-US" sz="2200" dirty="0">
                <a:solidFill>
                  <a:srgbClr val="000000"/>
                </a:solidFill>
                <a:latin typeface="+mj-lt"/>
                <a:cs typeface="Calibri" panose="020F0502020204030204" pitchFamily="34" charset="0"/>
              </a:rPr>
              <a:t>	</a:t>
            </a:r>
            <a:r>
              <a:rPr lang="en-US" sz="2200" dirty="0" err="1">
                <a:solidFill>
                  <a:srgbClr val="000000"/>
                </a:solidFill>
                <a:latin typeface="+mj-lt"/>
                <a:cs typeface="Calibri" panose="020F0502020204030204" pitchFamily="34" charset="0"/>
              </a:rPr>
              <a:t>Mr</a:t>
            </a:r>
            <a:r>
              <a:rPr lang="en-US" sz="2200" dirty="0">
                <a:solidFill>
                  <a:srgbClr val="000000"/>
                </a:solidFill>
                <a:latin typeface="+mj-lt"/>
                <a:cs typeface="Calibri" panose="020F0502020204030204" pitchFamily="34" charset="0"/>
              </a:rPr>
              <a:t> Anderson = A – Clar</a:t>
            </a:r>
          </a:p>
          <a:p>
            <a:pPr marL="0" indent="0">
              <a:buNone/>
            </a:pPr>
            <a:r>
              <a:rPr lang="en-US" sz="2200" dirty="0">
                <a:solidFill>
                  <a:srgbClr val="000000"/>
                </a:solidFill>
                <a:latin typeface="+mj-lt"/>
                <a:cs typeface="Calibri" panose="020F0502020204030204" pitchFamily="34" charset="0"/>
              </a:rPr>
              <a:t>	Mrs. Gay = Clas - Guk</a:t>
            </a:r>
          </a:p>
          <a:p>
            <a:pPr marL="0" indent="0">
              <a:buNone/>
            </a:pPr>
            <a:r>
              <a:rPr lang="en-US" sz="2200" dirty="0">
                <a:solidFill>
                  <a:srgbClr val="000000"/>
                </a:solidFill>
                <a:latin typeface="+mj-lt"/>
                <a:cs typeface="Calibri" panose="020F0502020204030204" pitchFamily="34" charset="0"/>
              </a:rPr>
              <a:t>	Mrs. Ede = Gul - Leo</a:t>
            </a:r>
          </a:p>
          <a:p>
            <a:pPr marL="0" indent="0">
              <a:buNone/>
            </a:pPr>
            <a:r>
              <a:rPr lang="en-US" sz="2200" dirty="0">
                <a:solidFill>
                  <a:srgbClr val="000000"/>
                </a:solidFill>
                <a:latin typeface="+mj-lt"/>
                <a:cs typeface="Calibri" panose="020F0502020204030204" pitchFamily="34" charset="0"/>
              </a:rPr>
              <a:t>	Mrs. Coles = </a:t>
            </a:r>
            <a:r>
              <a:rPr lang="en-US" sz="2200" dirty="0" err="1">
                <a:solidFill>
                  <a:srgbClr val="000000"/>
                </a:solidFill>
                <a:latin typeface="+mj-lt"/>
                <a:cs typeface="Calibri" panose="020F0502020204030204" pitchFamily="34" charset="0"/>
              </a:rPr>
              <a:t>Lep</a:t>
            </a:r>
            <a:r>
              <a:rPr lang="en-US" sz="2200" dirty="0">
                <a:solidFill>
                  <a:srgbClr val="000000"/>
                </a:solidFill>
                <a:latin typeface="+mj-lt"/>
                <a:cs typeface="Calibri" panose="020F0502020204030204" pitchFamily="34" charset="0"/>
              </a:rPr>
              <a:t> - Perf</a:t>
            </a:r>
          </a:p>
          <a:p>
            <a:pPr marL="0" indent="0">
              <a:buNone/>
            </a:pPr>
            <a:r>
              <a:rPr lang="en-US" sz="2200" dirty="0">
                <a:solidFill>
                  <a:srgbClr val="000000"/>
                </a:solidFill>
                <a:latin typeface="+mj-lt"/>
                <a:cs typeface="Calibri" panose="020F0502020204030204" pitchFamily="34" charset="0"/>
              </a:rPr>
              <a:t>	Ms. Simmons = </a:t>
            </a:r>
            <a:r>
              <a:rPr lang="en-US" sz="2200" dirty="0" err="1">
                <a:solidFill>
                  <a:srgbClr val="000000"/>
                </a:solidFill>
                <a:latin typeface="+mj-lt"/>
                <a:cs typeface="Calibri" panose="020F0502020204030204" pitchFamily="34" charset="0"/>
              </a:rPr>
              <a:t>Perg</a:t>
            </a:r>
            <a:r>
              <a:rPr lang="en-US" sz="2200" dirty="0">
                <a:solidFill>
                  <a:srgbClr val="000000"/>
                </a:solidFill>
                <a:latin typeface="+mj-lt"/>
                <a:cs typeface="Calibri" panose="020F0502020204030204" pitchFamily="34" charset="0"/>
              </a:rPr>
              <a:t> - </a:t>
            </a:r>
            <a:r>
              <a:rPr lang="en-US" sz="2200" dirty="0" err="1">
                <a:solidFill>
                  <a:srgbClr val="000000"/>
                </a:solidFill>
                <a:latin typeface="+mj-lt"/>
                <a:cs typeface="Calibri" panose="020F0502020204030204" pitchFamily="34" charset="0"/>
              </a:rPr>
              <a:t>Sli</a:t>
            </a:r>
            <a:endParaRPr lang="en-US" sz="2200" dirty="0">
              <a:solidFill>
                <a:srgbClr val="000000"/>
              </a:solidFill>
              <a:latin typeface="+mj-lt"/>
              <a:cs typeface="Calibri" panose="020F0502020204030204" pitchFamily="34" charset="0"/>
            </a:endParaRPr>
          </a:p>
          <a:p>
            <a:pPr marL="0" indent="0">
              <a:buNone/>
            </a:pPr>
            <a:r>
              <a:rPr lang="en-US" sz="2200" dirty="0">
                <a:solidFill>
                  <a:srgbClr val="000000"/>
                </a:solidFill>
                <a:latin typeface="+mj-lt"/>
                <a:cs typeface="Calibri" panose="020F0502020204030204" pitchFamily="34" charset="0"/>
              </a:rPr>
              <a:t>	Mrs. Carr = </a:t>
            </a:r>
            <a:r>
              <a:rPr lang="en-US" sz="2200" dirty="0" err="1">
                <a:solidFill>
                  <a:srgbClr val="000000"/>
                </a:solidFill>
                <a:latin typeface="+mj-lt"/>
                <a:cs typeface="Calibri" panose="020F0502020204030204" pitchFamily="34" charset="0"/>
              </a:rPr>
              <a:t>Slj</a:t>
            </a:r>
            <a:r>
              <a:rPr lang="en-US" sz="2200" dirty="0">
                <a:solidFill>
                  <a:srgbClr val="000000"/>
                </a:solidFill>
                <a:latin typeface="+mj-lt"/>
                <a:cs typeface="Calibri" panose="020F0502020204030204" pitchFamily="34" charset="0"/>
              </a:rPr>
              <a:t> – Z</a:t>
            </a:r>
          </a:p>
          <a:p>
            <a:pPr marL="0" indent="0" algn="ctr">
              <a:buNone/>
            </a:pPr>
            <a:endParaRPr lang="en-US" sz="2200" dirty="0">
              <a:solidFill>
                <a:srgbClr val="000000"/>
              </a:solidFill>
              <a:latin typeface="+mj-lt"/>
              <a:cs typeface="Calibri" panose="020F0502020204030204" pitchFamily="34" charset="0"/>
            </a:endParaRPr>
          </a:p>
          <a:p>
            <a:pPr marL="0" indent="0" algn="ctr">
              <a:buNone/>
            </a:pPr>
            <a:r>
              <a:rPr lang="en-US" sz="1800" i="1" dirty="0">
                <a:solidFill>
                  <a:srgbClr val="000000"/>
                </a:solidFill>
                <a:latin typeface="+mj-lt"/>
              </a:rPr>
              <a:t>Counselors can help with career exploration, college planning, academic advising, providing referrals for outside resources, and more. </a:t>
            </a:r>
          </a:p>
          <a:p>
            <a:pPr marL="0" indent="0">
              <a:buNone/>
            </a:pPr>
            <a:endParaRPr lang="en-US" sz="800" dirty="0">
              <a:solidFill>
                <a:srgbClr val="000000"/>
              </a:solidFill>
              <a:latin typeface="+mj-lt"/>
            </a:endParaRPr>
          </a:p>
          <a:p>
            <a:pPr marL="0" indent="0" algn="ctr">
              <a:buNone/>
            </a:pPr>
            <a:r>
              <a:rPr lang="en-US" sz="2400" u="sng" dirty="0">
                <a:solidFill>
                  <a:srgbClr val="000000"/>
                </a:solidFill>
              </a:rPr>
              <a:t>The Secretaries: </a:t>
            </a:r>
            <a:r>
              <a:rPr lang="en-US" sz="2400" dirty="0">
                <a:solidFill>
                  <a:srgbClr val="000000"/>
                </a:solidFill>
                <a:latin typeface="+mj-lt"/>
              </a:rPr>
              <a:t>Mrs. Kreft and Ms. Megge</a:t>
            </a:r>
          </a:p>
          <a:p>
            <a:pPr marL="0" indent="0" algn="ctr">
              <a:spcBef>
                <a:spcPts val="0"/>
              </a:spcBef>
              <a:buNone/>
            </a:pPr>
            <a:r>
              <a:rPr lang="en-US" sz="1800" i="1" dirty="0">
                <a:solidFill>
                  <a:srgbClr val="000000"/>
                </a:solidFill>
                <a:latin typeface="+mj-lt"/>
              </a:rPr>
              <a:t>Need a document or form? For work permits, transcript/parchment questions, signed letters for court or Social Security benefits, there is no need to sign up to see a counselor. Students can ask one of the secretaries for assistance. </a:t>
            </a:r>
          </a:p>
          <a:p>
            <a:pPr marL="0" indent="0">
              <a:buNone/>
            </a:pPr>
            <a:endParaRPr lang="en-US" sz="800" dirty="0">
              <a:solidFill>
                <a:srgbClr val="000000"/>
              </a:solidFill>
              <a:latin typeface="+mj-lt"/>
            </a:endParaRPr>
          </a:p>
        </p:txBody>
      </p:sp>
      <p:sp>
        <p:nvSpPr>
          <p:cNvPr id="18"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2E8CEC21-ABE0-45AC-9DA5-F2B42442691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075" r="27085" b="1"/>
          <a:stretch/>
        </p:blipFill>
        <p:spPr>
          <a:xfrm>
            <a:off x="6816436" y="770037"/>
            <a:ext cx="5375565" cy="6185910"/>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9" name="TextBox 8">
            <a:extLst>
              <a:ext uri="{FF2B5EF4-FFF2-40B4-BE49-F238E27FC236}">
                <a16:creationId xmlns:a16="http://schemas.microsoft.com/office/drawing/2014/main" id="{9B72D99B-CE2F-4F85-8972-A4ABC842C89D}"/>
              </a:ext>
            </a:extLst>
          </p:cNvPr>
          <p:cNvSpPr txBox="1"/>
          <p:nvPr/>
        </p:nvSpPr>
        <p:spPr>
          <a:xfrm>
            <a:off x="6096000" y="2494834"/>
            <a:ext cx="3835400"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111885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8D2B9378-BF40-F892-FC2E-8F6461140C28}"/>
              </a:ext>
            </a:extLst>
          </p:cNvPr>
          <p:cNvPicPr>
            <a:picLocks noChangeAspect="1"/>
          </p:cNvPicPr>
          <p:nvPr/>
        </p:nvPicPr>
        <p:blipFill>
          <a:blip r:embed="rId3"/>
          <a:stretch>
            <a:fillRect/>
          </a:stretch>
        </p:blipFill>
        <p:spPr>
          <a:xfrm>
            <a:off x="1570183" y="65796"/>
            <a:ext cx="5273962" cy="6805113"/>
          </a:xfrm>
          <a:prstGeom prst="rect">
            <a:avLst/>
          </a:prstGeom>
        </p:spPr>
      </p:pic>
      <p:grpSp>
        <p:nvGrpSpPr>
          <p:cNvPr id="16" name="Group 1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967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82" r="-1" b="579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4834804" y="354511"/>
            <a:ext cx="6616314" cy="737322"/>
          </a:xfrm>
        </p:spPr>
        <p:txBody>
          <a:bodyPr>
            <a:normAutofit/>
          </a:bodyPr>
          <a:lstStyle/>
          <a:p>
            <a:r>
              <a:rPr lang="en-US" b="1" u="sng" dirty="0">
                <a:solidFill>
                  <a:srgbClr val="C00000"/>
                </a:solidFill>
              </a:rPr>
              <a:t>College Admissions Criteria</a:t>
            </a:r>
          </a:p>
        </p:txBody>
      </p:sp>
      <p:sp>
        <p:nvSpPr>
          <p:cNvPr id="3" name="Content Placeholder 2"/>
          <p:cNvSpPr>
            <a:spLocks noGrp="1"/>
          </p:cNvSpPr>
          <p:nvPr>
            <p:ph idx="1"/>
          </p:nvPr>
        </p:nvSpPr>
        <p:spPr>
          <a:xfrm>
            <a:off x="4834804" y="1212532"/>
            <a:ext cx="6936509" cy="5517782"/>
          </a:xfrm>
        </p:spPr>
        <p:txBody>
          <a:bodyPr vert="horz" lIns="91440" tIns="45720" rIns="91440" bIns="45720" rtlCol="0" anchor="t">
            <a:noAutofit/>
          </a:bodyPr>
          <a:lstStyle/>
          <a:p>
            <a:pPr>
              <a:buFont typeface="Wingdings" panose="05000000000000000000" pitchFamily="2" charset="2"/>
              <a:buChar char="§"/>
              <a:defRPr/>
            </a:pPr>
            <a:r>
              <a:rPr lang="en-US" sz="2000" dirty="0">
                <a:latin typeface="+mj-lt"/>
              </a:rPr>
              <a:t>Academic Performance/GPA </a:t>
            </a:r>
            <a:endParaRPr lang="en-US" sz="2000" dirty="0">
              <a:latin typeface="+mj-lt"/>
              <a:ea typeface="Calibri Light"/>
              <a:cs typeface="Calibri Light"/>
            </a:endParaRPr>
          </a:p>
          <a:p>
            <a:pPr lvl="1">
              <a:buFont typeface="Wingdings" panose="05000000000000000000" pitchFamily="2" charset="2"/>
              <a:buChar char="§"/>
              <a:defRPr/>
            </a:pPr>
            <a:r>
              <a:rPr lang="en-US" sz="2000" dirty="0">
                <a:latin typeface="+mj-lt"/>
              </a:rPr>
              <a:t>Weighted v. unweighted = if they took AP classes and received the bump, the GPA and rank are considered weighted. If they have not, the GPA is unweighted. </a:t>
            </a:r>
          </a:p>
          <a:p>
            <a:pPr lvl="1">
              <a:buFont typeface="Wingdings" panose="05000000000000000000" pitchFamily="2" charset="2"/>
              <a:buChar char="§"/>
              <a:defRPr/>
            </a:pPr>
            <a:r>
              <a:rPr lang="en-US" sz="2000" dirty="0">
                <a:latin typeface="+mj-lt"/>
                <a:ea typeface="Calibri Light"/>
                <a:cs typeface="Calibri Light"/>
              </a:rPr>
              <a:t>If an unweighted GPA is requested for someone who took AP classes, the student will have to calculate it manually </a:t>
            </a:r>
          </a:p>
          <a:p>
            <a:pPr>
              <a:buFont typeface="Wingdings" panose="05000000000000000000" pitchFamily="2" charset="2"/>
              <a:buChar char="§"/>
              <a:defRPr/>
            </a:pPr>
            <a:r>
              <a:rPr lang="en-US" sz="2000" dirty="0">
                <a:latin typeface="+mj-lt"/>
              </a:rPr>
              <a:t>Strength/rigor of Curriculum - and/or a recent upward trend in grades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Solid scores on ACT or SAT - some are test-optional; when to send scores and when not to send scores </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Leadership skills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Special talents and accolades</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Personal Essays </a:t>
            </a:r>
            <a:endParaRPr lang="en-US" sz="2000" dirty="0">
              <a:latin typeface="+mj-lt"/>
              <a:ea typeface="Calibri Light"/>
              <a:cs typeface="Calibri Light"/>
            </a:endParaRPr>
          </a:p>
          <a:p>
            <a:pPr>
              <a:buFont typeface="Wingdings" panose="05000000000000000000" pitchFamily="2" charset="2"/>
              <a:buChar char="§"/>
              <a:defRPr/>
            </a:pPr>
            <a:r>
              <a:rPr lang="en-US" sz="2000" dirty="0">
                <a:latin typeface="+mj-lt"/>
              </a:rPr>
              <a:t>Letters of recommendation</a:t>
            </a:r>
            <a:endParaRPr lang="en-US" sz="2000" dirty="0">
              <a:latin typeface="+mj-lt"/>
              <a:ea typeface="Calibri Light"/>
              <a:cs typeface="Calibri Light"/>
            </a:endParaRPr>
          </a:p>
          <a:p>
            <a:pPr>
              <a:buFont typeface="Wingdings" panose="05000000000000000000" pitchFamily="2" charset="2"/>
              <a:buChar char="§"/>
            </a:pPr>
            <a:r>
              <a:rPr lang="en-US" sz="2000" dirty="0">
                <a:latin typeface="+mj-lt"/>
              </a:rPr>
              <a:t>Fee waivers – for those with documented financial need, such as free/reduced lunch</a:t>
            </a:r>
            <a:endParaRPr lang="en-US" sz="2000" dirty="0">
              <a:latin typeface="+mj-lt"/>
              <a:ea typeface="Calibri Light"/>
              <a:cs typeface="Calibri Light"/>
            </a:endParaRPr>
          </a:p>
        </p:txBody>
      </p:sp>
    </p:spTree>
    <p:extLst>
      <p:ext uri="{BB962C8B-B14F-4D97-AF65-F5344CB8AC3E}">
        <p14:creationId xmlns:p14="http://schemas.microsoft.com/office/powerpoint/2010/main" val="3311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7345" y="271595"/>
            <a:ext cx="7294510" cy="1641934"/>
          </a:xfrm>
        </p:spPr>
        <p:txBody>
          <a:bodyPr anchor="b">
            <a:normAutofit/>
          </a:bodyPr>
          <a:lstStyle/>
          <a:p>
            <a:pPr algn="ctr"/>
            <a:r>
              <a:rPr lang="en-US" sz="5400" b="1" dirty="0">
                <a:solidFill>
                  <a:srgbClr val="7030A0"/>
                </a:solidFill>
              </a:rPr>
              <a:t>Finding the right fit </a:t>
            </a:r>
            <a:br>
              <a:rPr lang="en-US" sz="5400" b="1" dirty="0">
                <a:solidFill>
                  <a:srgbClr val="7030A0"/>
                </a:solidFill>
              </a:rPr>
            </a:br>
            <a:r>
              <a:rPr lang="en-US" sz="2700" dirty="0">
                <a:solidFill>
                  <a:srgbClr val="7030A0"/>
                </a:solidFill>
              </a:rPr>
              <a:t>Factors to consider: </a:t>
            </a:r>
            <a:br>
              <a:rPr lang="en-US" sz="2700" dirty="0">
                <a:solidFill>
                  <a:srgbClr val="7030A0"/>
                </a:solidFill>
              </a:rPr>
            </a:br>
            <a:r>
              <a:rPr lang="en-US" sz="2700" dirty="0">
                <a:solidFill>
                  <a:srgbClr val="7030A0"/>
                </a:solidFill>
              </a:rPr>
              <a:t>Academic ability, Emotional maturity, &amp; cost</a:t>
            </a:r>
            <a:endParaRPr lang="en-US" sz="5400" b="1" dirty="0">
              <a:solidFill>
                <a:srgbClr val="7030A0"/>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933" r="3169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7345" y="2530400"/>
            <a:ext cx="7411087" cy="4098995"/>
          </a:xfrm>
        </p:spPr>
        <p:txBody>
          <a:bodyPr vert="horz" lIns="91440" tIns="45720" rIns="91440" bIns="45720" rtlCol="0" anchor="t">
            <a:noAutofit/>
          </a:bodyPr>
          <a:lstStyle/>
          <a:p>
            <a:r>
              <a:rPr lang="en-US" sz="1700" dirty="0">
                <a:latin typeface="+mj-lt"/>
              </a:rPr>
              <a:t>Academic programs offered – does the institution have a </a:t>
            </a:r>
            <a:r>
              <a:rPr lang="en-US" sz="1700" u="sng" dirty="0">
                <a:latin typeface="+mj-lt"/>
              </a:rPr>
              <a:t>strong</a:t>
            </a:r>
            <a:r>
              <a:rPr lang="en-US" sz="1700" dirty="0">
                <a:latin typeface="+mj-lt"/>
              </a:rPr>
              <a:t> program in the student’s field of interest? </a:t>
            </a:r>
          </a:p>
          <a:p>
            <a:r>
              <a:rPr lang="en-US" sz="1700" dirty="0">
                <a:latin typeface="+mj-lt"/>
              </a:rPr>
              <a:t>There are lots of great programs/opportunities at non-“name brand” schools.</a:t>
            </a:r>
          </a:p>
          <a:p>
            <a:r>
              <a:rPr lang="en-US" sz="1700" dirty="0">
                <a:latin typeface="+mj-lt"/>
              </a:rPr>
              <a:t>Admission criteria – does the student meet the institution’s expectations? </a:t>
            </a:r>
          </a:p>
          <a:p>
            <a:r>
              <a:rPr lang="en-US" sz="1700" dirty="0">
                <a:latin typeface="+mj-lt"/>
              </a:rPr>
              <a:t>True cost (next slide)</a:t>
            </a:r>
          </a:p>
          <a:p>
            <a:r>
              <a:rPr lang="en-US" sz="1700" dirty="0">
                <a:latin typeface="+mj-lt"/>
              </a:rPr>
              <a:t>Location – distance from home; Setting - urban, suburban, or rural.</a:t>
            </a:r>
          </a:p>
          <a:p>
            <a:r>
              <a:rPr lang="en-US" sz="1700" dirty="0">
                <a:latin typeface="+mj-lt"/>
              </a:rPr>
              <a:t>Type – 2 or 4 year; Public or Private; a religious affiliation.</a:t>
            </a:r>
          </a:p>
          <a:p>
            <a:r>
              <a:rPr lang="en-US" sz="1700" dirty="0">
                <a:latin typeface="+mj-lt"/>
              </a:rPr>
              <a:t>Size – of student body; of campus; student to teacher ratio; class size.</a:t>
            </a:r>
          </a:p>
          <a:p>
            <a:r>
              <a:rPr lang="en-US" sz="1700" dirty="0">
                <a:latin typeface="+mj-lt"/>
              </a:rPr>
              <a:t>Facilities and Housing – residence hall condition; student resource center; meal plans.</a:t>
            </a:r>
          </a:p>
          <a:p>
            <a:r>
              <a:rPr lang="en-US" sz="1700" dirty="0">
                <a:latin typeface="+mj-lt"/>
              </a:rPr>
              <a:t>Activities – sports, intramurals, clubs, sororities/fraternities, other?</a:t>
            </a:r>
          </a:p>
          <a:p>
            <a:r>
              <a:rPr lang="en-US" sz="1700" dirty="0">
                <a:latin typeface="+mj-lt"/>
              </a:rPr>
              <a:t>Anything unique about the campus or program that stands out?</a:t>
            </a:r>
          </a:p>
        </p:txBody>
      </p:sp>
    </p:spTree>
    <p:extLst>
      <p:ext uri="{BB962C8B-B14F-4D97-AF65-F5344CB8AC3E}">
        <p14:creationId xmlns:p14="http://schemas.microsoft.com/office/powerpoint/2010/main" val="158240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Calendar on table">
            <a:extLst>
              <a:ext uri="{FF2B5EF4-FFF2-40B4-BE49-F238E27FC236}">
                <a16:creationId xmlns:a16="http://schemas.microsoft.com/office/drawing/2014/main" id="{98C0DBB6-0FF3-2348-CBD1-B639E1C6FCA4}"/>
              </a:ext>
            </a:extLst>
          </p:cNvPr>
          <p:cNvPicPr>
            <a:picLocks noChangeAspect="1"/>
          </p:cNvPicPr>
          <p:nvPr/>
        </p:nvPicPr>
        <p:blipFill rotWithShape="1">
          <a:blip r:embed="rId3"/>
          <a:srcRect r="3182" b="-1"/>
          <a:stretch/>
        </p:blipFill>
        <p:spPr>
          <a:xfrm>
            <a:off x="1" y="0"/>
            <a:ext cx="6551218" cy="685800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E346A14-4023-FAF2-5761-8891334F7E95}"/>
              </a:ext>
            </a:extLst>
          </p:cNvPr>
          <p:cNvSpPr>
            <a:spLocks noGrp="1"/>
          </p:cNvSpPr>
          <p:nvPr>
            <p:ph type="title"/>
          </p:nvPr>
        </p:nvSpPr>
        <p:spPr>
          <a:xfrm>
            <a:off x="7184576" y="129692"/>
            <a:ext cx="4084320" cy="829055"/>
          </a:xfrm>
        </p:spPr>
        <p:txBody>
          <a:bodyPr anchor="b">
            <a:normAutofit fontScale="90000"/>
          </a:bodyPr>
          <a:lstStyle/>
          <a:p>
            <a:r>
              <a:rPr lang="en-US" sz="5400" u="sng" dirty="0"/>
              <a:t>Financial</a:t>
            </a:r>
            <a:r>
              <a:rPr lang="en-US" sz="5400" dirty="0"/>
              <a:t> </a:t>
            </a:r>
            <a:r>
              <a:rPr lang="en-US" sz="5400" u="sng" dirty="0"/>
              <a:t>Aid </a:t>
            </a:r>
          </a:p>
        </p:txBody>
      </p:sp>
      <p:sp>
        <p:nvSpPr>
          <p:cNvPr id="3" name="Content Placeholder 2">
            <a:extLst>
              <a:ext uri="{FF2B5EF4-FFF2-40B4-BE49-F238E27FC236}">
                <a16:creationId xmlns:a16="http://schemas.microsoft.com/office/drawing/2014/main" id="{AFBCDC97-4491-1D73-EB41-F56886555D16}"/>
              </a:ext>
            </a:extLst>
          </p:cNvPr>
          <p:cNvSpPr>
            <a:spLocks noGrp="1"/>
          </p:cNvSpPr>
          <p:nvPr>
            <p:ph idx="1"/>
          </p:nvPr>
        </p:nvSpPr>
        <p:spPr>
          <a:xfrm>
            <a:off x="6551524" y="1088438"/>
            <a:ext cx="5502461" cy="5540962"/>
          </a:xfrm>
        </p:spPr>
        <p:txBody>
          <a:bodyPr vert="horz" lIns="91440" tIns="45720" rIns="91440" bIns="45720" rtlCol="0" anchor="t">
            <a:noAutofit/>
          </a:bodyPr>
          <a:lstStyle/>
          <a:p>
            <a:pPr marL="0" indent="0">
              <a:buNone/>
            </a:pPr>
            <a:r>
              <a:rPr lang="en-US" sz="2400" dirty="0"/>
              <a:t>The “true cost” of college includes tuition, room/board, books, other fees, spending, miscellaneous. Do not forget to account for those “extras”.</a:t>
            </a:r>
          </a:p>
          <a:p>
            <a:pPr marL="0" indent="0">
              <a:buNone/>
            </a:pPr>
            <a:endParaRPr lang="en-US" sz="2400" dirty="0"/>
          </a:p>
          <a:p>
            <a:pPr marL="0" indent="0">
              <a:buNone/>
            </a:pPr>
            <a:r>
              <a:rPr lang="en-US" sz="2400" dirty="0"/>
              <a:t>FAFSA (Free application for Federal Student Aid) has changed. Some universities may require families to complete FAFSA. </a:t>
            </a:r>
          </a:p>
          <a:p>
            <a:pPr marL="0" indent="0">
              <a:buNone/>
            </a:pPr>
            <a:r>
              <a:rPr lang="en-US" sz="2400" dirty="0"/>
              <a:t>Be sure to attend our virtual Financial Aid Night, September 30th, 2025 at 6:00 pm. </a:t>
            </a:r>
            <a:endParaRPr lang="en-US" sz="2400" dirty="0">
              <a:ea typeface="Calibri"/>
              <a:cs typeface="Calibri"/>
            </a:endParaRPr>
          </a:p>
        </p:txBody>
      </p:sp>
    </p:spTree>
    <p:extLst>
      <p:ext uri="{BB962C8B-B14F-4D97-AF65-F5344CB8AC3E}">
        <p14:creationId xmlns:p14="http://schemas.microsoft.com/office/powerpoint/2010/main" val="59329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DF57C2-2E46-480C-8E8B-4D5B7F3BB5EC}"/>
              </a:ext>
            </a:extLst>
          </p:cNvPr>
          <p:cNvSpPr>
            <a:spLocks noGrp="1"/>
          </p:cNvSpPr>
          <p:nvPr>
            <p:ph type="title"/>
          </p:nvPr>
        </p:nvSpPr>
        <p:spPr>
          <a:xfrm>
            <a:off x="4650316" y="171789"/>
            <a:ext cx="6646127" cy="691797"/>
          </a:xfrm>
        </p:spPr>
        <p:txBody>
          <a:bodyPr>
            <a:normAutofit fontScale="90000"/>
          </a:bodyPr>
          <a:lstStyle/>
          <a:p>
            <a:r>
              <a:rPr lang="en-US" b="1" u="sng" dirty="0">
                <a:solidFill>
                  <a:srgbClr val="C00000"/>
                </a:solidFill>
              </a:rPr>
              <a:t>Scholarships and Financial Aid</a:t>
            </a:r>
            <a:r>
              <a:rPr lang="en-US" dirty="0"/>
              <a:t>	</a:t>
            </a:r>
          </a:p>
        </p:txBody>
      </p:sp>
      <p:pic>
        <p:nvPicPr>
          <p:cNvPr id="5" name="Picture 4" descr="High angle view of a rolled paper, brown notebook, and black notepad on a wooden table">
            <a:extLst>
              <a:ext uri="{FF2B5EF4-FFF2-40B4-BE49-F238E27FC236}">
                <a16:creationId xmlns:a16="http://schemas.microsoft.com/office/drawing/2014/main" id="{77A8F926-2409-2CFD-9291-614382A01634}"/>
              </a:ext>
            </a:extLst>
          </p:cNvPr>
          <p:cNvPicPr>
            <a:picLocks noChangeAspect="1"/>
          </p:cNvPicPr>
          <p:nvPr/>
        </p:nvPicPr>
        <p:blipFill rotWithShape="1">
          <a:blip r:embed="rId3"/>
          <a:srcRect l="5635" r="5781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EBA67772-F2C0-4B6B-8045-0017C3B69D54}"/>
              </a:ext>
            </a:extLst>
          </p:cNvPr>
          <p:cNvSpPr>
            <a:spLocks noGrp="1"/>
          </p:cNvSpPr>
          <p:nvPr>
            <p:ph idx="1"/>
          </p:nvPr>
        </p:nvSpPr>
        <p:spPr>
          <a:xfrm>
            <a:off x="4526803" y="957943"/>
            <a:ext cx="7142683" cy="5543341"/>
          </a:xfrm>
        </p:spPr>
        <p:txBody>
          <a:bodyPr anchor="t">
            <a:normAutofit fontScale="92500" lnSpcReduction="10000"/>
          </a:bodyPr>
          <a:lstStyle/>
          <a:p>
            <a:pPr marL="0" indent="0">
              <a:buNone/>
            </a:pPr>
            <a:endParaRPr lang="en-US" sz="2000" dirty="0"/>
          </a:p>
          <a:p>
            <a:pPr>
              <a:buFontTx/>
              <a:buChar char="-"/>
            </a:pPr>
            <a:r>
              <a:rPr lang="en-US" sz="2200" dirty="0"/>
              <a:t>Scholarship searches are not a one-time task – it should be an ongoing process. </a:t>
            </a:r>
          </a:p>
          <a:p>
            <a:pPr lvl="1">
              <a:buFontTx/>
              <a:buChar char="-"/>
            </a:pPr>
            <a:r>
              <a:rPr lang="en-US" sz="2200" dirty="0"/>
              <a:t>Consider setting up a separate email just for scholarships.</a:t>
            </a:r>
          </a:p>
          <a:p>
            <a:pPr>
              <a:buFontTx/>
              <a:buChar char="-"/>
            </a:pPr>
            <a:r>
              <a:rPr lang="en-US" sz="2200" dirty="0"/>
              <a:t>Regularly check Dakota’s Website starting in September of senior year.</a:t>
            </a:r>
          </a:p>
          <a:p>
            <a:pPr>
              <a:buFontTx/>
              <a:buChar char="-"/>
            </a:pPr>
            <a:r>
              <a:rPr lang="en-US" sz="2200" dirty="0"/>
              <a:t>Listen to announcements  - parents can sign up for announcements too. </a:t>
            </a:r>
          </a:p>
          <a:p>
            <a:pPr>
              <a:buFontTx/>
              <a:buChar char="-"/>
            </a:pPr>
            <a:r>
              <a:rPr lang="en-US" sz="2200" dirty="0"/>
              <a:t>Never pay for a scholarship search. Reputable sites will be free.</a:t>
            </a:r>
          </a:p>
          <a:p>
            <a:pPr>
              <a:buFontTx/>
              <a:buChar char="-"/>
            </a:pPr>
            <a:r>
              <a:rPr lang="en-US" sz="2200" dirty="0"/>
              <a:t>Do not provide your social security number. Credible sources do not ask for/need it.</a:t>
            </a:r>
          </a:p>
          <a:p>
            <a:pPr>
              <a:buFontTx/>
              <a:buChar char="-"/>
            </a:pPr>
            <a:r>
              <a:rPr lang="en-US" sz="2200" dirty="0"/>
              <a:t>Reputable sources:</a:t>
            </a:r>
          </a:p>
          <a:p>
            <a:pPr lvl="1">
              <a:buFontTx/>
              <a:buChar char="-"/>
            </a:pPr>
            <a:r>
              <a:rPr lang="en-US" sz="2200" dirty="0"/>
              <a:t>Fastweb.com</a:t>
            </a:r>
          </a:p>
          <a:p>
            <a:pPr lvl="1">
              <a:buFontTx/>
              <a:buChar char="-"/>
            </a:pPr>
            <a:r>
              <a:rPr lang="en-US" sz="2200" dirty="0"/>
              <a:t>Scholarships.com</a:t>
            </a:r>
          </a:p>
          <a:p>
            <a:pPr lvl="1">
              <a:buFontTx/>
              <a:buChar char="-"/>
            </a:pPr>
            <a:r>
              <a:rPr lang="en-US" sz="2200" dirty="0"/>
              <a:t>Collegeboard.org</a:t>
            </a:r>
          </a:p>
          <a:p>
            <a:pPr>
              <a:buFontTx/>
              <a:buChar char="-"/>
            </a:pPr>
            <a:r>
              <a:rPr lang="en-US" sz="2200" dirty="0"/>
              <a:t>Xello – students have an account; you can search colleges, careers, scholarships, etc. </a:t>
            </a:r>
          </a:p>
          <a:p>
            <a:pPr>
              <a:buFontTx/>
              <a:buChar char="-"/>
            </a:pPr>
            <a:endParaRPr lang="en-US" sz="2000" dirty="0"/>
          </a:p>
        </p:txBody>
      </p:sp>
    </p:spTree>
    <p:extLst>
      <p:ext uri="{BB962C8B-B14F-4D97-AF65-F5344CB8AC3E}">
        <p14:creationId xmlns:p14="http://schemas.microsoft.com/office/powerpoint/2010/main" val="366877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12" y="204212"/>
            <a:ext cx="6162999" cy="861190"/>
          </a:xfrm>
        </p:spPr>
        <p:txBody>
          <a:bodyPr>
            <a:normAutofit/>
          </a:bodyPr>
          <a:lstStyle/>
          <a:p>
            <a:r>
              <a:rPr lang="en-US" sz="4100" b="1" dirty="0">
                <a:solidFill>
                  <a:schemeClr val="accent2">
                    <a:lumMod val="50000"/>
                  </a:schemeClr>
                </a:solidFill>
              </a:rPr>
              <a:t>The College Application</a:t>
            </a:r>
          </a:p>
        </p:txBody>
      </p:sp>
      <p:sp>
        <p:nvSpPr>
          <p:cNvPr id="3" name="Content Placeholder 2"/>
          <p:cNvSpPr>
            <a:spLocks noGrp="1"/>
          </p:cNvSpPr>
          <p:nvPr>
            <p:ph idx="1"/>
          </p:nvPr>
        </p:nvSpPr>
        <p:spPr>
          <a:xfrm>
            <a:off x="298166" y="1084668"/>
            <a:ext cx="5102351" cy="5588386"/>
          </a:xfrm>
        </p:spPr>
        <p:txBody>
          <a:bodyPr vert="horz" lIns="91440" tIns="45720" rIns="91440" bIns="45720" rtlCol="0" anchor="t">
            <a:noAutofit/>
          </a:bodyPr>
          <a:lstStyle/>
          <a:p>
            <a:r>
              <a:rPr lang="en-US" sz="1800" dirty="0">
                <a:latin typeface="+mj-lt"/>
              </a:rPr>
              <a:t>College Applications can be found on each college’s website. </a:t>
            </a:r>
          </a:p>
          <a:p>
            <a:r>
              <a:rPr lang="en-US" sz="1800" dirty="0">
                <a:latin typeface="+mj-lt"/>
              </a:rPr>
              <a:t>The Common Application – </a:t>
            </a:r>
            <a:endParaRPr lang="en-US" sz="1800" dirty="0">
              <a:latin typeface="+mj-lt"/>
              <a:ea typeface="Calibri Light"/>
              <a:cs typeface="Calibri Light"/>
            </a:endParaRPr>
          </a:p>
          <a:p>
            <a:pPr lvl="1"/>
            <a:r>
              <a:rPr lang="en-US" sz="1800" dirty="0">
                <a:latin typeface="+mj-lt"/>
              </a:rPr>
              <a:t>What is it? How it differs from a regular college application. </a:t>
            </a:r>
          </a:p>
          <a:p>
            <a:pPr lvl="1"/>
            <a:r>
              <a:rPr lang="en-US" sz="1800" dirty="0">
                <a:latin typeface="+mj-lt"/>
              </a:rPr>
              <a:t>When to use it?</a:t>
            </a:r>
            <a:endParaRPr lang="en-US" sz="1800" dirty="0">
              <a:latin typeface="+mj-lt"/>
              <a:ea typeface="Calibri Light"/>
              <a:cs typeface="Calibri Light"/>
            </a:endParaRPr>
          </a:p>
          <a:p>
            <a:pPr lvl="1"/>
            <a:r>
              <a:rPr lang="en-US" sz="1800" dirty="0">
                <a:latin typeface="+mj-lt"/>
              </a:rPr>
              <a:t>What to supply the counselor – senior profile</a:t>
            </a:r>
          </a:p>
          <a:p>
            <a:pPr lvl="1"/>
            <a:r>
              <a:rPr lang="en-US" sz="1800" dirty="0">
                <a:latin typeface="+mj-lt"/>
              </a:rPr>
              <a:t>Do not wait to submit transcripts. You can send them while waiting for counselors to submit the school report. </a:t>
            </a:r>
          </a:p>
          <a:p>
            <a:pPr lvl="1"/>
            <a:r>
              <a:rPr lang="en-US" sz="1800" dirty="0">
                <a:solidFill>
                  <a:srgbClr val="000000"/>
                </a:solidFill>
                <a:latin typeface="+mj-lt"/>
              </a:rPr>
              <a:t>Counselors will not have the proper documentation to complete our part until sometime in October.  We will get it done by the deadline. </a:t>
            </a:r>
          </a:p>
          <a:p>
            <a:pPr lvl="1"/>
            <a:r>
              <a:rPr lang="en-US" sz="1800" dirty="0">
                <a:solidFill>
                  <a:srgbClr val="000000"/>
                </a:solidFill>
                <a:latin typeface="+mj-lt"/>
                <a:ea typeface="Calibri Light"/>
                <a:cs typeface="Calibri Light"/>
              </a:rPr>
              <a:t>Early Action v. Early Decision –this is important to understand.</a:t>
            </a:r>
          </a:p>
          <a:p>
            <a:r>
              <a:rPr lang="en-US" sz="1800" dirty="0">
                <a:solidFill>
                  <a:srgbClr val="000000"/>
                </a:solidFill>
                <a:latin typeface="+mj-lt"/>
                <a:ea typeface="Calibri Light"/>
                <a:cs typeface="Calibri Light"/>
              </a:rPr>
              <a:t>What to do if deferred/postponed. </a:t>
            </a:r>
          </a:p>
          <a:p>
            <a:r>
              <a:rPr lang="en-US" sz="1800" dirty="0">
                <a:solidFill>
                  <a:srgbClr val="000000"/>
                </a:solidFill>
                <a:latin typeface="+mj-lt"/>
                <a:ea typeface="Calibri Light"/>
                <a:cs typeface="Calibri Light"/>
              </a:rPr>
              <a:t>Transcripts need to be requested separately from applications.</a:t>
            </a:r>
          </a:p>
          <a:p>
            <a:pPr marL="457200" lvl="1" indent="0">
              <a:buNone/>
            </a:pPr>
            <a:endParaRPr lang="en-US" sz="1800" dirty="0">
              <a:solidFill>
                <a:srgbClr val="000000"/>
              </a:solidFill>
              <a:latin typeface="+mj-lt"/>
              <a:ea typeface="Calibri Light"/>
              <a:cs typeface="Calibri Light"/>
            </a:endParaRPr>
          </a:p>
        </p:txBody>
      </p:sp>
      <p:sp>
        <p:nvSpPr>
          <p:cNvPr id="72" name="Rectangle 71">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6F3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C:\Users\Terri\AppData\Local\Microsoft\Windows\INetCache\IE\WE4AZZY9\timing2[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92225" y="694945"/>
            <a:ext cx="2340126" cy="2322576"/>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Terri\AppData\Local\Microsoft\Windows\INetCache\IE\WE4AZZY9\common-app[1].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9235" y="3721608"/>
            <a:ext cx="3066106" cy="23225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87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2889</Words>
  <Application>Microsoft Office PowerPoint</Application>
  <PresentationFormat>Widescreen</PresentationFormat>
  <Paragraphs>223</Paragraphs>
  <Slides>16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Meiryo</vt:lpstr>
      <vt:lpstr>Arial</vt:lpstr>
      <vt:lpstr>Calibri</vt:lpstr>
      <vt:lpstr>Calibri Light</vt:lpstr>
      <vt:lpstr>Century Schoolbook</vt:lpstr>
      <vt:lpstr>Wingdings</vt:lpstr>
      <vt:lpstr>Office Theme</vt:lpstr>
      <vt:lpstr>PowerPoint Presentation</vt:lpstr>
      <vt:lpstr>Topics of Discussion</vt:lpstr>
      <vt:lpstr>PowerPoint Presentation</vt:lpstr>
      <vt:lpstr>PowerPoint Presentation</vt:lpstr>
      <vt:lpstr>College Admissions Criteria</vt:lpstr>
      <vt:lpstr>Finding the right fit  Factors to consider:  Academic ability, Emotional maturity, &amp; cost</vt:lpstr>
      <vt:lpstr>Financial Aid </vt:lpstr>
      <vt:lpstr>Scholarships and Financial Aid </vt:lpstr>
      <vt:lpstr>The College Application</vt:lpstr>
      <vt:lpstr>PowerPoint Presentation</vt:lpstr>
      <vt:lpstr>Getting started</vt:lpstr>
      <vt:lpstr>The summer before 12th grade: </vt:lpstr>
      <vt:lpstr>S1 Senior year Timeline</vt:lpstr>
      <vt:lpstr>Senior year Timeline – 1st semester</vt:lpstr>
      <vt:lpstr>Senior Year Timeline – 2nd Semester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 Teresa</dc:creator>
  <cp:lastModifiedBy>Ryan C Anderson</cp:lastModifiedBy>
  <cp:revision>378</cp:revision>
  <cp:lastPrinted>2023-05-17T16:44:32Z</cp:lastPrinted>
  <dcterms:created xsi:type="dcterms:W3CDTF">2018-06-13T11:29:43Z</dcterms:created>
  <dcterms:modified xsi:type="dcterms:W3CDTF">2025-05-28T13:30:40Z</dcterms:modified>
</cp:coreProperties>
</file>