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2" r:id="rId4"/>
  </p:sldMasterIdLst>
  <p:sldIdLst>
    <p:sldId id="256" r:id="rId5"/>
    <p:sldId id="282" r:id="rId6"/>
    <p:sldId id="258" r:id="rId7"/>
    <p:sldId id="283" r:id="rId8"/>
    <p:sldId id="268" r:id="rId9"/>
    <p:sldId id="280" r:id="rId10"/>
    <p:sldId id="281" r:id="rId11"/>
    <p:sldId id="270" r:id="rId12"/>
    <p:sldId id="269" r:id="rId13"/>
    <p:sldId id="277" r:id="rId14"/>
    <p:sldId id="278" r:id="rId15"/>
    <p:sldId id="273"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de, Teresa" initials="ET" lastIdx="2" clrIdx="0">
    <p:extLst>
      <p:ext uri="{19B8F6BF-5375-455C-9EA6-DF929625EA0E}">
        <p15:presenceInfo xmlns:p15="http://schemas.microsoft.com/office/powerpoint/2012/main" userId="S::TEde@cvs.k12.mi.us::8704e623-4702-46df-b645-b7f26fa7fd0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2D7E6"/>
    <a:srgbClr val="0082B0"/>
    <a:srgbClr val="00682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86" d="100"/>
          <a:sy n="86" d="100"/>
        </p:scale>
        <p:origin x="514"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20EF324-72E6-4132-AE6E-3F25E1A6BAD6}"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146D9942-33BF-495F-BCF3-5469052B6516}">
      <dgm:prSet/>
      <dgm:spPr/>
      <dgm:t>
        <a:bodyPr/>
        <a:lstStyle/>
        <a:p>
          <a:r>
            <a:rPr lang="en-US" dirty="0"/>
            <a:t>Feeling disconnected? </a:t>
          </a:r>
        </a:p>
      </dgm:t>
    </dgm:pt>
    <dgm:pt modelId="{AD366422-71BB-4FF0-857A-8556C472377C}" type="parTrans" cxnId="{83794F6D-A01C-4DA3-972B-2CB6D484849C}">
      <dgm:prSet/>
      <dgm:spPr/>
      <dgm:t>
        <a:bodyPr/>
        <a:lstStyle/>
        <a:p>
          <a:endParaRPr lang="en-US"/>
        </a:p>
      </dgm:t>
    </dgm:pt>
    <dgm:pt modelId="{E33C6269-C2C7-432A-8CA4-D47905A61754}" type="sibTrans" cxnId="{83794F6D-A01C-4DA3-972B-2CB6D484849C}">
      <dgm:prSet/>
      <dgm:spPr/>
      <dgm:t>
        <a:bodyPr/>
        <a:lstStyle/>
        <a:p>
          <a:endParaRPr lang="en-US"/>
        </a:p>
      </dgm:t>
    </dgm:pt>
    <dgm:pt modelId="{FE450DC7-A227-4B52-8936-85A700036117}">
      <dgm:prSet/>
      <dgm:spPr/>
      <dgm:t>
        <a:bodyPr/>
        <a:lstStyle/>
        <a:p>
          <a:r>
            <a:rPr lang="en-US" dirty="0"/>
            <a:t>Strong coping skills help us to be resilient and survive difficult situations. </a:t>
          </a:r>
        </a:p>
      </dgm:t>
    </dgm:pt>
    <dgm:pt modelId="{FC3DC475-83DA-4751-9834-C40AE1443E7A}" type="parTrans" cxnId="{7678C4F4-C9CE-4AF2-BEB8-4D9DAFBB6B5E}">
      <dgm:prSet/>
      <dgm:spPr/>
      <dgm:t>
        <a:bodyPr/>
        <a:lstStyle/>
        <a:p>
          <a:endParaRPr lang="en-US"/>
        </a:p>
      </dgm:t>
    </dgm:pt>
    <dgm:pt modelId="{BE202D30-439D-4D10-A308-FD83CF51069C}" type="sibTrans" cxnId="{7678C4F4-C9CE-4AF2-BEB8-4D9DAFBB6B5E}">
      <dgm:prSet/>
      <dgm:spPr/>
      <dgm:t>
        <a:bodyPr/>
        <a:lstStyle/>
        <a:p>
          <a:endParaRPr lang="en-US"/>
        </a:p>
      </dgm:t>
    </dgm:pt>
    <dgm:pt modelId="{18B1C62C-126B-43C1-B712-6438B464F818}">
      <dgm:prSet/>
      <dgm:spPr/>
      <dgm:t>
        <a:bodyPr/>
        <a:lstStyle/>
        <a:p>
          <a:r>
            <a:rPr lang="en-US"/>
            <a:t>Choose some of these strategies to help you overcome tough times. </a:t>
          </a:r>
        </a:p>
      </dgm:t>
    </dgm:pt>
    <dgm:pt modelId="{3203EF1A-13AD-456E-B40F-BF2936F0873F}" type="parTrans" cxnId="{01DEE24D-702C-4C49-AE08-FDADD0A60E75}">
      <dgm:prSet/>
      <dgm:spPr/>
      <dgm:t>
        <a:bodyPr/>
        <a:lstStyle/>
        <a:p>
          <a:endParaRPr lang="en-US"/>
        </a:p>
      </dgm:t>
    </dgm:pt>
    <dgm:pt modelId="{01366B1F-F07C-4A20-889A-BED2AE45C669}" type="sibTrans" cxnId="{01DEE24D-702C-4C49-AE08-FDADD0A60E75}">
      <dgm:prSet/>
      <dgm:spPr/>
      <dgm:t>
        <a:bodyPr/>
        <a:lstStyle/>
        <a:p>
          <a:endParaRPr lang="en-US"/>
        </a:p>
      </dgm:t>
    </dgm:pt>
    <dgm:pt modelId="{A25A539C-D845-45EF-BCF7-21F8C19C3CC5}" type="pres">
      <dgm:prSet presAssocID="{220EF324-72E6-4132-AE6E-3F25E1A6BAD6}" presName="linear" presStyleCnt="0">
        <dgm:presLayoutVars>
          <dgm:animLvl val="lvl"/>
          <dgm:resizeHandles val="exact"/>
        </dgm:presLayoutVars>
      </dgm:prSet>
      <dgm:spPr/>
    </dgm:pt>
    <dgm:pt modelId="{8DBE3C93-90EB-42DE-B674-5B75C5E1E1BF}" type="pres">
      <dgm:prSet presAssocID="{146D9942-33BF-495F-BCF3-5469052B6516}" presName="parentText" presStyleLbl="node1" presStyleIdx="0" presStyleCnt="3">
        <dgm:presLayoutVars>
          <dgm:chMax val="0"/>
          <dgm:bulletEnabled val="1"/>
        </dgm:presLayoutVars>
      </dgm:prSet>
      <dgm:spPr/>
    </dgm:pt>
    <dgm:pt modelId="{3B1382D6-6B66-41D7-BF73-0E6BC71D18ED}" type="pres">
      <dgm:prSet presAssocID="{E33C6269-C2C7-432A-8CA4-D47905A61754}" presName="spacer" presStyleCnt="0"/>
      <dgm:spPr/>
    </dgm:pt>
    <dgm:pt modelId="{D81907C5-A263-4AAC-B49A-20B6F208D140}" type="pres">
      <dgm:prSet presAssocID="{FE450DC7-A227-4B52-8936-85A700036117}" presName="parentText" presStyleLbl="node1" presStyleIdx="1" presStyleCnt="3">
        <dgm:presLayoutVars>
          <dgm:chMax val="0"/>
          <dgm:bulletEnabled val="1"/>
        </dgm:presLayoutVars>
      </dgm:prSet>
      <dgm:spPr/>
    </dgm:pt>
    <dgm:pt modelId="{7F5E50C0-AED6-45DF-B21F-ED73F7BA02DC}" type="pres">
      <dgm:prSet presAssocID="{BE202D30-439D-4D10-A308-FD83CF51069C}" presName="spacer" presStyleCnt="0"/>
      <dgm:spPr/>
    </dgm:pt>
    <dgm:pt modelId="{BE3841DB-3D50-4701-97C9-53D42C6ED1DB}" type="pres">
      <dgm:prSet presAssocID="{18B1C62C-126B-43C1-B712-6438B464F818}" presName="parentText" presStyleLbl="node1" presStyleIdx="2" presStyleCnt="3">
        <dgm:presLayoutVars>
          <dgm:chMax val="0"/>
          <dgm:bulletEnabled val="1"/>
        </dgm:presLayoutVars>
      </dgm:prSet>
      <dgm:spPr/>
    </dgm:pt>
  </dgm:ptLst>
  <dgm:cxnLst>
    <dgm:cxn modelId="{3FCA8C68-C2E1-4919-B8FE-D2F9AB35C2B7}" type="presOf" srcId="{146D9942-33BF-495F-BCF3-5469052B6516}" destId="{8DBE3C93-90EB-42DE-B674-5B75C5E1E1BF}" srcOrd="0" destOrd="0" presId="urn:microsoft.com/office/officeart/2005/8/layout/vList2"/>
    <dgm:cxn modelId="{83794F6D-A01C-4DA3-972B-2CB6D484849C}" srcId="{220EF324-72E6-4132-AE6E-3F25E1A6BAD6}" destId="{146D9942-33BF-495F-BCF3-5469052B6516}" srcOrd="0" destOrd="0" parTransId="{AD366422-71BB-4FF0-857A-8556C472377C}" sibTransId="{E33C6269-C2C7-432A-8CA4-D47905A61754}"/>
    <dgm:cxn modelId="{01DEE24D-702C-4C49-AE08-FDADD0A60E75}" srcId="{220EF324-72E6-4132-AE6E-3F25E1A6BAD6}" destId="{18B1C62C-126B-43C1-B712-6438B464F818}" srcOrd="2" destOrd="0" parTransId="{3203EF1A-13AD-456E-B40F-BF2936F0873F}" sibTransId="{01366B1F-F07C-4A20-889A-BED2AE45C669}"/>
    <dgm:cxn modelId="{D2E85978-C898-4EF5-9623-0E4CCC9C200D}" type="presOf" srcId="{FE450DC7-A227-4B52-8936-85A700036117}" destId="{D81907C5-A263-4AAC-B49A-20B6F208D140}" srcOrd="0" destOrd="0" presId="urn:microsoft.com/office/officeart/2005/8/layout/vList2"/>
    <dgm:cxn modelId="{AEC8E7B7-4CAC-4121-8F64-640F6F4B2F99}" type="presOf" srcId="{220EF324-72E6-4132-AE6E-3F25E1A6BAD6}" destId="{A25A539C-D845-45EF-BCF7-21F8C19C3CC5}" srcOrd="0" destOrd="0" presId="urn:microsoft.com/office/officeart/2005/8/layout/vList2"/>
    <dgm:cxn modelId="{10738ABD-A602-4FBC-B440-632DAAFEEE28}" type="presOf" srcId="{18B1C62C-126B-43C1-B712-6438B464F818}" destId="{BE3841DB-3D50-4701-97C9-53D42C6ED1DB}" srcOrd="0" destOrd="0" presId="urn:microsoft.com/office/officeart/2005/8/layout/vList2"/>
    <dgm:cxn modelId="{7678C4F4-C9CE-4AF2-BEB8-4D9DAFBB6B5E}" srcId="{220EF324-72E6-4132-AE6E-3F25E1A6BAD6}" destId="{FE450DC7-A227-4B52-8936-85A700036117}" srcOrd="1" destOrd="0" parTransId="{FC3DC475-83DA-4751-9834-C40AE1443E7A}" sibTransId="{BE202D30-439D-4D10-A308-FD83CF51069C}"/>
    <dgm:cxn modelId="{19466F8C-5841-4676-9AA6-E1E192CCC155}" type="presParOf" srcId="{A25A539C-D845-45EF-BCF7-21F8C19C3CC5}" destId="{8DBE3C93-90EB-42DE-B674-5B75C5E1E1BF}" srcOrd="0" destOrd="0" presId="urn:microsoft.com/office/officeart/2005/8/layout/vList2"/>
    <dgm:cxn modelId="{2E8486ED-AC09-42B3-ACB5-B9644281A182}" type="presParOf" srcId="{A25A539C-D845-45EF-BCF7-21F8C19C3CC5}" destId="{3B1382D6-6B66-41D7-BF73-0E6BC71D18ED}" srcOrd="1" destOrd="0" presId="urn:microsoft.com/office/officeart/2005/8/layout/vList2"/>
    <dgm:cxn modelId="{283BE99F-2786-43BC-AAB9-25800E151A82}" type="presParOf" srcId="{A25A539C-D845-45EF-BCF7-21F8C19C3CC5}" destId="{D81907C5-A263-4AAC-B49A-20B6F208D140}" srcOrd="2" destOrd="0" presId="urn:microsoft.com/office/officeart/2005/8/layout/vList2"/>
    <dgm:cxn modelId="{48687F92-778D-462D-A7AC-1F56F124DD5A}" type="presParOf" srcId="{A25A539C-D845-45EF-BCF7-21F8C19C3CC5}" destId="{7F5E50C0-AED6-45DF-B21F-ED73F7BA02DC}" srcOrd="3" destOrd="0" presId="urn:microsoft.com/office/officeart/2005/8/layout/vList2"/>
    <dgm:cxn modelId="{A6D077D5-BC9E-4776-9E76-8054DE8EEA77}" type="presParOf" srcId="{A25A539C-D845-45EF-BCF7-21F8C19C3CC5}" destId="{BE3841DB-3D50-4701-97C9-53D42C6ED1DB}"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BE3C93-90EB-42DE-B674-5B75C5E1E1BF}">
      <dsp:nvSpPr>
        <dsp:cNvPr id="0" name=""/>
        <dsp:cNvSpPr/>
      </dsp:nvSpPr>
      <dsp:spPr>
        <a:xfrm>
          <a:off x="0" y="29775"/>
          <a:ext cx="4104701" cy="142155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dirty="0"/>
            <a:t>Feeling disconnected? </a:t>
          </a:r>
        </a:p>
      </dsp:txBody>
      <dsp:txXfrm>
        <a:off x="69394" y="99169"/>
        <a:ext cx="3965913" cy="1282762"/>
      </dsp:txXfrm>
    </dsp:sp>
    <dsp:sp modelId="{D81907C5-A263-4AAC-B49A-20B6F208D140}">
      <dsp:nvSpPr>
        <dsp:cNvPr id="0" name=""/>
        <dsp:cNvSpPr/>
      </dsp:nvSpPr>
      <dsp:spPr>
        <a:xfrm>
          <a:off x="0" y="1529085"/>
          <a:ext cx="4104701" cy="142155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dirty="0"/>
            <a:t>Strong coping skills help us to be resilient and survive difficult situations. </a:t>
          </a:r>
        </a:p>
      </dsp:txBody>
      <dsp:txXfrm>
        <a:off x="69394" y="1598479"/>
        <a:ext cx="3965913" cy="1282762"/>
      </dsp:txXfrm>
    </dsp:sp>
    <dsp:sp modelId="{BE3841DB-3D50-4701-97C9-53D42C6ED1DB}">
      <dsp:nvSpPr>
        <dsp:cNvPr id="0" name=""/>
        <dsp:cNvSpPr/>
      </dsp:nvSpPr>
      <dsp:spPr>
        <a:xfrm>
          <a:off x="0" y="3028395"/>
          <a:ext cx="4104701" cy="142155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a:t>Choose some of these strategies to help you overcome tough times. </a:t>
          </a:r>
        </a:p>
      </dsp:txBody>
      <dsp:txXfrm>
        <a:off x="69394" y="3097789"/>
        <a:ext cx="3965913" cy="1282762"/>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A49145A9-7755-400E-A9F1-990C53EC7F09}" type="datetimeFigureOut">
              <a:rPr lang="en-US" smtClean="0"/>
              <a:t>12/10/2020</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4EB784D4-846A-4BED-86F6-7DB250017E4A}"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78581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49145A9-7755-400E-A9F1-990C53EC7F09}" type="datetimeFigureOut">
              <a:rPr lang="en-US" smtClean="0"/>
              <a:t>12/10/2020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B784D4-846A-4BED-86F6-7DB250017E4A}" type="slidenum">
              <a:rPr lang="en-US" smtClean="0"/>
              <a:t>‹#›</a:t>
            </a:fld>
            <a:endParaRPr lang="en-US"/>
          </a:p>
        </p:txBody>
      </p:sp>
    </p:spTree>
    <p:extLst>
      <p:ext uri="{BB962C8B-B14F-4D97-AF65-F5344CB8AC3E}">
        <p14:creationId xmlns:p14="http://schemas.microsoft.com/office/powerpoint/2010/main" val="9617710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49145A9-7755-400E-A9F1-990C53EC7F09}" type="datetimeFigureOut">
              <a:rPr lang="en-US" smtClean="0"/>
              <a:t>12/10/2020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B784D4-846A-4BED-86F6-7DB250017E4A}" type="slidenum">
              <a:rPr lang="en-US" smtClean="0"/>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959436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49145A9-7755-400E-A9F1-990C53EC7F09}" type="datetimeFigureOut">
              <a:rPr lang="en-US" smtClean="0"/>
              <a:t>12/10/2020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B784D4-846A-4BED-86F6-7DB250017E4A}"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327949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49145A9-7755-400E-A9F1-990C53EC7F09}" type="datetimeFigureOut">
              <a:rPr lang="en-US" smtClean="0"/>
              <a:t>12/10/2020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B784D4-846A-4BED-86F6-7DB250017E4A}" type="slidenum">
              <a:rPr lang="en-US" smtClean="0"/>
              <a:t>‹#›</a:t>
            </a:fld>
            <a:endParaRPr lang="en-US"/>
          </a:p>
        </p:txBody>
      </p:sp>
    </p:spTree>
    <p:extLst>
      <p:ext uri="{BB962C8B-B14F-4D97-AF65-F5344CB8AC3E}">
        <p14:creationId xmlns:p14="http://schemas.microsoft.com/office/powerpoint/2010/main" val="40257783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49145A9-7755-400E-A9F1-990C53EC7F09}" type="datetimeFigureOut">
              <a:rPr lang="en-US" smtClean="0"/>
              <a:t>12/10/2020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B784D4-846A-4BED-86F6-7DB250017E4A}"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68063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49145A9-7755-400E-A9F1-990C53EC7F09}" type="datetimeFigureOut">
              <a:rPr lang="en-US" smtClean="0"/>
              <a:t>12/10/2020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B784D4-846A-4BED-86F6-7DB250017E4A}" type="slidenum">
              <a:rPr lang="en-US" smtClean="0"/>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817596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49145A9-7755-400E-A9F1-990C53EC7F09}" type="datetimeFigureOut">
              <a:rPr lang="en-US" smtClean="0"/>
              <a:t>12/10/2020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B784D4-846A-4BED-86F6-7DB250017E4A}"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196845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49145A9-7755-400E-A9F1-990C53EC7F09}" type="datetimeFigureOut">
              <a:rPr lang="en-US" smtClean="0"/>
              <a:t>12/10/2020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B784D4-846A-4BED-86F6-7DB250017E4A}"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646478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49145A9-7755-400E-A9F1-990C53EC7F09}" type="datetimeFigureOut">
              <a:rPr lang="en-US" smtClean="0"/>
              <a:t>12/10/2020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B784D4-846A-4BED-86F6-7DB250017E4A}" type="slidenum">
              <a:rPr lang="en-US" smtClean="0"/>
              <a:t>‹#›</a:t>
            </a:fld>
            <a:endParaRPr lang="en-US"/>
          </a:p>
        </p:txBody>
      </p:sp>
    </p:spTree>
    <p:extLst>
      <p:ext uri="{BB962C8B-B14F-4D97-AF65-F5344CB8AC3E}">
        <p14:creationId xmlns:p14="http://schemas.microsoft.com/office/powerpoint/2010/main" val="42173971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49145A9-7755-400E-A9F1-990C53EC7F09}" type="datetimeFigureOut">
              <a:rPr lang="en-US" smtClean="0"/>
              <a:t>12/10/2020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B784D4-846A-4BED-86F6-7DB250017E4A}"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857627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49145A9-7755-400E-A9F1-990C53EC7F09}" type="datetimeFigureOut">
              <a:rPr lang="en-US" smtClean="0"/>
              <a:t>12/10/2020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B784D4-846A-4BED-86F6-7DB250017E4A}" type="slidenum">
              <a:rPr lang="en-US" smtClean="0"/>
              <a:t>‹#›</a:t>
            </a:fld>
            <a:endParaRPr lang="en-US"/>
          </a:p>
        </p:txBody>
      </p:sp>
    </p:spTree>
    <p:extLst>
      <p:ext uri="{BB962C8B-B14F-4D97-AF65-F5344CB8AC3E}">
        <p14:creationId xmlns:p14="http://schemas.microsoft.com/office/powerpoint/2010/main" val="20726149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49145A9-7755-400E-A9F1-990C53EC7F09}" type="datetimeFigureOut">
              <a:rPr lang="en-US" smtClean="0"/>
              <a:t>12/10/2020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EB784D4-846A-4BED-86F6-7DB250017E4A}"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993188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49145A9-7755-400E-A9F1-990C53EC7F09}" type="datetimeFigureOut">
              <a:rPr lang="en-US" smtClean="0"/>
              <a:t>12/10/2020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EB784D4-846A-4BED-86F6-7DB250017E4A}"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111779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49145A9-7755-400E-A9F1-990C53EC7F09}" type="datetimeFigureOut">
              <a:rPr lang="en-US" smtClean="0"/>
              <a:t>12/10/2020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EB784D4-846A-4BED-86F6-7DB250017E4A}" type="slidenum">
              <a:rPr lang="en-US" smtClean="0"/>
              <a:t>‹#›</a:t>
            </a:fld>
            <a:endParaRPr lang="en-US"/>
          </a:p>
        </p:txBody>
      </p:sp>
    </p:spTree>
    <p:extLst>
      <p:ext uri="{BB962C8B-B14F-4D97-AF65-F5344CB8AC3E}">
        <p14:creationId xmlns:p14="http://schemas.microsoft.com/office/powerpoint/2010/main" val="32899367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49145A9-7755-400E-A9F1-990C53EC7F09}" type="datetimeFigureOut">
              <a:rPr lang="en-US" smtClean="0"/>
              <a:t>12/10/2020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B784D4-846A-4BED-86F6-7DB250017E4A}"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570666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49145A9-7755-400E-A9F1-990C53EC7F09}" type="datetimeFigureOut">
              <a:rPr lang="en-US" smtClean="0"/>
              <a:t>12/10/2020</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EB784D4-846A-4BED-86F6-7DB250017E4A}" type="slidenum">
              <a:rPr lang="en-US" smtClean="0"/>
              <a:t>‹#›</a:t>
            </a:fld>
            <a:endParaRPr lang="en-US"/>
          </a:p>
        </p:txBody>
      </p:sp>
    </p:spTree>
    <p:extLst>
      <p:ext uri="{BB962C8B-B14F-4D97-AF65-F5344CB8AC3E}">
        <p14:creationId xmlns:p14="http://schemas.microsoft.com/office/powerpoint/2010/main" val="26165681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A49145A9-7755-400E-A9F1-990C53EC7F09}" type="datetimeFigureOut">
              <a:rPr lang="en-US" smtClean="0"/>
              <a:t>12/10/2020</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4EB784D4-846A-4BED-86F6-7DB250017E4A}" type="slidenum">
              <a:rPr lang="en-US" smtClean="0"/>
              <a:t>‹#›</a:t>
            </a:fld>
            <a:endParaRPr lang="en-US"/>
          </a:p>
        </p:txBody>
      </p:sp>
    </p:spTree>
    <p:extLst>
      <p:ext uri="{BB962C8B-B14F-4D97-AF65-F5344CB8AC3E}">
        <p14:creationId xmlns:p14="http://schemas.microsoft.com/office/powerpoint/2010/main" val="1014437216"/>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 id="2147483714" r:id="rId12"/>
    <p:sldLayoutId id="2147483715" r:id="rId13"/>
    <p:sldLayoutId id="2147483716" r:id="rId14"/>
    <p:sldLayoutId id="2147483717" r:id="rId15"/>
    <p:sldLayoutId id="2147483718" r:id="rId16"/>
    <p:sldLayoutId id="214748371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ilovequeenanneslace.wordpress.com/2010/08/" TargetMode="External"/><Relationship Id="rId2" Type="http://schemas.openxmlformats.org/officeDocument/2006/relationships/image" Target="../media/image7.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F7E700-5777-42A3-8095-999DC09E1387}"/>
              </a:ext>
            </a:extLst>
          </p:cNvPr>
          <p:cNvSpPr>
            <a:spLocks noGrp="1"/>
          </p:cNvSpPr>
          <p:nvPr>
            <p:ph type="ctrTitle"/>
          </p:nvPr>
        </p:nvSpPr>
        <p:spPr/>
        <p:txBody>
          <a:bodyPr/>
          <a:lstStyle/>
          <a:p>
            <a:r>
              <a:rPr lang="en-US" sz="4800" dirty="0">
                <a:latin typeface="Ink Free" panose="03080402000500000000" pitchFamily="66" charset="0"/>
              </a:rPr>
              <a:t>How to achieve success during difficult times</a:t>
            </a:r>
          </a:p>
        </p:txBody>
      </p:sp>
      <p:sp>
        <p:nvSpPr>
          <p:cNvPr id="3" name="Subtitle 2">
            <a:extLst>
              <a:ext uri="{FF2B5EF4-FFF2-40B4-BE49-F238E27FC236}">
                <a16:creationId xmlns:a16="http://schemas.microsoft.com/office/drawing/2014/main" id="{AEDE3992-7182-4F02-87C2-CB01B1DBC025}"/>
              </a:ext>
            </a:extLst>
          </p:cNvPr>
          <p:cNvSpPr>
            <a:spLocks noGrp="1"/>
          </p:cNvSpPr>
          <p:nvPr>
            <p:ph type="subTitle" idx="1"/>
          </p:nvPr>
        </p:nvSpPr>
        <p:spPr>
          <a:xfrm>
            <a:off x="3210103" y="4091881"/>
            <a:ext cx="5771793" cy="555413"/>
          </a:xfrm>
        </p:spPr>
        <p:txBody>
          <a:bodyPr/>
          <a:lstStyle/>
          <a:p>
            <a:r>
              <a:rPr lang="en-US" dirty="0"/>
              <a:t>From your Dakota High School Guidance Counselors</a:t>
            </a:r>
          </a:p>
        </p:txBody>
      </p:sp>
      <p:pic>
        <p:nvPicPr>
          <p:cNvPr id="5" name="Picture 4" descr="A close up of a logo&#10;&#10;Description automatically generated">
            <a:extLst>
              <a:ext uri="{FF2B5EF4-FFF2-40B4-BE49-F238E27FC236}">
                <a16:creationId xmlns:a16="http://schemas.microsoft.com/office/drawing/2014/main" id="{13C0B31F-EBC4-440A-8FAA-CB1D7F118C6E}"/>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rot="585845">
            <a:off x="10389347" y="4520942"/>
            <a:ext cx="1401538" cy="1378179"/>
          </a:xfrm>
          <a:prstGeom prst="rect">
            <a:avLst/>
          </a:prstGeom>
        </p:spPr>
      </p:pic>
    </p:spTree>
    <p:extLst>
      <p:ext uri="{BB962C8B-B14F-4D97-AF65-F5344CB8AC3E}">
        <p14:creationId xmlns:p14="http://schemas.microsoft.com/office/powerpoint/2010/main" val="12187847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7" name="TextBox 1">
            <a:extLst>
              <a:ext uri="{FF2B5EF4-FFF2-40B4-BE49-F238E27FC236}">
                <a16:creationId xmlns:a16="http://schemas.microsoft.com/office/drawing/2014/main" id="{4C8743CE-2D82-438B-B38F-08DC1E94AEB7}"/>
              </a:ext>
            </a:extLst>
          </p:cNvPr>
          <p:cNvGraphicFramePr/>
          <p:nvPr>
            <p:extLst>
              <p:ext uri="{D42A27DB-BD31-4B8C-83A1-F6EECF244321}">
                <p14:modId xmlns:p14="http://schemas.microsoft.com/office/powerpoint/2010/main" val="2678160590"/>
              </p:ext>
            </p:extLst>
          </p:nvPr>
        </p:nvGraphicFramePr>
        <p:xfrm>
          <a:off x="824916" y="1189139"/>
          <a:ext cx="4104701" cy="447972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extBox 1">
            <a:extLst>
              <a:ext uri="{FF2B5EF4-FFF2-40B4-BE49-F238E27FC236}">
                <a16:creationId xmlns:a16="http://schemas.microsoft.com/office/drawing/2014/main" id="{9860D74D-15E4-438E-96B7-65507AF714D2}"/>
              </a:ext>
            </a:extLst>
          </p:cNvPr>
          <p:cNvSpPr txBox="1"/>
          <p:nvPr/>
        </p:nvSpPr>
        <p:spPr>
          <a:xfrm>
            <a:off x="5352176" y="751575"/>
            <a:ext cx="5905850" cy="5078313"/>
          </a:xfrm>
          <a:prstGeom prst="rect">
            <a:avLst/>
          </a:prstGeom>
          <a:noFill/>
        </p:spPr>
        <p:txBody>
          <a:bodyPr wrap="square" rtlCol="0">
            <a:spAutoFit/>
          </a:bodyPr>
          <a:lstStyle/>
          <a:p>
            <a:pPr marL="285750" indent="-285750">
              <a:buFont typeface="Arial" panose="020B0604020202020204" pitchFamily="34" charset="0"/>
              <a:buChar char="•"/>
            </a:pPr>
            <a:r>
              <a:rPr lang="en-US" sz="1700" dirty="0"/>
              <a:t>Deep breathing</a:t>
            </a:r>
          </a:p>
          <a:p>
            <a:pPr marL="285750" indent="-285750">
              <a:buFont typeface="Arial" panose="020B0604020202020204" pitchFamily="34" charset="0"/>
              <a:buChar char="•"/>
            </a:pPr>
            <a:r>
              <a:rPr lang="en-US" sz="1700" dirty="0"/>
              <a:t>Take a mindful walk</a:t>
            </a:r>
          </a:p>
          <a:p>
            <a:pPr marL="285750" indent="-285750">
              <a:buFont typeface="Arial" panose="020B0604020202020204" pitchFamily="34" charset="0"/>
              <a:buChar char="•"/>
            </a:pPr>
            <a:r>
              <a:rPr lang="en-US" sz="1700" dirty="0"/>
              <a:t>Yoga, stretching, dancing, exercise – maybe virtually w/ a friend Remember or sing the words to a song you love</a:t>
            </a:r>
          </a:p>
          <a:p>
            <a:pPr marL="285750" indent="-285750">
              <a:buFont typeface="Arial" panose="020B0604020202020204" pitchFamily="34" charset="0"/>
              <a:buChar char="•"/>
            </a:pPr>
            <a:r>
              <a:rPr lang="en-US" sz="1700" dirty="0"/>
              <a:t>Positive self talk</a:t>
            </a:r>
          </a:p>
          <a:p>
            <a:pPr marL="285750" indent="-285750">
              <a:buFont typeface="Arial" panose="020B0604020202020204" pitchFamily="34" charset="0"/>
              <a:buChar char="•"/>
            </a:pPr>
            <a:r>
              <a:rPr lang="en-US" sz="1700" dirty="0"/>
              <a:t>Crossword / sudoku puzzles; play a card game w/ a friend </a:t>
            </a:r>
          </a:p>
          <a:p>
            <a:pPr marL="285750" indent="-285750">
              <a:buFont typeface="Arial" panose="020B0604020202020204" pitchFamily="34" charset="0"/>
              <a:buChar char="•"/>
            </a:pPr>
            <a:r>
              <a:rPr lang="en-US" sz="1700" dirty="0"/>
              <a:t>Bake / cook something – with family can make it more fun.</a:t>
            </a:r>
          </a:p>
          <a:p>
            <a:pPr marL="285750" indent="-285750">
              <a:buFont typeface="Arial" panose="020B0604020202020204" pitchFamily="34" charset="0"/>
              <a:buChar char="•"/>
            </a:pPr>
            <a:r>
              <a:rPr lang="en-US" sz="1700" dirty="0"/>
              <a:t>Read, draw, color, doodle</a:t>
            </a:r>
          </a:p>
          <a:p>
            <a:pPr marL="285750" indent="-285750">
              <a:buFont typeface="Arial" panose="020B0604020202020204" pitchFamily="34" charset="0"/>
              <a:buChar char="•"/>
            </a:pPr>
            <a:r>
              <a:rPr lang="en-US" sz="1700" dirty="0"/>
              <a:t>Write a story, song or poem</a:t>
            </a:r>
          </a:p>
          <a:p>
            <a:pPr marL="285750" indent="-285750">
              <a:buFont typeface="Arial" panose="020B0604020202020204" pitchFamily="34" charset="0"/>
              <a:buChar char="•"/>
            </a:pPr>
            <a:r>
              <a:rPr lang="en-US" sz="1700" dirty="0"/>
              <a:t>Journal – try a GRATITUDE journal or a CALMING jar</a:t>
            </a:r>
          </a:p>
          <a:p>
            <a:pPr marL="285750" indent="-285750">
              <a:buFont typeface="Arial" panose="020B0604020202020204" pitchFamily="34" charset="0"/>
              <a:buChar char="•"/>
            </a:pPr>
            <a:r>
              <a:rPr lang="en-US" sz="1700" dirty="0"/>
              <a:t>Learn a new hobby</a:t>
            </a:r>
          </a:p>
          <a:p>
            <a:pPr marL="285750" indent="-285750">
              <a:buFont typeface="Arial" panose="020B0604020202020204" pitchFamily="34" charset="0"/>
              <a:buChar char="•"/>
            </a:pPr>
            <a:r>
              <a:rPr lang="en-US" sz="1700" dirty="0"/>
              <a:t>Tense/release muscles in the body; fidget toy, stress ball. </a:t>
            </a:r>
          </a:p>
          <a:p>
            <a:pPr marL="285750" indent="-285750">
              <a:buFont typeface="Arial" panose="020B0604020202020204" pitchFamily="34" charset="0"/>
              <a:buChar char="•"/>
            </a:pPr>
            <a:r>
              <a:rPr lang="en-US" sz="1700" dirty="0"/>
              <a:t>Do something KIND for someone – instant mood booster!</a:t>
            </a:r>
          </a:p>
          <a:p>
            <a:pPr marL="285750" indent="-285750">
              <a:buFont typeface="Arial" panose="020B0604020202020204" pitchFamily="34" charset="0"/>
              <a:buChar char="•"/>
            </a:pPr>
            <a:r>
              <a:rPr lang="en-US" sz="1700" dirty="0"/>
              <a:t>Choreograph weekly </a:t>
            </a:r>
            <a:r>
              <a:rPr lang="en-US" sz="1700" dirty="0" err="1"/>
              <a:t>tik</a:t>
            </a:r>
            <a:r>
              <a:rPr lang="en-US" sz="1700" dirty="0"/>
              <a:t> </a:t>
            </a:r>
            <a:r>
              <a:rPr lang="en-US" sz="1700" dirty="0" err="1"/>
              <a:t>tok</a:t>
            </a:r>
            <a:r>
              <a:rPr lang="en-US" sz="1700" dirty="0"/>
              <a:t> dance, write thank you letters to soldiers, help a younger sibling with something, etc. </a:t>
            </a:r>
          </a:p>
          <a:p>
            <a:pPr marL="285750" indent="-285750">
              <a:buFont typeface="Arial" panose="020B0604020202020204" pitchFamily="34" charset="0"/>
              <a:buChar char="•"/>
            </a:pPr>
            <a:r>
              <a:rPr lang="en-US" sz="1700" dirty="0"/>
              <a:t>Take a virtual trip to somewhere around the world – visit the Smithsonian, a zoo, a museum, a natural wonder, etc. Go on this “trip” with family or a friend. </a:t>
            </a:r>
          </a:p>
          <a:p>
            <a:endParaRPr lang="en-US" dirty="0"/>
          </a:p>
        </p:txBody>
      </p:sp>
      <p:sp>
        <p:nvSpPr>
          <p:cNvPr id="3" name="TextBox 2">
            <a:extLst>
              <a:ext uri="{FF2B5EF4-FFF2-40B4-BE49-F238E27FC236}">
                <a16:creationId xmlns:a16="http://schemas.microsoft.com/office/drawing/2014/main" id="{E9BFE814-FC35-44F7-AA77-F1AD148E2A52}"/>
              </a:ext>
            </a:extLst>
          </p:cNvPr>
          <p:cNvSpPr txBox="1"/>
          <p:nvPr/>
        </p:nvSpPr>
        <p:spPr>
          <a:xfrm>
            <a:off x="2676088" y="0"/>
            <a:ext cx="5629013" cy="646331"/>
          </a:xfrm>
          <a:prstGeom prst="rect">
            <a:avLst/>
          </a:prstGeom>
          <a:noFill/>
        </p:spPr>
        <p:txBody>
          <a:bodyPr wrap="square" rtlCol="0">
            <a:spAutoFit/>
          </a:bodyPr>
          <a:lstStyle/>
          <a:p>
            <a:pPr algn="ctr"/>
            <a:r>
              <a:rPr lang="en-US" sz="3600" dirty="0"/>
              <a:t>COPING STRATEGIES</a:t>
            </a:r>
          </a:p>
        </p:txBody>
      </p:sp>
    </p:spTree>
    <p:extLst>
      <p:ext uri="{BB962C8B-B14F-4D97-AF65-F5344CB8AC3E}">
        <p14:creationId xmlns:p14="http://schemas.microsoft.com/office/powerpoint/2010/main" val="21956194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
            <a:extLst>
              <a:ext uri="{FF2B5EF4-FFF2-40B4-BE49-F238E27FC236}">
                <a16:creationId xmlns:a16="http://schemas.microsoft.com/office/drawing/2014/main" id="{3D7AAB15-372C-4DA8-B0BA-6F4769C0671D}"/>
              </a:ext>
            </a:extLst>
          </p:cNvPr>
          <p:cNvSpPr>
            <a:spLocks noChangeArrowheads="1"/>
          </p:cNvSpPr>
          <p:nvPr/>
        </p:nvSpPr>
        <p:spPr bwMode="auto">
          <a:xfrm>
            <a:off x="797942" y="3600721"/>
            <a:ext cx="10804249"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Identify self-care strategies that help you the most academically and</a:t>
            </a:r>
            <a:r>
              <a:rPr lang="en-US" altLang="en-US" dirty="0">
                <a:latin typeface="Calibri" panose="020F0502020204030204" pitchFamily="34" charset="0"/>
                <a:ea typeface="Calibri" panose="020F0502020204030204" pitchFamily="34" charset="0"/>
                <a:cs typeface="Times New Roman" panose="02020603050405020304" pitchFamily="18" charset="0"/>
              </a:rPr>
              <a:t> </a:t>
            </a:r>
            <a:r>
              <a:rPr kumimoji="0" lang="en-US" altLang="en-US"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emotionally</a:t>
            </a:r>
            <a:r>
              <a:rPr lang="en-US" altLang="en-US" dirty="0">
                <a:latin typeface="Calibri" panose="020F0502020204030204" pitchFamily="34" charset="0"/>
                <a:ea typeface="Calibri" panose="020F0502020204030204" pitchFamily="34" charset="0"/>
                <a:cs typeface="Times New Roman" panose="02020603050405020304" pitchFamily="18" charset="0"/>
              </a:rPr>
              <a:t> – then build them into a chart.</a:t>
            </a:r>
            <a:endParaRPr kumimoji="0" lang="en-US" altLang="en-US"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On school days, get out of bed early enough to wash your face, eat breakfast, and brush your teeth. </a:t>
            </a:r>
            <a:endParaRPr kumimoji="0" lang="en-US" altLang="en-US"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Do not lay on your bed - Your mind associates it with sleep, so it’s harder to be alert when on your bed. </a:t>
            </a:r>
            <a:endParaRPr kumimoji="0" lang="en-US" altLang="en-US"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Stay logged in after the teacher releases you and do your work, so if you get stuck, you can ask for </a:t>
            </a:r>
            <a:r>
              <a:rPr lang="en-US" altLang="en-US" dirty="0">
                <a:latin typeface="Calibri" panose="020F0502020204030204" pitchFamily="34" charset="0"/>
                <a:ea typeface="Calibri" panose="020F0502020204030204" pitchFamily="34" charset="0"/>
                <a:cs typeface="Times New Roman" panose="02020603050405020304" pitchFamily="18" charset="0"/>
              </a:rPr>
              <a:t>instant help. </a:t>
            </a:r>
            <a:endParaRPr kumimoji="0" lang="en-US" altLang="en-US"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lang="en-US" altLang="en-US" dirty="0">
                <a:latin typeface="Calibri" panose="020F0502020204030204" pitchFamily="34" charset="0"/>
                <a:ea typeface="Calibri" panose="020F0502020204030204" pitchFamily="34" charset="0"/>
                <a:cs typeface="Times New Roman" panose="02020603050405020304" pitchFamily="18" charset="0"/>
              </a:rPr>
              <a:t>Do your homework in a virtual group w/ classmates so you can help each other. </a:t>
            </a:r>
            <a:endParaRPr kumimoji="0" lang="en-US" altLang="en-US"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Get outdoors – your brain and body need fresh air.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Change your scenery –go outside for a few minutes on break, do homework </a:t>
            </a:r>
            <a:r>
              <a:rPr lang="en-US" altLang="en-US" dirty="0">
                <a:latin typeface="Calibri" panose="020F0502020204030204" pitchFamily="34" charset="0"/>
                <a:ea typeface="Calibri" panose="020F0502020204030204" pitchFamily="34" charset="0"/>
                <a:cs typeface="Times New Roman" panose="02020603050405020304" pitchFamily="18" charset="0"/>
              </a:rPr>
              <a:t>in a different spot. </a:t>
            </a:r>
            <a:endParaRPr kumimoji="0" lang="en-US" altLang="en-US"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Do something fun / unique at least once a week.  </a:t>
            </a:r>
            <a:endParaRPr kumimoji="0" lang="en-US" altLang="en-US" b="0" i="0" u="none" strike="noStrike" cap="none" normalizeH="0" baseline="0" dirty="0">
              <a:ln>
                <a:noFill/>
              </a:ln>
              <a:solidFill>
                <a:schemeClr val="tx1"/>
              </a:solidFill>
              <a:effectLst/>
            </a:endParaRPr>
          </a:p>
        </p:txBody>
      </p:sp>
      <p:sp>
        <p:nvSpPr>
          <p:cNvPr id="4" name="TextBox 3">
            <a:extLst>
              <a:ext uri="{FF2B5EF4-FFF2-40B4-BE49-F238E27FC236}">
                <a16:creationId xmlns:a16="http://schemas.microsoft.com/office/drawing/2014/main" id="{4A03ED51-A892-4CB3-945D-A0AE90ABEDC4}"/>
              </a:ext>
            </a:extLst>
          </p:cNvPr>
          <p:cNvSpPr txBox="1"/>
          <p:nvPr/>
        </p:nvSpPr>
        <p:spPr>
          <a:xfrm>
            <a:off x="631972" y="897622"/>
            <a:ext cx="2932322" cy="1231106"/>
          </a:xfrm>
          <a:prstGeom prst="rect">
            <a:avLst/>
          </a:prstGeom>
          <a:noFill/>
        </p:spPr>
        <p:txBody>
          <a:bodyPr wrap="square" rtlCol="0">
            <a:spAutoFit/>
          </a:bodyPr>
          <a:lstStyle/>
          <a:p>
            <a:r>
              <a:rPr lang="en-US" sz="2800" b="1" dirty="0">
                <a:solidFill>
                  <a:srgbClr val="002060"/>
                </a:solidFill>
                <a:latin typeface="Century Gothic" panose="020B0502020202020204" pitchFamily="34" charset="0"/>
              </a:rPr>
              <a:t>Accountability </a:t>
            </a:r>
          </a:p>
          <a:p>
            <a:r>
              <a:rPr lang="en-US" sz="2800" b="1" dirty="0">
                <a:solidFill>
                  <a:srgbClr val="002060"/>
                </a:solidFill>
                <a:latin typeface="Century Gothic" panose="020B0502020202020204" pitchFamily="34" charset="0"/>
              </a:rPr>
              <a:t>Chart</a:t>
            </a:r>
          </a:p>
          <a:p>
            <a:endParaRPr lang="en-US" dirty="0">
              <a:solidFill>
                <a:srgbClr val="002060"/>
              </a:solidFill>
            </a:endParaRPr>
          </a:p>
        </p:txBody>
      </p:sp>
      <p:pic>
        <p:nvPicPr>
          <p:cNvPr id="5" name="Picture 4">
            <a:extLst>
              <a:ext uri="{FF2B5EF4-FFF2-40B4-BE49-F238E27FC236}">
                <a16:creationId xmlns:a16="http://schemas.microsoft.com/office/drawing/2014/main" id="{16B32226-1DC2-4788-B48F-7440BE680F33}"/>
              </a:ext>
            </a:extLst>
          </p:cNvPr>
          <p:cNvPicPr>
            <a:picLocks noChangeAspect="1"/>
          </p:cNvPicPr>
          <p:nvPr/>
        </p:nvPicPr>
        <p:blipFill>
          <a:blip r:embed="rId2"/>
          <a:stretch>
            <a:fillRect/>
          </a:stretch>
        </p:blipFill>
        <p:spPr>
          <a:xfrm>
            <a:off x="3725505" y="749753"/>
            <a:ext cx="7668553" cy="2679247"/>
          </a:xfrm>
          <a:prstGeom prst="rect">
            <a:avLst/>
          </a:prstGeom>
        </p:spPr>
      </p:pic>
    </p:spTree>
    <p:extLst>
      <p:ext uri="{BB962C8B-B14F-4D97-AF65-F5344CB8AC3E}">
        <p14:creationId xmlns:p14="http://schemas.microsoft.com/office/powerpoint/2010/main" val="40236046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hank You Message For Him">
            <a:extLst>
              <a:ext uri="{FF2B5EF4-FFF2-40B4-BE49-F238E27FC236}">
                <a16:creationId xmlns:a16="http://schemas.microsoft.com/office/drawing/2014/main" id="{B8A5CE90-F937-44CE-80B4-241DD17D0A3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40971" y="694001"/>
            <a:ext cx="9545217" cy="53771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54442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E9ABC0-2F62-42EA-83F8-45BE3284635A}"/>
              </a:ext>
            </a:extLst>
          </p:cNvPr>
          <p:cNvSpPr>
            <a:spLocks noGrp="1"/>
          </p:cNvSpPr>
          <p:nvPr>
            <p:ph type="title"/>
          </p:nvPr>
        </p:nvSpPr>
        <p:spPr/>
        <p:txBody>
          <a:bodyPr/>
          <a:lstStyle/>
          <a:p>
            <a:r>
              <a:rPr lang="en-US" dirty="0">
                <a:latin typeface="Century Gothic" panose="020B0502020202020204" pitchFamily="34" charset="0"/>
              </a:rPr>
              <a:t>Q and A with your counselor … </a:t>
            </a:r>
          </a:p>
        </p:txBody>
      </p:sp>
      <p:sp>
        <p:nvSpPr>
          <p:cNvPr id="3" name="Content Placeholder 2">
            <a:extLst>
              <a:ext uri="{FF2B5EF4-FFF2-40B4-BE49-F238E27FC236}">
                <a16:creationId xmlns:a16="http://schemas.microsoft.com/office/drawing/2014/main" id="{79819D4B-E0B0-4E25-AE27-3FEAEB097563}"/>
              </a:ext>
            </a:extLst>
          </p:cNvPr>
          <p:cNvSpPr>
            <a:spLocks noGrp="1"/>
          </p:cNvSpPr>
          <p:nvPr>
            <p:ph idx="1"/>
          </p:nvPr>
        </p:nvSpPr>
        <p:spPr/>
        <p:txBody>
          <a:bodyPr/>
          <a:lstStyle/>
          <a:p>
            <a:pPr marL="0" indent="0">
              <a:buNone/>
            </a:pPr>
            <a:r>
              <a:rPr lang="en-US" dirty="0">
                <a:latin typeface="Century Gothic" panose="020B0502020202020204" pitchFamily="34" charset="0"/>
              </a:rPr>
              <a:t>What questions to you have that you’ve been wanting to ask but didn’t know how? </a:t>
            </a:r>
          </a:p>
          <a:p>
            <a:pPr marL="0" indent="0">
              <a:buNone/>
            </a:pPr>
            <a:endParaRPr lang="en-US" dirty="0">
              <a:latin typeface="Century Gothic" panose="020B0502020202020204" pitchFamily="34" charset="0"/>
            </a:endParaRPr>
          </a:p>
          <a:p>
            <a:pPr marL="0" indent="0">
              <a:buNone/>
            </a:pPr>
            <a:r>
              <a:rPr lang="en-US" dirty="0">
                <a:latin typeface="Century Gothic" panose="020B0502020202020204" pitchFamily="34" charset="0"/>
              </a:rPr>
              <a:t>If you were in school, you might sign up to see us – you still can. Use Teams to contact us. </a:t>
            </a:r>
          </a:p>
        </p:txBody>
      </p:sp>
    </p:spTree>
    <p:extLst>
      <p:ext uri="{BB962C8B-B14F-4D97-AF65-F5344CB8AC3E}">
        <p14:creationId xmlns:p14="http://schemas.microsoft.com/office/powerpoint/2010/main" val="40225466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23000">
              <a:schemeClr val="accent1">
                <a:lumMod val="7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A75822-CD7E-43DC-96CD-DC1E04FA3D7D}"/>
              </a:ext>
            </a:extLst>
          </p:cNvPr>
          <p:cNvSpPr>
            <a:spLocks noGrp="1"/>
          </p:cNvSpPr>
          <p:nvPr>
            <p:ph type="title"/>
          </p:nvPr>
        </p:nvSpPr>
        <p:spPr>
          <a:xfrm>
            <a:off x="2086864" y="1219698"/>
            <a:ext cx="8018272" cy="879690"/>
          </a:xfrm>
        </p:spPr>
        <p:txBody>
          <a:bodyPr>
            <a:normAutofit/>
          </a:bodyPr>
          <a:lstStyle/>
          <a:p>
            <a:r>
              <a:rPr lang="en-US" sz="4800" u="sng" dirty="0">
                <a:solidFill>
                  <a:schemeClr val="tx1"/>
                </a:solidFill>
                <a:latin typeface="Cavolini" panose="03000502040302020204" pitchFamily="66" charset="0"/>
                <a:cs typeface="Cavolini" panose="03000502040302020204" pitchFamily="66" charset="0"/>
              </a:rPr>
              <a:t>Helpful reminders </a:t>
            </a:r>
          </a:p>
        </p:txBody>
      </p:sp>
      <p:sp>
        <p:nvSpPr>
          <p:cNvPr id="3" name="Content Placeholder 2">
            <a:extLst>
              <a:ext uri="{FF2B5EF4-FFF2-40B4-BE49-F238E27FC236}">
                <a16:creationId xmlns:a16="http://schemas.microsoft.com/office/drawing/2014/main" id="{0F7C8CC0-2120-4466-AA0C-D9950A52F892}"/>
              </a:ext>
            </a:extLst>
          </p:cNvPr>
          <p:cNvSpPr>
            <a:spLocks noGrp="1"/>
          </p:cNvSpPr>
          <p:nvPr>
            <p:ph idx="1"/>
          </p:nvPr>
        </p:nvSpPr>
        <p:spPr>
          <a:xfrm>
            <a:off x="846204" y="2472612"/>
            <a:ext cx="10499592" cy="3638939"/>
          </a:xfrm>
        </p:spPr>
        <p:txBody>
          <a:bodyPr>
            <a:normAutofit/>
          </a:bodyPr>
          <a:lstStyle/>
          <a:p>
            <a:r>
              <a:rPr lang="en-US" sz="2200" dirty="0">
                <a:latin typeface="Cavolini" panose="03000502040302020204" pitchFamily="66" charset="0"/>
                <a:cs typeface="Cavolini" panose="03000502040302020204" pitchFamily="66" charset="0"/>
              </a:rPr>
              <a:t>Use the Guidance Department website – transcripts, work permits, scholarships, NCAA, social/emotional support, etc.</a:t>
            </a:r>
          </a:p>
          <a:p>
            <a:r>
              <a:rPr lang="en-US" sz="2200" dirty="0">
                <a:latin typeface="Cavolini" panose="03000502040302020204" pitchFamily="66" charset="0"/>
                <a:cs typeface="Cavolini" panose="03000502040302020204" pitchFamily="66" charset="0"/>
              </a:rPr>
              <a:t>Parchment account for transcripts – Juniors and Seniors</a:t>
            </a:r>
          </a:p>
          <a:p>
            <a:r>
              <a:rPr lang="en-US" sz="2200" dirty="0">
                <a:latin typeface="Cavolini" panose="03000502040302020204" pitchFamily="66" charset="0"/>
                <a:cs typeface="Cavolini" panose="03000502040302020204" pitchFamily="66" charset="0"/>
              </a:rPr>
              <a:t>Twitter – follow us for up-to-date important information: </a:t>
            </a:r>
          </a:p>
          <a:p>
            <a:pPr marL="457200" lvl="1" indent="0" algn="ctr">
              <a:buNone/>
            </a:pPr>
            <a:r>
              <a:rPr lang="fi-FI" sz="2200" b="1" dirty="0">
                <a:latin typeface="Arial" panose="020B0604020202020204" pitchFamily="34" charset="0"/>
                <a:cs typeface="Arial" panose="020B0604020202020204" pitchFamily="34" charset="0"/>
              </a:rPr>
              <a:t>Dakota HS 10-12 Counselors </a:t>
            </a:r>
            <a:r>
              <a:rPr lang="fi-FI" sz="2200" dirty="0">
                <a:latin typeface="Arial" panose="020B0604020202020204" pitchFamily="34" charset="0"/>
                <a:cs typeface="Arial" panose="020B0604020202020204" pitchFamily="34" charset="0"/>
              </a:rPr>
              <a:t>@hs_dakota</a:t>
            </a:r>
            <a:endParaRPr lang="en-US" sz="1800" dirty="0">
              <a:latin typeface="Cavolini" panose="03000502040302020204" pitchFamily="66" charset="0"/>
              <a:cs typeface="Cavolini" panose="03000502040302020204" pitchFamily="66" charset="0"/>
            </a:endParaRPr>
          </a:p>
          <a:p>
            <a:pPr marL="0" indent="0">
              <a:buNone/>
            </a:pPr>
            <a:r>
              <a:rPr lang="en-US" sz="2200" dirty="0">
                <a:latin typeface="Cavolini" panose="03000502040302020204" pitchFamily="66" charset="0"/>
                <a:cs typeface="Cavolini" panose="03000502040302020204" pitchFamily="66" charset="0"/>
              </a:rPr>
              <a:t>(PS - We’re not on Schoology yet, so don’t send us messages in there because we will not get them. Use Teams. We’d love to hear from you and help you identify your own “tool kit” of strategies.) </a:t>
            </a:r>
          </a:p>
        </p:txBody>
      </p:sp>
    </p:spTree>
    <p:extLst>
      <p:ext uri="{BB962C8B-B14F-4D97-AF65-F5344CB8AC3E}">
        <p14:creationId xmlns:p14="http://schemas.microsoft.com/office/powerpoint/2010/main" val="1079045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4B2C83-A028-42A7-B7A8-DE4D8B440D96}"/>
              </a:ext>
            </a:extLst>
          </p:cNvPr>
          <p:cNvSpPr>
            <a:spLocks noGrp="1"/>
          </p:cNvSpPr>
          <p:nvPr>
            <p:ph type="title"/>
          </p:nvPr>
        </p:nvSpPr>
        <p:spPr>
          <a:xfrm>
            <a:off x="763398" y="982133"/>
            <a:ext cx="10503017" cy="1165450"/>
          </a:xfrm>
        </p:spPr>
        <p:txBody>
          <a:bodyPr>
            <a:normAutofit fontScale="90000"/>
          </a:bodyPr>
          <a:lstStyle/>
          <a:p>
            <a:r>
              <a:rPr lang="en-US" sz="4000" dirty="0">
                <a:latin typeface="Century Gothic" panose="020B0502020202020204" pitchFamily="34" charset="0"/>
              </a:rPr>
              <a:t>General tips to better academic and emotional health: </a:t>
            </a:r>
            <a:r>
              <a:rPr lang="en-US" dirty="0"/>
              <a:t> </a:t>
            </a:r>
          </a:p>
        </p:txBody>
      </p:sp>
      <p:sp>
        <p:nvSpPr>
          <p:cNvPr id="3" name="Content Placeholder 2">
            <a:extLst>
              <a:ext uri="{FF2B5EF4-FFF2-40B4-BE49-F238E27FC236}">
                <a16:creationId xmlns:a16="http://schemas.microsoft.com/office/drawing/2014/main" id="{2111B1B1-9765-46F5-96A5-2C568A4AD6FD}"/>
              </a:ext>
            </a:extLst>
          </p:cNvPr>
          <p:cNvSpPr>
            <a:spLocks noGrp="1"/>
          </p:cNvSpPr>
          <p:nvPr>
            <p:ph idx="1"/>
          </p:nvPr>
        </p:nvSpPr>
        <p:spPr/>
        <p:txBody>
          <a:bodyPr>
            <a:normAutofit fontScale="92500" lnSpcReduction="10000"/>
          </a:bodyPr>
          <a:lstStyle/>
          <a:p>
            <a:r>
              <a:rPr lang="en-US" sz="2000" dirty="0">
                <a:latin typeface="Century Gothic" panose="020B0502020202020204" pitchFamily="34" charset="0"/>
              </a:rPr>
              <a:t>Academics and emotions impact each other. </a:t>
            </a:r>
          </a:p>
          <a:p>
            <a:r>
              <a:rPr lang="en-US" sz="2000" dirty="0">
                <a:latin typeface="Century Gothic" panose="020B0502020202020204" pitchFamily="34" charset="0"/>
              </a:rPr>
              <a:t>Mindset – when you can’t change the situation, change your attitude and approach to it. </a:t>
            </a:r>
          </a:p>
          <a:p>
            <a:r>
              <a:rPr lang="en-US" sz="2000" dirty="0">
                <a:latin typeface="Century Gothic" panose="020B0502020202020204" pitchFamily="34" charset="0"/>
              </a:rPr>
              <a:t>Motivation – Ask yourself if your choices are getting you closer to your goals? If not, maybe it’s time to make some changes. </a:t>
            </a:r>
          </a:p>
          <a:p>
            <a:r>
              <a:rPr lang="en-US" sz="2000" dirty="0">
                <a:latin typeface="Century Gothic" panose="020B0502020202020204" pitchFamily="34" charset="0"/>
              </a:rPr>
              <a:t>The importance of routine and structure, especially in chaotic times. </a:t>
            </a:r>
          </a:p>
          <a:p>
            <a:r>
              <a:rPr lang="en-US" sz="2000" dirty="0">
                <a:latin typeface="Century Gothic" panose="020B0502020202020204" pitchFamily="34" charset="0"/>
              </a:rPr>
              <a:t>Connection – eye contact with others; the 5 senses helps you reconnect. </a:t>
            </a:r>
          </a:p>
          <a:p>
            <a:r>
              <a:rPr lang="en-US" sz="2000" dirty="0">
                <a:latin typeface="Century Gothic" panose="020B0502020202020204" pitchFamily="34" charset="0"/>
              </a:rPr>
              <a:t>Are you using the resources you have been provided – a lot of people forget to tap into those and struggle to figure things out on their own. </a:t>
            </a:r>
          </a:p>
          <a:p>
            <a:endParaRPr lang="en-US" dirty="0">
              <a:latin typeface="Century Gothic" panose="020B0502020202020204" pitchFamily="34" charset="0"/>
            </a:endParaRPr>
          </a:p>
        </p:txBody>
      </p:sp>
    </p:spTree>
    <p:extLst>
      <p:ext uri="{BB962C8B-B14F-4D97-AF65-F5344CB8AC3E}">
        <p14:creationId xmlns:p14="http://schemas.microsoft.com/office/powerpoint/2010/main" val="21125099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52723366-C73B-4ED6-ADEF-29911C6BC5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847A4152-8E41-4D1C-B88C-57C5C430A6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631" y="484632"/>
            <a:ext cx="11222737" cy="1479635"/>
          </a:xfrm>
          <a:prstGeom prst="rect">
            <a:avLst/>
          </a:prstGeom>
          <a:solidFill>
            <a:schemeClr val="tx2">
              <a:lumMod val="90000"/>
              <a:lumOff val="10000"/>
            </a:schemeClr>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5B27B2B-C00A-4E3D-84CF-280D404705C9}"/>
              </a:ext>
            </a:extLst>
          </p:cNvPr>
          <p:cNvSpPr>
            <a:spLocks noGrp="1"/>
          </p:cNvSpPr>
          <p:nvPr>
            <p:ph type="title"/>
          </p:nvPr>
        </p:nvSpPr>
        <p:spPr>
          <a:xfrm>
            <a:off x="804421" y="796374"/>
            <a:ext cx="10583158" cy="880027"/>
          </a:xfrm>
        </p:spPr>
        <p:txBody>
          <a:bodyPr>
            <a:normAutofit/>
          </a:bodyPr>
          <a:lstStyle/>
          <a:p>
            <a:r>
              <a:rPr lang="en-US" dirty="0">
                <a:solidFill>
                  <a:srgbClr val="FFFFFF"/>
                </a:solidFill>
              </a:rPr>
              <a:t>Struggling academically?</a:t>
            </a:r>
          </a:p>
        </p:txBody>
      </p:sp>
      <p:sp>
        <p:nvSpPr>
          <p:cNvPr id="25" name="Rectangle 24">
            <a:extLst>
              <a:ext uri="{FF2B5EF4-FFF2-40B4-BE49-F238E27FC236}">
                <a16:creationId xmlns:a16="http://schemas.microsoft.com/office/drawing/2014/main" id="{999F76F5-72D4-4814-9169-8F535AEEB8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0747" y="648377"/>
            <a:ext cx="10890504" cy="1152144"/>
          </a:xfrm>
          <a:prstGeom prst="rect">
            <a:avLst/>
          </a:prstGeom>
          <a:noFill/>
          <a:ln w="15875" cap="flat">
            <a:solidFill>
              <a:schemeClr val="accent1"/>
            </a:solidFill>
            <a:miter lim="800000"/>
          </a:ln>
          <a:effectLst/>
        </p:spPr>
        <p:style>
          <a:lnRef idx="1">
            <a:schemeClr val="accent1"/>
          </a:lnRef>
          <a:fillRef idx="3">
            <a:schemeClr val="accent1"/>
          </a:fillRef>
          <a:effectRef idx="2">
            <a:schemeClr val="accent1"/>
          </a:effectRef>
          <a:fontRef idx="minor">
            <a:schemeClr val="lt1"/>
          </a:fontRef>
        </p:style>
      </p:sp>
      <p:sp>
        <p:nvSpPr>
          <p:cNvPr id="27" name="Rectangle 26">
            <a:extLst>
              <a:ext uri="{FF2B5EF4-FFF2-40B4-BE49-F238E27FC236}">
                <a16:creationId xmlns:a16="http://schemas.microsoft.com/office/drawing/2014/main" id="{C6202988-4466-42C5-B33A-AFABF051B4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86000"/>
            <a:ext cx="12192000" cy="4572000"/>
          </a:xfrm>
          <a:prstGeom prst="rect">
            <a:avLst/>
          </a:prstGeom>
          <a:gradFill>
            <a:gsLst>
              <a:gs pos="0">
                <a:schemeClr val="bg1"/>
              </a:gs>
              <a:gs pos="30000">
                <a:schemeClr val="bg1"/>
              </a:gs>
              <a:gs pos="61000">
                <a:schemeClr val="bg2">
                  <a:lumMod val="20000"/>
                  <a:lumOff val="80000"/>
                </a:schemeClr>
              </a:gs>
              <a:gs pos="97000">
                <a:schemeClr val="bg2">
                  <a:lumMod val="70000"/>
                  <a:lumOff val="30000"/>
                </a:schemeClr>
              </a:gs>
            </a:gsLst>
            <a:path path="circle">
              <a:fillToRect l="50000" t="50000" r="50000" b="50000"/>
            </a:path>
          </a:gradFill>
          <a:ln>
            <a:noFill/>
          </a:ln>
          <a:effectLst>
            <a:innerShdw blurRad="63500" dist="50800" dir="162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Content Placeholder 4">
            <a:extLst>
              <a:ext uri="{FF2B5EF4-FFF2-40B4-BE49-F238E27FC236}">
                <a16:creationId xmlns:a16="http://schemas.microsoft.com/office/drawing/2014/main" id="{1B28BD4D-71A8-45DF-AB05-71CED6029A65}"/>
              </a:ext>
            </a:extLst>
          </p:cNvPr>
          <p:cNvSpPr>
            <a:spLocks noGrp="1"/>
          </p:cNvSpPr>
          <p:nvPr>
            <p:ph idx="1"/>
          </p:nvPr>
        </p:nvSpPr>
        <p:spPr>
          <a:xfrm>
            <a:off x="134224" y="2612256"/>
            <a:ext cx="11987868" cy="4090548"/>
          </a:xfrm>
        </p:spPr>
        <p:txBody>
          <a:bodyPr>
            <a:normAutofit/>
          </a:bodyPr>
          <a:lstStyle/>
          <a:p>
            <a:pPr marL="285750" indent="-285750">
              <a:lnSpc>
                <a:spcPct val="90000"/>
              </a:lnSpc>
              <a:buFont typeface="Wingdings" panose="05000000000000000000" pitchFamily="2" charset="2"/>
              <a:buChar char="q"/>
            </a:pPr>
            <a:r>
              <a:rPr lang="en-US" sz="2000" dirty="0">
                <a:latin typeface="Century Gothic" panose="020B0502020202020204" pitchFamily="34" charset="0"/>
              </a:rPr>
              <a:t>You may not like remote learning, but it’s what we have for now, so we need to find ways to make the best with what we have. </a:t>
            </a:r>
          </a:p>
          <a:p>
            <a:pPr>
              <a:lnSpc>
                <a:spcPct val="90000"/>
              </a:lnSpc>
              <a:buFont typeface="Wingdings" panose="05000000000000000000" pitchFamily="2" charset="2"/>
              <a:buChar char="q"/>
            </a:pPr>
            <a:r>
              <a:rPr lang="en-US" sz="2000" dirty="0">
                <a:latin typeface="Century Gothic" panose="020B0502020202020204" pitchFamily="34" charset="0"/>
              </a:rPr>
              <a:t>Stop negative self talk, like telling yourself you </a:t>
            </a:r>
            <a:r>
              <a:rPr lang="en-US" sz="2000" i="1" dirty="0">
                <a:latin typeface="Century Gothic" panose="020B0502020202020204" pitchFamily="34" charset="0"/>
              </a:rPr>
              <a:t>can’t</a:t>
            </a:r>
            <a:r>
              <a:rPr lang="en-US" sz="2000" dirty="0">
                <a:latin typeface="Century Gothic" panose="020B0502020202020204" pitchFamily="34" charset="0"/>
              </a:rPr>
              <a:t> do this. </a:t>
            </a:r>
          </a:p>
          <a:p>
            <a:pPr>
              <a:lnSpc>
                <a:spcPct val="90000"/>
              </a:lnSpc>
              <a:buFont typeface="Wingdings" panose="05000000000000000000" pitchFamily="2" charset="2"/>
              <a:buChar char="q"/>
            </a:pPr>
            <a:r>
              <a:rPr lang="en-US" sz="2000" dirty="0">
                <a:latin typeface="Century Gothic" panose="020B0502020202020204" pitchFamily="34" charset="0"/>
              </a:rPr>
              <a:t>Organize or structure your time - create a schedule w/ specific times for homework, breaks, &amp; social time, self care, and sleep.</a:t>
            </a:r>
          </a:p>
          <a:p>
            <a:pPr marL="285750" indent="-285750">
              <a:lnSpc>
                <a:spcPct val="90000"/>
              </a:lnSpc>
              <a:buFont typeface="Wingdings" panose="05000000000000000000" pitchFamily="2" charset="2"/>
              <a:buChar char="q"/>
            </a:pPr>
            <a:r>
              <a:rPr lang="en-US" sz="2000" dirty="0">
                <a:latin typeface="Century Gothic" panose="020B0502020202020204" pitchFamily="34" charset="0"/>
              </a:rPr>
              <a:t>Stay mentally engaged – take notes; ask questions</a:t>
            </a:r>
          </a:p>
          <a:p>
            <a:pPr marL="285750" indent="-285750">
              <a:lnSpc>
                <a:spcPct val="90000"/>
              </a:lnSpc>
              <a:buFont typeface="Wingdings" panose="05000000000000000000" pitchFamily="2" charset="2"/>
              <a:buChar char="q"/>
            </a:pPr>
            <a:r>
              <a:rPr lang="en-US" sz="2000" dirty="0">
                <a:latin typeface="Century Gothic" panose="020B0502020202020204" pitchFamily="34" charset="0"/>
              </a:rPr>
              <a:t>Engage with other students - set up face-time study groups after school</a:t>
            </a:r>
          </a:p>
          <a:p>
            <a:pPr marL="285750" indent="-285750">
              <a:lnSpc>
                <a:spcPct val="90000"/>
              </a:lnSpc>
              <a:buFont typeface="Wingdings" panose="05000000000000000000" pitchFamily="2" charset="2"/>
              <a:buChar char="q"/>
            </a:pPr>
            <a:r>
              <a:rPr lang="en-US" sz="2000" dirty="0">
                <a:latin typeface="Century Gothic" panose="020B0502020202020204" pitchFamily="34" charset="0"/>
              </a:rPr>
              <a:t>Use academic support resources - Khan Academy, K12Connect with GVSU, Wolverine Tutoring, etc. </a:t>
            </a:r>
          </a:p>
          <a:p>
            <a:pPr marL="0" indent="0">
              <a:lnSpc>
                <a:spcPct val="90000"/>
              </a:lnSpc>
              <a:buNone/>
            </a:pPr>
            <a:endParaRPr lang="en-US" sz="1500" dirty="0"/>
          </a:p>
        </p:txBody>
      </p:sp>
    </p:spTree>
    <p:extLst>
      <p:ext uri="{BB962C8B-B14F-4D97-AF65-F5344CB8AC3E}">
        <p14:creationId xmlns:p14="http://schemas.microsoft.com/office/powerpoint/2010/main" val="18541847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17" name="Rectangle 7">
            <a:extLst>
              <a:ext uri="{FF2B5EF4-FFF2-40B4-BE49-F238E27FC236}">
                <a16:creationId xmlns:a16="http://schemas.microsoft.com/office/drawing/2014/main" id="{B7328C2D-38F0-4C80-9EA5-A1AD0D6B20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stretch/>
          </a:blipFill>
          <a:ln w="15875" cap="flat" cmpd="sng" algn="ctr">
            <a:solidFill>
              <a:srgbClr val="B15E28">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aramond" panose="02020404030301010803"/>
              <a:ea typeface="+mn-ea"/>
              <a:cs typeface="+mn-cs"/>
            </a:endParaRPr>
          </a:p>
        </p:txBody>
      </p:sp>
      <p:grpSp>
        <p:nvGrpSpPr>
          <p:cNvPr id="18" name="Group 9">
            <a:extLst>
              <a:ext uri="{FF2B5EF4-FFF2-40B4-BE49-F238E27FC236}">
                <a16:creationId xmlns:a16="http://schemas.microsoft.com/office/drawing/2014/main" id="{BD17E249-48D0-476B-A642-A5D58DD39A2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88825" cy="6856215"/>
            <a:chOff x="0" y="0"/>
            <a:chExt cx="12188825" cy="6856215"/>
          </a:xfrm>
        </p:grpSpPr>
        <p:pic>
          <p:nvPicPr>
            <p:cNvPr id="11" name="Picture 10">
              <a:extLst>
                <a:ext uri="{FF2B5EF4-FFF2-40B4-BE49-F238E27FC236}">
                  <a16:creationId xmlns:a16="http://schemas.microsoft.com/office/drawing/2014/main" id="{7E4B7EC7-DE5B-4F27-839A-7CDF49C61816}"/>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9" name="Rectangle 11">
              <a:extLst>
                <a:ext uri="{FF2B5EF4-FFF2-40B4-BE49-F238E27FC236}">
                  <a16:creationId xmlns:a16="http://schemas.microsoft.com/office/drawing/2014/main" id="{DDA01082-3C8F-4602-8DA7-C82DF70956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cmpd="sng" algn="ctr">
              <a:solidFill>
                <a:schemeClr val="accent1"/>
              </a:solidFill>
              <a:prstDash val="solid"/>
              <a:miter lim="800000"/>
            </a:ln>
            <a:effectLst>
              <a:innerShdw blurRad="25400" dist="12700" dir="13500000">
                <a:srgbClr val="000000">
                  <a:alpha val="45000"/>
                </a:srgbClr>
              </a:innerShdw>
            </a:effectLst>
          </p:spPr>
        </p:sp>
        <p:pic>
          <p:nvPicPr>
            <p:cNvPr id="13" name="Picture 12">
              <a:extLst>
                <a:ext uri="{FF2B5EF4-FFF2-40B4-BE49-F238E27FC236}">
                  <a16:creationId xmlns:a16="http://schemas.microsoft.com/office/drawing/2014/main" id="{1A21B48A-5892-4DD2-B2E1-91BD42A44CB9}"/>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r="5093"/>
            <a:stretch/>
          </p:blipFill>
          <p:spPr>
            <a:xfrm rot="5400000">
              <a:off x="5706471" y="76265"/>
              <a:ext cx="758952" cy="606425"/>
            </a:xfrm>
            <a:prstGeom prst="rect">
              <a:avLst/>
            </a:prstGeom>
          </p:spPr>
        </p:pic>
        <p:pic>
          <p:nvPicPr>
            <p:cNvPr id="20" name="Picture 13">
              <a:extLst>
                <a:ext uri="{FF2B5EF4-FFF2-40B4-BE49-F238E27FC236}">
                  <a16:creationId xmlns:a16="http://schemas.microsoft.com/office/drawing/2014/main" id="{BE083B53-5B4C-4C29-BDFD-A28B754A59D6}"/>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r="5093"/>
            <a:stretch/>
          </p:blipFill>
          <p:spPr>
            <a:xfrm rot="5400000">
              <a:off x="5706470" y="6173526"/>
              <a:ext cx="758952" cy="606425"/>
            </a:xfrm>
            <a:prstGeom prst="rect">
              <a:avLst/>
            </a:prstGeom>
          </p:spPr>
        </p:pic>
      </p:grpSp>
      <p:sp>
        <p:nvSpPr>
          <p:cNvPr id="2" name="Title 1">
            <a:extLst>
              <a:ext uri="{FF2B5EF4-FFF2-40B4-BE49-F238E27FC236}">
                <a16:creationId xmlns:a16="http://schemas.microsoft.com/office/drawing/2014/main" id="{167B0658-4C74-4B03-B97C-CA8762314E14}"/>
              </a:ext>
            </a:extLst>
          </p:cNvPr>
          <p:cNvSpPr>
            <a:spLocks noGrp="1"/>
          </p:cNvSpPr>
          <p:nvPr>
            <p:ph type="title"/>
          </p:nvPr>
        </p:nvSpPr>
        <p:spPr>
          <a:xfrm>
            <a:off x="1295402" y="1639902"/>
            <a:ext cx="9601196" cy="758940"/>
          </a:xfrm>
        </p:spPr>
        <p:txBody>
          <a:bodyPr>
            <a:normAutofit fontScale="90000"/>
          </a:bodyPr>
          <a:lstStyle/>
          <a:p>
            <a:r>
              <a:rPr lang="en-US" dirty="0">
                <a:latin typeface="Arial" panose="020B0604020202020204" pitchFamily="34" charset="0"/>
                <a:cs typeface="Arial" panose="020B0604020202020204" pitchFamily="34" charset="0"/>
              </a:rPr>
              <a:t>Are you procrastinating?</a:t>
            </a:r>
            <a:br>
              <a:rPr lang="en-US" dirty="0"/>
            </a:br>
            <a:endParaRPr lang="en-US" sz="2000" dirty="0">
              <a:latin typeface="Arial" panose="020B0604020202020204" pitchFamily="34" charset="0"/>
              <a:cs typeface="Arial" panose="020B0604020202020204" pitchFamily="34" charset="0"/>
            </a:endParaRPr>
          </a:p>
        </p:txBody>
      </p:sp>
      <p:cxnSp>
        <p:nvCxnSpPr>
          <p:cNvPr id="16" name="Straight Connector 15">
            <a:extLst>
              <a:ext uri="{FF2B5EF4-FFF2-40B4-BE49-F238E27FC236}">
                <a16:creationId xmlns:a16="http://schemas.microsoft.com/office/drawing/2014/main" id="{0B65B193-F600-4C1B-9DBF-09D94CDB08D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83042" y="2400639"/>
            <a:ext cx="9273858" cy="0"/>
          </a:xfrm>
          <a:prstGeom prst="line">
            <a:avLst/>
          </a:prstGeom>
        </p:spPr>
        <p:style>
          <a:lnRef idx="2">
            <a:schemeClr val="accent1"/>
          </a:lnRef>
          <a:fillRef idx="0">
            <a:schemeClr val="accent1"/>
          </a:fillRef>
          <a:effectRef idx="1">
            <a:schemeClr val="accent1"/>
          </a:effectRef>
          <a:fontRef idx="minor">
            <a:schemeClr val="tx1"/>
          </a:fontRef>
        </p:style>
      </p:cxnSp>
      <p:sp>
        <p:nvSpPr>
          <p:cNvPr id="3" name="Content Placeholder 2">
            <a:extLst>
              <a:ext uri="{FF2B5EF4-FFF2-40B4-BE49-F238E27FC236}">
                <a16:creationId xmlns:a16="http://schemas.microsoft.com/office/drawing/2014/main" id="{44C0D992-0C3A-4F98-918F-151B8F9B328F}"/>
              </a:ext>
            </a:extLst>
          </p:cNvPr>
          <p:cNvSpPr>
            <a:spLocks noGrp="1"/>
          </p:cNvSpPr>
          <p:nvPr>
            <p:ph idx="1"/>
          </p:nvPr>
        </p:nvSpPr>
        <p:spPr>
          <a:xfrm>
            <a:off x="854115" y="2589483"/>
            <a:ext cx="11337885" cy="3318936"/>
          </a:xfrm>
        </p:spPr>
        <p:txBody>
          <a:bodyPr>
            <a:normAutofit lnSpcReduction="10000"/>
          </a:bodyPr>
          <a:lstStyle/>
          <a:p>
            <a:pPr marL="0" indent="0">
              <a:lnSpc>
                <a:spcPct val="90000"/>
              </a:lnSpc>
              <a:buNone/>
            </a:pPr>
            <a:r>
              <a:rPr lang="en-US" dirty="0">
                <a:latin typeface="Cavolini" panose="03000502040302020204" pitchFamily="66" charset="0"/>
                <a:cs typeface="Cavolini" panose="03000502040302020204" pitchFamily="66" charset="0"/>
              </a:rPr>
              <a:t>	Identifying why can help you overcome it. </a:t>
            </a:r>
          </a:p>
          <a:p>
            <a:pPr lvl="2">
              <a:lnSpc>
                <a:spcPct val="90000"/>
              </a:lnSpc>
              <a:buFont typeface="Wingdings" panose="05000000000000000000" pitchFamily="2" charset="2"/>
              <a:buChar char="q"/>
            </a:pPr>
            <a:r>
              <a:rPr lang="en-US" dirty="0">
                <a:latin typeface="Cavolini" panose="03000502040302020204" pitchFamily="66" charset="0"/>
                <a:cs typeface="Cavolini" panose="03000502040302020204" pitchFamily="66" charset="0"/>
              </a:rPr>
              <a:t>You’re not sure you will be able to solve the homework problems?</a:t>
            </a:r>
          </a:p>
          <a:p>
            <a:pPr lvl="3">
              <a:lnSpc>
                <a:spcPct val="90000"/>
              </a:lnSpc>
              <a:buFont typeface="Wingdings" panose="05000000000000000000" pitchFamily="2" charset="2"/>
              <a:buChar char="q"/>
            </a:pPr>
            <a:r>
              <a:rPr lang="en-US" dirty="0">
                <a:latin typeface="Cavolini" panose="03000502040302020204" pitchFamily="66" charset="0"/>
                <a:cs typeface="Cavolini" panose="03000502040302020204" pitchFamily="66" charset="0"/>
              </a:rPr>
              <a:t>OK – what resources are available to help me? </a:t>
            </a:r>
          </a:p>
          <a:p>
            <a:pPr lvl="2">
              <a:lnSpc>
                <a:spcPct val="90000"/>
              </a:lnSpc>
              <a:buFont typeface="Wingdings" panose="05000000000000000000" pitchFamily="2" charset="2"/>
              <a:buChar char="q"/>
            </a:pPr>
            <a:r>
              <a:rPr lang="en-US" dirty="0">
                <a:latin typeface="Cavolini" panose="03000502040302020204" pitchFamily="66" charset="0"/>
                <a:cs typeface="Cavolini" panose="03000502040302020204" pitchFamily="66" charset="0"/>
              </a:rPr>
              <a:t>You’re not interested in the subject? </a:t>
            </a:r>
          </a:p>
          <a:p>
            <a:pPr lvl="3">
              <a:lnSpc>
                <a:spcPct val="90000"/>
              </a:lnSpc>
              <a:buFont typeface="Wingdings" panose="05000000000000000000" pitchFamily="2" charset="2"/>
              <a:buChar char="q"/>
            </a:pPr>
            <a:r>
              <a:rPr lang="en-US" dirty="0">
                <a:latin typeface="Cavolini" panose="03000502040302020204" pitchFamily="66" charset="0"/>
                <a:cs typeface="Cavolini" panose="03000502040302020204" pitchFamily="66" charset="0"/>
              </a:rPr>
              <a:t>OK – but is procrastinating getting me closer to my goals? </a:t>
            </a:r>
          </a:p>
          <a:p>
            <a:pPr lvl="2">
              <a:lnSpc>
                <a:spcPct val="90000"/>
              </a:lnSpc>
              <a:buFont typeface="Wingdings" panose="05000000000000000000" pitchFamily="2" charset="2"/>
              <a:buChar char="q"/>
            </a:pPr>
            <a:r>
              <a:rPr lang="en-US" dirty="0">
                <a:latin typeface="Cavolini" panose="03000502040302020204" pitchFamily="66" charset="0"/>
                <a:cs typeface="Cavolini" panose="03000502040302020204" pitchFamily="66" charset="0"/>
              </a:rPr>
              <a:t>You’re physically or mentally tired?</a:t>
            </a:r>
          </a:p>
          <a:p>
            <a:pPr lvl="3">
              <a:lnSpc>
                <a:spcPct val="90000"/>
              </a:lnSpc>
              <a:buFont typeface="Wingdings" panose="05000000000000000000" pitchFamily="2" charset="2"/>
              <a:buChar char="q"/>
            </a:pPr>
            <a:r>
              <a:rPr lang="en-US" dirty="0">
                <a:latin typeface="Cavolini" panose="03000502040302020204" pitchFamily="66" charset="0"/>
                <a:cs typeface="Cavolini" panose="03000502040302020204" pitchFamily="66" charset="0"/>
              </a:rPr>
              <a:t>OK – maybe I need to change my daily routine, so I am more alert for classes. </a:t>
            </a:r>
          </a:p>
          <a:p>
            <a:pPr lvl="2">
              <a:lnSpc>
                <a:spcPct val="90000"/>
              </a:lnSpc>
              <a:buFont typeface="Wingdings" panose="05000000000000000000" pitchFamily="2" charset="2"/>
              <a:buChar char="q"/>
            </a:pPr>
            <a:r>
              <a:rPr lang="en-US" dirty="0">
                <a:latin typeface="Cavolini" panose="03000502040302020204" pitchFamily="66" charset="0"/>
                <a:cs typeface="Cavolini" panose="03000502040302020204" pitchFamily="66" charset="0"/>
              </a:rPr>
              <a:t>You’re just being lazy?</a:t>
            </a:r>
          </a:p>
          <a:p>
            <a:pPr lvl="3">
              <a:lnSpc>
                <a:spcPct val="90000"/>
              </a:lnSpc>
              <a:buFont typeface="Wingdings" panose="05000000000000000000" pitchFamily="2" charset="2"/>
              <a:buChar char="q"/>
            </a:pPr>
            <a:r>
              <a:rPr lang="en-US" dirty="0">
                <a:latin typeface="Cavolini" panose="03000502040302020204" pitchFamily="66" charset="0"/>
                <a:cs typeface="Cavolini" panose="03000502040302020204" pitchFamily="66" charset="0"/>
              </a:rPr>
              <a:t>OK – there is no real reason I can’t do this, so I might as well just get it done. </a:t>
            </a:r>
          </a:p>
          <a:p>
            <a:pPr lvl="2">
              <a:lnSpc>
                <a:spcPct val="90000"/>
              </a:lnSpc>
              <a:buFont typeface="Wingdings" panose="05000000000000000000" pitchFamily="2" charset="2"/>
              <a:buChar char="q"/>
            </a:pPr>
            <a:endParaRPr lang="en-US" sz="1500" dirty="0"/>
          </a:p>
        </p:txBody>
      </p:sp>
    </p:spTree>
    <p:extLst>
      <p:ext uri="{BB962C8B-B14F-4D97-AF65-F5344CB8AC3E}">
        <p14:creationId xmlns:p14="http://schemas.microsoft.com/office/powerpoint/2010/main" val="42724396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18" name="Rectangle 7">
            <a:extLst>
              <a:ext uri="{FF2B5EF4-FFF2-40B4-BE49-F238E27FC236}">
                <a16:creationId xmlns:a16="http://schemas.microsoft.com/office/drawing/2014/main" id="{0B7C4858-FAA3-4226-A856-193A01910E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9">
            <a:extLst>
              <a:ext uri="{FF2B5EF4-FFF2-40B4-BE49-F238E27FC236}">
                <a16:creationId xmlns:a16="http://schemas.microsoft.com/office/drawing/2014/main" id="{68C1B503-0291-4E82-A65E-72D604D9F6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4663" y="469900"/>
            <a:ext cx="3695002" cy="5918200"/>
          </a:xfrm>
          <a:prstGeom prst="rect">
            <a:avLst/>
          </a:prstGeom>
          <a:solidFill>
            <a:schemeClr val="accent1"/>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3F836C5-9601-4982-A121-CCA49BF7BA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9668" y="635508"/>
            <a:ext cx="3364992" cy="5586984"/>
          </a:xfrm>
          <a:prstGeom prst="rect">
            <a:avLst/>
          </a:prstGeom>
          <a:noFill/>
          <a:ln w="15875" cap="flat">
            <a:solidFill>
              <a:schemeClr val="bg2"/>
            </a:solidFill>
            <a:miter lim="800000"/>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2F290678-C41B-4606-AA9E-DC13A37EE0CA}"/>
              </a:ext>
            </a:extLst>
          </p:cNvPr>
          <p:cNvSpPr>
            <a:spLocks noGrp="1"/>
          </p:cNvSpPr>
          <p:nvPr>
            <p:ph type="title"/>
          </p:nvPr>
        </p:nvSpPr>
        <p:spPr>
          <a:xfrm>
            <a:off x="952108" y="954756"/>
            <a:ext cx="2730414" cy="4946003"/>
          </a:xfrm>
        </p:spPr>
        <p:txBody>
          <a:bodyPr>
            <a:normAutofit/>
          </a:bodyPr>
          <a:lstStyle/>
          <a:p>
            <a:r>
              <a:rPr lang="en-US" sz="3100" dirty="0">
                <a:solidFill>
                  <a:srgbClr val="FFFFFF"/>
                </a:solidFill>
              </a:rPr>
              <a:t>Overcoming an academic slump and / or Procrastination</a:t>
            </a:r>
          </a:p>
        </p:txBody>
      </p:sp>
      <p:sp>
        <p:nvSpPr>
          <p:cNvPr id="14" name="Rectangle 13">
            <a:extLst>
              <a:ext uri="{FF2B5EF4-FFF2-40B4-BE49-F238E27FC236}">
                <a16:creationId xmlns:a16="http://schemas.microsoft.com/office/drawing/2014/main" id="{46CD0D05-FF47-4ABB-841C-0600CADC35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6" y="0"/>
            <a:ext cx="7537704" cy="6858000"/>
          </a:xfrm>
          <a:prstGeom prst="rect">
            <a:avLst/>
          </a:prstGeom>
          <a:solidFill>
            <a:schemeClr val="bg2">
              <a:lumMod val="25000"/>
            </a:schemeClr>
          </a:solidFill>
          <a:ln>
            <a:noFill/>
          </a:ln>
          <a:effectLst>
            <a:innerShdw blurRad="63500" dist="50800" dir="108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F58BC03E-0E08-4FF7-A427-3C7BF52E0936}"/>
              </a:ext>
            </a:extLst>
          </p:cNvPr>
          <p:cNvSpPr>
            <a:spLocks noGrp="1"/>
          </p:cNvSpPr>
          <p:nvPr>
            <p:ph idx="1"/>
          </p:nvPr>
        </p:nvSpPr>
        <p:spPr>
          <a:xfrm>
            <a:off x="4644328" y="0"/>
            <a:ext cx="7401492" cy="6858000"/>
          </a:xfrm>
        </p:spPr>
        <p:txBody>
          <a:bodyPr anchor="ctr">
            <a:normAutofit/>
          </a:bodyPr>
          <a:lstStyle/>
          <a:p>
            <a:pPr marL="0" indent="0">
              <a:lnSpc>
                <a:spcPct val="90000"/>
              </a:lnSpc>
              <a:buNone/>
            </a:pPr>
            <a:r>
              <a:rPr lang="en-US" sz="1800" dirty="0">
                <a:solidFill>
                  <a:schemeClr val="bg1"/>
                </a:solidFill>
                <a:latin typeface="Arial" panose="020B0604020202020204" pitchFamily="34" charset="0"/>
                <a:cs typeface="Arial" panose="020B0604020202020204" pitchFamily="34" charset="0"/>
              </a:rPr>
              <a:t>Once you figure out why you’re procrastinating, you can use different tips to help you overcome it. Find the ones that work for you: </a:t>
            </a:r>
          </a:p>
          <a:p>
            <a:pPr marL="0" indent="0">
              <a:lnSpc>
                <a:spcPct val="90000"/>
              </a:lnSpc>
              <a:buNone/>
            </a:pPr>
            <a:endParaRPr lang="en-US" sz="1800" dirty="0">
              <a:solidFill>
                <a:schemeClr val="bg1"/>
              </a:solidFill>
              <a:latin typeface="Arial" panose="020B0604020202020204" pitchFamily="34" charset="0"/>
              <a:cs typeface="Arial" panose="020B0604020202020204" pitchFamily="34" charset="0"/>
            </a:endParaRPr>
          </a:p>
          <a:p>
            <a:pPr lvl="1">
              <a:lnSpc>
                <a:spcPct val="90000"/>
              </a:lnSpc>
              <a:buFont typeface="Wingdings" panose="05000000000000000000" pitchFamily="2" charset="2"/>
              <a:buChar char="q"/>
            </a:pPr>
            <a:r>
              <a:rPr lang="en-US" sz="1600" dirty="0">
                <a:solidFill>
                  <a:schemeClr val="bg1"/>
                </a:solidFill>
                <a:latin typeface="Arial" panose="020B0604020202020204" pitchFamily="34" charset="0"/>
                <a:cs typeface="Arial" panose="020B0604020202020204" pitchFamily="34" charset="0"/>
              </a:rPr>
              <a:t>Eliminate distractions – cell phone, tv, puppy, etc.</a:t>
            </a:r>
          </a:p>
          <a:p>
            <a:pPr lvl="1">
              <a:lnSpc>
                <a:spcPct val="90000"/>
              </a:lnSpc>
              <a:buFont typeface="Wingdings" panose="05000000000000000000" pitchFamily="2" charset="2"/>
              <a:buChar char="q"/>
            </a:pPr>
            <a:r>
              <a:rPr lang="en-US" sz="1600" dirty="0">
                <a:solidFill>
                  <a:schemeClr val="bg1"/>
                </a:solidFill>
                <a:latin typeface="Arial" panose="020B0604020202020204" pitchFamily="34" charset="0"/>
                <a:cs typeface="Arial" panose="020B0604020202020204" pitchFamily="34" charset="0"/>
              </a:rPr>
              <a:t>Get enough sleep – the brain can’t concentrate if it’s tired. </a:t>
            </a:r>
          </a:p>
          <a:p>
            <a:pPr lvl="1">
              <a:lnSpc>
                <a:spcPct val="90000"/>
              </a:lnSpc>
              <a:buFont typeface="Wingdings" panose="05000000000000000000" pitchFamily="2" charset="2"/>
              <a:buChar char="q"/>
            </a:pPr>
            <a:r>
              <a:rPr lang="en-US" sz="1600" dirty="0">
                <a:solidFill>
                  <a:schemeClr val="bg1"/>
                </a:solidFill>
                <a:latin typeface="Arial" panose="020B0604020202020204" pitchFamily="34" charset="0"/>
                <a:cs typeface="Arial" panose="020B0604020202020204" pitchFamily="34" charset="0"/>
              </a:rPr>
              <a:t>Focus on progress rather than perfection. </a:t>
            </a:r>
          </a:p>
          <a:p>
            <a:pPr lvl="1">
              <a:lnSpc>
                <a:spcPct val="90000"/>
              </a:lnSpc>
              <a:buFont typeface="Wingdings" panose="05000000000000000000" pitchFamily="2" charset="2"/>
              <a:buChar char="q"/>
            </a:pPr>
            <a:r>
              <a:rPr lang="en-US" sz="1600" dirty="0">
                <a:solidFill>
                  <a:schemeClr val="bg1"/>
                </a:solidFill>
                <a:latin typeface="Arial" panose="020B0604020202020204" pitchFamily="34" charset="0"/>
                <a:cs typeface="Arial" panose="020B0604020202020204" pitchFamily="34" charset="0"/>
              </a:rPr>
              <a:t>Break large tasks into smaller steps – ask for help if needed.</a:t>
            </a:r>
          </a:p>
          <a:p>
            <a:pPr lvl="1">
              <a:lnSpc>
                <a:spcPct val="90000"/>
              </a:lnSpc>
              <a:buFont typeface="Wingdings" panose="05000000000000000000" pitchFamily="2" charset="2"/>
              <a:buChar char="q"/>
            </a:pPr>
            <a:r>
              <a:rPr lang="en-US" sz="1600" dirty="0">
                <a:solidFill>
                  <a:schemeClr val="bg1"/>
                </a:solidFill>
                <a:latin typeface="Arial" panose="020B0604020202020204" pitchFamily="34" charset="0"/>
                <a:cs typeface="Arial" panose="020B0604020202020204" pitchFamily="34" charset="0"/>
              </a:rPr>
              <a:t>Finish one task before starting another. </a:t>
            </a:r>
          </a:p>
          <a:p>
            <a:pPr lvl="1">
              <a:lnSpc>
                <a:spcPct val="90000"/>
              </a:lnSpc>
              <a:buFont typeface="Wingdings" panose="05000000000000000000" pitchFamily="2" charset="2"/>
              <a:buChar char="q"/>
            </a:pPr>
            <a:r>
              <a:rPr lang="en-US" sz="1600" dirty="0">
                <a:solidFill>
                  <a:schemeClr val="bg1"/>
                </a:solidFill>
                <a:latin typeface="Arial" panose="020B0604020202020204" pitchFamily="34" charset="0"/>
                <a:cs typeface="Arial" panose="020B0604020202020204" pitchFamily="34" charset="0"/>
              </a:rPr>
              <a:t>Use a timeline, chart, agenda, or calendar to get organized. </a:t>
            </a:r>
          </a:p>
          <a:p>
            <a:pPr lvl="1">
              <a:lnSpc>
                <a:spcPct val="90000"/>
              </a:lnSpc>
              <a:buFont typeface="Wingdings" panose="05000000000000000000" pitchFamily="2" charset="2"/>
              <a:buChar char="q"/>
            </a:pPr>
            <a:r>
              <a:rPr lang="en-US" sz="1600" dirty="0">
                <a:solidFill>
                  <a:schemeClr val="bg1"/>
                </a:solidFill>
                <a:latin typeface="Arial" panose="020B0604020202020204" pitchFamily="34" charset="0"/>
                <a:cs typeface="Arial" panose="020B0604020202020204" pitchFamily="34" charset="0"/>
              </a:rPr>
              <a:t>Change your environment / scenery – homework in a different area. </a:t>
            </a:r>
          </a:p>
          <a:p>
            <a:pPr lvl="1">
              <a:lnSpc>
                <a:spcPct val="90000"/>
              </a:lnSpc>
              <a:buFont typeface="Wingdings" panose="05000000000000000000" pitchFamily="2" charset="2"/>
              <a:buChar char="q"/>
            </a:pPr>
            <a:r>
              <a:rPr lang="en-US" sz="1600" dirty="0">
                <a:solidFill>
                  <a:schemeClr val="bg1"/>
                </a:solidFill>
                <a:latin typeface="Arial" panose="020B0604020202020204" pitchFamily="34" charset="0"/>
                <a:cs typeface="Arial" panose="020B0604020202020204" pitchFamily="34" charset="0"/>
              </a:rPr>
              <a:t>Identify rewards for following through with your responsibilities. </a:t>
            </a:r>
          </a:p>
          <a:p>
            <a:pPr lvl="1">
              <a:lnSpc>
                <a:spcPct val="90000"/>
              </a:lnSpc>
              <a:buFont typeface="Wingdings" panose="05000000000000000000" pitchFamily="2" charset="2"/>
              <a:buChar char="q"/>
            </a:pPr>
            <a:r>
              <a:rPr lang="en-US" sz="1600" dirty="0">
                <a:solidFill>
                  <a:schemeClr val="bg1"/>
                </a:solidFill>
                <a:latin typeface="Arial" panose="020B0604020202020204" pitchFamily="34" charset="0"/>
                <a:cs typeface="Arial" panose="020B0604020202020204" pitchFamily="34" charset="0"/>
              </a:rPr>
              <a:t>Organize your workspace and declutter it weekly to stay organized. </a:t>
            </a:r>
          </a:p>
          <a:p>
            <a:pPr lvl="1">
              <a:lnSpc>
                <a:spcPct val="90000"/>
              </a:lnSpc>
              <a:buFont typeface="Wingdings" panose="05000000000000000000" pitchFamily="2" charset="2"/>
              <a:buChar char="q"/>
            </a:pPr>
            <a:r>
              <a:rPr lang="en-US" sz="1600" dirty="0">
                <a:solidFill>
                  <a:schemeClr val="bg1"/>
                </a:solidFill>
                <a:latin typeface="Arial" panose="020B0604020202020204" pitchFamily="34" charset="0"/>
                <a:cs typeface="Arial" panose="020B0604020202020204" pitchFamily="34" charset="0"/>
              </a:rPr>
              <a:t>Daily or subject folders to help with organization.   </a:t>
            </a:r>
          </a:p>
          <a:p>
            <a:pPr lvl="1">
              <a:lnSpc>
                <a:spcPct val="90000"/>
              </a:lnSpc>
              <a:buFont typeface="Wingdings" panose="05000000000000000000" pitchFamily="2" charset="2"/>
              <a:buChar char="q"/>
            </a:pPr>
            <a:r>
              <a:rPr lang="en-US" sz="1600" dirty="0">
                <a:solidFill>
                  <a:schemeClr val="bg1"/>
                </a:solidFill>
                <a:latin typeface="Arial" panose="020B0604020202020204" pitchFamily="34" charset="0"/>
                <a:cs typeface="Arial" panose="020B0604020202020204" pitchFamily="34" charset="0"/>
              </a:rPr>
              <a:t>If a task takes less than 5 minutes, do it now. </a:t>
            </a:r>
          </a:p>
          <a:p>
            <a:pPr lvl="1">
              <a:lnSpc>
                <a:spcPct val="90000"/>
              </a:lnSpc>
              <a:buFont typeface="Wingdings" panose="05000000000000000000" pitchFamily="2" charset="2"/>
              <a:buChar char="q"/>
            </a:pPr>
            <a:r>
              <a:rPr lang="en-US" sz="1600" dirty="0">
                <a:solidFill>
                  <a:schemeClr val="bg1"/>
                </a:solidFill>
                <a:latin typeface="Arial" panose="020B0604020202020204" pitchFamily="34" charset="0"/>
                <a:cs typeface="Arial" panose="020B0604020202020204" pitchFamily="34" charset="0"/>
              </a:rPr>
              <a:t>Chunk studying into a few shorter periods rather than a long one.</a:t>
            </a:r>
          </a:p>
          <a:p>
            <a:pPr lvl="1">
              <a:lnSpc>
                <a:spcPct val="90000"/>
              </a:lnSpc>
              <a:buFont typeface="Wingdings" panose="05000000000000000000" pitchFamily="2" charset="2"/>
              <a:buChar char="q"/>
            </a:pPr>
            <a:r>
              <a:rPr lang="en-US" sz="1600" dirty="0">
                <a:solidFill>
                  <a:schemeClr val="bg1"/>
                </a:solidFill>
                <a:latin typeface="Arial" panose="020B0604020202020204" pitchFamily="34" charset="0"/>
                <a:cs typeface="Arial" panose="020B0604020202020204" pitchFamily="34" charset="0"/>
              </a:rPr>
              <a:t>Keep messy foods and drinks away from your workspace. </a:t>
            </a:r>
          </a:p>
          <a:p>
            <a:pPr lvl="1">
              <a:lnSpc>
                <a:spcPct val="90000"/>
              </a:lnSpc>
              <a:buFont typeface="Wingdings" panose="05000000000000000000" pitchFamily="2" charset="2"/>
              <a:buChar char="q"/>
            </a:pPr>
            <a:r>
              <a:rPr lang="en-US" sz="1600" dirty="0">
                <a:solidFill>
                  <a:schemeClr val="bg1"/>
                </a:solidFill>
                <a:latin typeface="Arial" panose="020B0604020202020204" pitchFamily="34" charset="0"/>
                <a:cs typeface="Arial" panose="020B0604020202020204" pitchFamily="34" charset="0"/>
              </a:rPr>
              <a:t>Daily schedule – set time for work as well as breaks. </a:t>
            </a:r>
          </a:p>
          <a:p>
            <a:pPr>
              <a:lnSpc>
                <a:spcPct val="90000"/>
              </a:lnSpc>
            </a:pPr>
            <a:endParaRPr lang="en-US" sz="1000" dirty="0">
              <a:solidFill>
                <a:schemeClr val="bg1"/>
              </a:solidFill>
            </a:endParaRPr>
          </a:p>
        </p:txBody>
      </p:sp>
    </p:spTree>
    <p:extLst>
      <p:ext uri="{BB962C8B-B14F-4D97-AF65-F5344CB8AC3E}">
        <p14:creationId xmlns:p14="http://schemas.microsoft.com/office/powerpoint/2010/main" val="16635813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2723366-C73B-4ED6-ADEF-29911C6BC5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847A4152-8E41-4D1C-B88C-57C5C430A6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631" y="484632"/>
            <a:ext cx="11222737" cy="1479635"/>
          </a:xfrm>
          <a:prstGeom prst="rect">
            <a:avLst/>
          </a:prstGeom>
          <a:solidFill>
            <a:schemeClr val="tx2">
              <a:lumMod val="90000"/>
              <a:lumOff val="10000"/>
            </a:schemeClr>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F2DA5D4-36FF-4DC7-BB39-59C2A3077379}"/>
              </a:ext>
            </a:extLst>
          </p:cNvPr>
          <p:cNvSpPr>
            <a:spLocks noGrp="1"/>
          </p:cNvSpPr>
          <p:nvPr>
            <p:ph type="title"/>
          </p:nvPr>
        </p:nvSpPr>
        <p:spPr>
          <a:xfrm>
            <a:off x="804421" y="796374"/>
            <a:ext cx="10583158" cy="880027"/>
          </a:xfrm>
        </p:spPr>
        <p:txBody>
          <a:bodyPr vert="horz" lIns="91440" tIns="45720" rIns="91440" bIns="45720" rtlCol="0" anchor="ctr">
            <a:normAutofit/>
          </a:bodyPr>
          <a:lstStyle/>
          <a:p>
            <a:r>
              <a:rPr lang="en-US" dirty="0">
                <a:solidFill>
                  <a:srgbClr val="FFFFFF"/>
                </a:solidFill>
              </a:rPr>
              <a:t>Struggling emotionally?</a:t>
            </a:r>
          </a:p>
        </p:txBody>
      </p:sp>
      <p:sp>
        <p:nvSpPr>
          <p:cNvPr id="6" name="Rectangle 12">
            <a:extLst>
              <a:ext uri="{FF2B5EF4-FFF2-40B4-BE49-F238E27FC236}">
                <a16:creationId xmlns:a16="http://schemas.microsoft.com/office/drawing/2014/main" id="{999F76F5-72D4-4814-9169-8F535AEEB8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0747" y="648377"/>
            <a:ext cx="10890504" cy="1152144"/>
          </a:xfrm>
          <a:prstGeom prst="rect">
            <a:avLst/>
          </a:prstGeom>
          <a:noFill/>
          <a:ln w="15875" cap="flat">
            <a:solidFill>
              <a:schemeClr val="accent1"/>
            </a:solidFill>
            <a:miter lim="800000"/>
          </a:ln>
          <a:effectLst/>
        </p:spPr>
        <p:style>
          <a:lnRef idx="1">
            <a:schemeClr val="accent1"/>
          </a:lnRef>
          <a:fillRef idx="3">
            <a:schemeClr val="accent1"/>
          </a:fillRef>
          <a:effectRef idx="2">
            <a:schemeClr val="accent1"/>
          </a:effectRef>
          <a:fontRef idx="minor">
            <a:schemeClr val="lt1"/>
          </a:fontRef>
        </p:style>
      </p:sp>
      <p:sp>
        <p:nvSpPr>
          <p:cNvPr id="7" name="Rectangle 14">
            <a:extLst>
              <a:ext uri="{FF2B5EF4-FFF2-40B4-BE49-F238E27FC236}">
                <a16:creationId xmlns:a16="http://schemas.microsoft.com/office/drawing/2014/main" id="{C6202988-4466-42C5-B33A-AFABF051B4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86000"/>
            <a:ext cx="12192000" cy="4572000"/>
          </a:xfrm>
          <a:prstGeom prst="rect">
            <a:avLst/>
          </a:prstGeom>
          <a:gradFill>
            <a:gsLst>
              <a:gs pos="0">
                <a:schemeClr val="bg1"/>
              </a:gs>
              <a:gs pos="30000">
                <a:schemeClr val="bg1"/>
              </a:gs>
              <a:gs pos="61000">
                <a:schemeClr val="bg2">
                  <a:lumMod val="20000"/>
                  <a:lumOff val="80000"/>
                </a:schemeClr>
              </a:gs>
              <a:gs pos="97000">
                <a:schemeClr val="bg2">
                  <a:lumMod val="70000"/>
                  <a:lumOff val="30000"/>
                </a:schemeClr>
              </a:gs>
            </a:gsLst>
            <a:path path="circle">
              <a:fillToRect l="50000" t="50000" r="50000" b="50000"/>
            </a:path>
          </a:gradFill>
          <a:ln>
            <a:noFill/>
          </a:ln>
          <a:effectLst>
            <a:innerShdw blurRad="63500" dist="50800" dir="162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5BCE3F73-BA17-450B-91F1-2AD8B847B632}"/>
              </a:ext>
            </a:extLst>
          </p:cNvPr>
          <p:cNvSpPr/>
          <p:nvPr/>
        </p:nvSpPr>
        <p:spPr>
          <a:xfrm>
            <a:off x="484631" y="2612256"/>
            <a:ext cx="11612294" cy="3881850"/>
          </a:xfrm>
          <a:prstGeom prst="rect">
            <a:avLst/>
          </a:prstGeom>
        </p:spPr>
        <p:txBody>
          <a:bodyPr vert="horz" lIns="91440" tIns="45720" rIns="91440" bIns="45720" rtlCol="0" anchor="t">
            <a:normAutofit/>
          </a:bodyPr>
          <a:lstStyle/>
          <a:p>
            <a:pPr>
              <a:lnSpc>
                <a:spcPct val="90000"/>
              </a:lnSpc>
              <a:spcBef>
                <a:spcPct val="20000"/>
              </a:spcBef>
              <a:spcAft>
                <a:spcPts val="600"/>
              </a:spcAft>
              <a:buClr>
                <a:schemeClr val="accent1"/>
              </a:buClr>
              <a:buSzPct val="115000"/>
            </a:pPr>
            <a:r>
              <a:rPr lang="en-US" sz="2000" dirty="0">
                <a:solidFill>
                  <a:schemeClr val="tx1">
                    <a:lumMod val="85000"/>
                    <a:lumOff val="15000"/>
                  </a:schemeClr>
                </a:solidFill>
                <a:latin typeface="Century Gothic" panose="020B0502020202020204" pitchFamily="34" charset="0"/>
                <a:cs typeface="Arial" panose="020B0604020202020204" pitchFamily="34" charset="0"/>
              </a:rPr>
              <a:t>There are simple strategies you can do to help cope with stress, anxiety, or depression: </a:t>
            </a:r>
          </a:p>
          <a:p>
            <a:pPr marL="342900" indent="-342900">
              <a:lnSpc>
                <a:spcPct val="90000"/>
              </a:lnSpc>
              <a:spcBef>
                <a:spcPct val="20000"/>
              </a:spcBef>
              <a:spcAft>
                <a:spcPts val="600"/>
              </a:spcAft>
              <a:buClr>
                <a:schemeClr val="accent1"/>
              </a:buClr>
              <a:buSzPct val="115000"/>
              <a:buFont typeface="Arial"/>
              <a:buChar char="•"/>
            </a:pPr>
            <a:r>
              <a:rPr lang="en-US" sz="2000" dirty="0">
                <a:solidFill>
                  <a:schemeClr val="tx1">
                    <a:lumMod val="85000"/>
                    <a:lumOff val="15000"/>
                  </a:schemeClr>
                </a:solidFill>
                <a:latin typeface="Century Gothic" panose="020B0502020202020204" pitchFamily="34" charset="0"/>
                <a:cs typeface="Arial" panose="020B0604020202020204" pitchFamily="34" charset="0"/>
              </a:rPr>
              <a:t>Go for a walk – maybe a sensory walk</a:t>
            </a:r>
          </a:p>
          <a:p>
            <a:pPr marL="342900" indent="-342900">
              <a:lnSpc>
                <a:spcPct val="90000"/>
              </a:lnSpc>
              <a:spcBef>
                <a:spcPct val="20000"/>
              </a:spcBef>
              <a:spcAft>
                <a:spcPts val="600"/>
              </a:spcAft>
              <a:buClr>
                <a:schemeClr val="accent1"/>
              </a:buClr>
              <a:buSzPct val="115000"/>
              <a:buFont typeface="Arial"/>
              <a:buChar char="•"/>
            </a:pPr>
            <a:r>
              <a:rPr lang="en-US" sz="2000" dirty="0">
                <a:solidFill>
                  <a:schemeClr val="tx1">
                    <a:lumMod val="85000"/>
                    <a:lumOff val="15000"/>
                  </a:schemeClr>
                </a:solidFill>
                <a:latin typeface="Century Gothic" panose="020B0502020202020204" pitchFamily="34" charset="0"/>
                <a:cs typeface="Arial" panose="020B0604020202020204" pitchFamily="34" charset="0"/>
              </a:rPr>
              <a:t>Talk to a friend – facetime so you can have eye contact to feel more connected. </a:t>
            </a:r>
          </a:p>
          <a:p>
            <a:pPr marL="342900" indent="-342900">
              <a:lnSpc>
                <a:spcPct val="90000"/>
              </a:lnSpc>
              <a:spcBef>
                <a:spcPct val="20000"/>
              </a:spcBef>
              <a:spcAft>
                <a:spcPts val="600"/>
              </a:spcAft>
              <a:buClr>
                <a:schemeClr val="accent1"/>
              </a:buClr>
              <a:buSzPct val="115000"/>
              <a:buFont typeface="Arial"/>
              <a:buChar char="•"/>
            </a:pPr>
            <a:r>
              <a:rPr lang="en-US" sz="2000" dirty="0">
                <a:solidFill>
                  <a:schemeClr val="tx1">
                    <a:lumMod val="85000"/>
                    <a:lumOff val="15000"/>
                  </a:schemeClr>
                </a:solidFill>
                <a:latin typeface="Century Gothic" panose="020B0502020202020204" pitchFamily="34" charset="0"/>
                <a:cs typeface="Arial" panose="020B0604020202020204" pitchFamily="34" charset="0"/>
              </a:rPr>
              <a:t>Practice deep breathing  - in to the count of 4, hold, out to the count of 4</a:t>
            </a:r>
          </a:p>
          <a:p>
            <a:pPr marL="342900" indent="-342900">
              <a:lnSpc>
                <a:spcPct val="90000"/>
              </a:lnSpc>
              <a:spcBef>
                <a:spcPct val="20000"/>
              </a:spcBef>
              <a:spcAft>
                <a:spcPts val="600"/>
              </a:spcAft>
              <a:buClr>
                <a:schemeClr val="accent1"/>
              </a:buClr>
              <a:buSzPct val="115000"/>
              <a:buFont typeface="Arial"/>
              <a:buChar char="•"/>
            </a:pPr>
            <a:r>
              <a:rPr lang="en-US" sz="2000" dirty="0">
                <a:solidFill>
                  <a:schemeClr val="tx1">
                    <a:lumMod val="85000"/>
                    <a:lumOff val="15000"/>
                  </a:schemeClr>
                </a:solidFill>
                <a:latin typeface="Century Gothic" panose="020B0502020202020204" pitchFamily="34" charset="0"/>
                <a:cs typeface="Arial" panose="020B0604020202020204" pitchFamily="34" charset="0"/>
              </a:rPr>
              <a:t>Play a mental game – my color of the day is yellow; memory game, match-up game, etc. </a:t>
            </a:r>
          </a:p>
          <a:p>
            <a:pPr marL="342900" indent="-342900">
              <a:lnSpc>
                <a:spcPct val="90000"/>
              </a:lnSpc>
              <a:spcBef>
                <a:spcPct val="20000"/>
              </a:spcBef>
              <a:spcAft>
                <a:spcPts val="600"/>
              </a:spcAft>
              <a:buClr>
                <a:schemeClr val="accent1"/>
              </a:buClr>
              <a:buSzPct val="115000"/>
              <a:buFont typeface="Arial"/>
              <a:buChar char="•"/>
            </a:pPr>
            <a:r>
              <a:rPr lang="en-US" sz="2000" dirty="0">
                <a:solidFill>
                  <a:schemeClr val="tx1">
                    <a:lumMod val="85000"/>
                    <a:lumOff val="15000"/>
                  </a:schemeClr>
                </a:solidFill>
                <a:latin typeface="Century Gothic" panose="020B0502020202020204" pitchFamily="34" charset="0"/>
                <a:cs typeface="Arial" panose="020B0604020202020204" pitchFamily="34" charset="0"/>
              </a:rPr>
              <a:t>Do a “brain dump” – get your thoughts out onto paper so they stop clouding your mind. </a:t>
            </a:r>
          </a:p>
          <a:p>
            <a:pPr marL="342900" indent="-342900">
              <a:lnSpc>
                <a:spcPct val="90000"/>
              </a:lnSpc>
              <a:spcBef>
                <a:spcPct val="20000"/>
              </a:spcBef>
              <a:spcAft>
                <a:spcPts val="600"/>
              </a:spcAft>
              <a:buClr>
                <a:schemeClr val="accent1"/>
              </a:buClr>
              <a:buSzPct val="115000"/>
              <a:buFont typeface="Arial"/>
              <a:buChar char="•"/>
            </a:pPr>
            <a:r>
              <a:rPr lang="en-US" sz="2000" dirty="0">
                <a:solidFill>
                  <a:schemeClr val="tx1">
                    <a:lumMod val="85000"/>
                    <a:lumOff val="15000"/>
                  </a:schemeClr>
                </a:solidFill>
                <a:latin typeface="Century Gothic" panose="020B0502020202020204" pitchFamily="34" charset="0"/>
                <a:cs typeface="Arial" panose="020B0604020202020204" pitchFamily="34" charset="0"/>
              </a:rPr>
              <a:t>Challenge negative thinking</a:t>
            </a:r>
          </a:p>
          <a:p>
            <a:pPr marL="342900" indent="-342900">
              <a:lnSpc>
                <a:spcPct val="90000"/>
              </a:lnSpc>
              <a:spcBef>
                <a:spcPct val="20000"/>
              </a:spcBef>
              <a:spcAft>
                <a:spcPts val="600"/>
              </a:spcAft>
              <a:buClr>
                <a:schemeClr val="accent1"/>
              </a:buClr>
              <a:buSzPct val="115000"/>
              <a:buFont typeface="Arial"/>
              <a:buChar char="•"/>
            </a:pPr>
            <a:r>
              <a:rPr lang="en-US" sz="2000" dirty="0">
                <a:solidFill>
                  <a:schemeClr val="tx1">
                    <a:lumMod val="85000"/>
                    <a:lumOff val="15000"/>
                  </a:schemeClr>
                </a:solidFill>
                <a:latin typeface="Century Gothic" panose="020B0502020202020204" pitchFamily="34" charset="0"/>
                <a:cs typeface="Arial" panose="020B0604020202020204" pitchFamily="34" charset="0"/>
              </a:rPr>
              <a:t>Create a “happy place” you can visit when you need to escape</a:t>
            </a:r>
          </a:p>
          <a:p>
            <a:pPr marL="342900" indent="-342900">
              <a:lnSpc>
                <a:spcPct val="90000"/>
              </a:lnSpc>
              <a:spcBef>
                <a:spcPct val="20000"/>
              </a:spcBef>
              <a:spcAft>
                <a:spcPts val="600"/>
              </a:spcAft>
              <a:buClr>
                <a:schemeClr val="accent1"/>
              </a:buClr>
              <a:buSzPct val="115000"/>
              <a:buFont typeface="Arial"/>
              <a:buChar char="•"/>
            </a:pPr>
            <a:r>
              <a:rPr lang="en-US" sz="2000" dirty="0">
                <a:solidFill>
                  <a:schemeClr val="tx1">
                    <a:lumMod val="85000"/>
                    <a:lumOff val="15000"/>
                  </a:schemeClr>
                </a:solidFill>
                <a:latin typeface="Century Gothic" panose="020B0502020202020204" pitchFamily="34" charset="0"/>
                <a:cs typeface="Arial" panose="020B0604020202020204" pitchFamily="34" charset="0"/>
              </a:rPr>
              <a:t>Meditation</a:t>
            </a:r>
          </a:p>
        </p:txBody>
      </p:sp>
    </p:spTree>
    <p:extLst>
      <p:ext uri="{BB962C8B-B14F-4D97-AF65-F5344CB8AC3E}">
        <p14:creationId xmlns:p14="http://schemas.microsoft.com/office/powerpoint/2010/main" val="12651065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36000">
              <a:srgbClr val="00206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3" name="Picture 2" descr="Graphical user interface, text&#10;&#10;Description automatically generated">
            <a:extLst>
              <a:ext uri="{FF2B5EF4-FFF2-40B4-BE49-F238E27FC236}">
                <a16:creationId xmlns:a16="http://schemas.microsoft.com/office/drawing/2014/main" id="{39DF9E5D-40EF-45E2-AA75-869265A61D6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67622" y="615819"/>
            <a:ext cx="5215726" cy="5617029"/>
          </a:xfrm>
          <a:prstGeom prst="rect">
            <a:avLst/>
          </a:prstGeom>
        </p:spPr>
      </p:pic>
      <p:sp>
        <p:nvSpPr>
          <p:cNvPr id="2" name="TextBox 1">
            <a:extLst>
              <a:ext uri="{FF2B5EF4-FFF2-40B4-BE49-F238E27FC236}">
                <a16:creationId xmlns:a16="http://schemas.microsoft.com/office/drawing/2014/main" id="{AA2E966B-641E-4EA6-A8CC-73371BC188B1}"/>
              </a:ext>
            </a:extLst>
          </p:cNvPr>
          <p:cNvSpPr txBox="1"/>
          <p:nvPr/>
        </p:nvSpPr>
        <p:spPr>
          <a:xfrm>
            <a:off x="889433" y="937855"/>
            <a:ext cx="5134946" cy="4431983"/>
          </a:xfrm>
          <a:prstGeom prst="rect">
            <a:avLst/>
          </a:prstGeom>
          <a:noFill/>
        </p:spPr>
        <p:txBody>
          <a:bodyPr wrap="square" rtlCol="0">
            <a:spAutoFit/>
          </a:bodyPr>
          <a:lstStyle/>
          <a:p>
            <a:r>
              <a:rPr lang="en-US" sz="2200" dirty="0">
                <a:latin typeface="Century Gothic" panose="020B0502020202020204" pitchFamily="34" charset="0"/>
              </a:rPr>
              <a:t>Positive v. Negative filters – how we choose to view a situation impacts our mood, our success, our productivity. Choose positive. </a:t>
            </a:r>
          </a:p>
          <a:p>
            <a:endParaRPr lang="en-US" sz="2200" dirty="0">
              <a:latin typeface="Century Gothic" panose="020B0502020202020204" pitchFamily="34" charset="0"/>
            </a:endParaRPr>
          </a:p>
          <a:p>
            <a:endParaRPr lang="en-US" sz="2200" dirty="0">
              <a:latin typeface="Century Gothic" panose="020B0502020202020204" pitchFamily="34" charset="0"/>
            </a:endParaRPr>
          </a:p>
          <a:p>
            <a:r>
              <a:rPr lang="en-US" sz="2200" dirty="0">
                <a:latin typeface="Century Gothic" panose="020B0502020202020204" pitchFamily="34" charset="0"/>
              </a:rPr>
              <a:t>Mindfulness – being aware of ourselves in the moment. Paying attention to our surroundings and/or our emotions.</a:t>
            </a:r>
          </a:p>
          <a:p>
            <a:r>
              <a:rPr lang="en-US" sz="2200" dirty="0">
                <a:latin typeface="Century Gothic" panose="020B0502020202020204" pitchFamily="34" charset="0"/>
              </a:rPr>
              <a:t>	Breathing exercises</a:t>
            </a:r>
          </a:p>
          <a:p>
            <a:r>
              <a:rPr lang="en-US" sz="2200" dirty="0">
                <a:latin typeface="Century Gothic" panose="020B0502020202020204" pitchFamily="34" charset="0"/>
              </a:rPr>
              <a:t>	5 senses – Grounding exercise</a:t>
            </a:r>
          </a:p>
          <a:p>
            <a:endParaRPr lang="en-US" dirty="0"/>
          </a:p>
        </p:txBody>
      </p:sp>
    </p:spTree>
    <p:extLst>
      <p:ext uri="{BB962C8B-B14F-4D97-AF65-F5344CB8AC3E}">
        <p14:creationId xmlns:p14="http://schemas.microsoft.com/office/powerpoint/2010/main" val="1196831505"/>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890488140EFB614BBF168EDB9CD0EC63" ma:contentTypeVersion="12" ma:contentTypeDescription="Create a new document." ma:contentTypeScope="" ma:versionID="7f6fc2ab53100b1ba1e5e4a6a61f1784">
  <xsd:schema xmlns:xsd="http://www.w3.org/2001/XMLSchema" xmlns:xs="http://www.w3.org/2001/XMLSchema" xmlns:p="http://schemas.microsoft.com/office/2006/metadata/properties" xmlns:ns3="efacdba2-36cb-41d6-9808-c0cbcfb430b4" xmlns:ns4="c8f25705-1f5a-4e3f-a23b-83c722fc6bc1" targetNamespace="http://schemas.microsoft.com/office/2006/metadata/properties" ma:root="true" ma:fieldsID="639eb42951fc0768c0603a11d76b30c9" ns3:_="" ns4:_="">
    <xsd:import namespace="efacdba2-36cb-41d6-9808-c0cbcfb430b4"/>
    <xsd:import namespace="c8f25705-1f5a-4e3f-a23b-83c722fc6bc1"/>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AutoKeyPoints" minOccurs="0"/>
                <xsd:element ref="ns3:MediaServiceKeyPoints"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facdba2-36cb-41d6-9808-c0cbcfb430b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8f25705-1f5a-4e3f-a23b-83c722fc6bc1"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SharingHintHash" ma:index="19"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1A109958-0C2B-4D7D-97B1-300B2B82033F}">
  <ds:schemaRefs>
    <ds:schemaRef ds:uri="http://schemas.microsoft.com/sharepoint/v3/contenttype/forms"/>
  </ds:schemaRefs>
</ds:datastoreItem>
</file>

<file path=customXml/itemProps2.xml><?xml version="1.0" encoding="utf-8"?>
<ds:datastoreItem xmlns:ds="http://schemas.openxmlformats.org/officeDocument/2006/customXml" ds:itemID="{59893DBA-E84C-46D7-A4D5-D9E6ADACA4B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facdba2-36cb-41d6-9808-c0cbcfb430b4"/>
    <ds:schemaRef ds:uri="c8f25705-1f5a-4e3f-a23b-83c722fc6bc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41A33EA-1697-43DD-9926-2CD8F66A1673}">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272</TotalTime>
  <Words>1214</Words>
  <Application>Microsoft Office PowerPoint</Application>
  <PresentationFormat>Widescreen</PresentationFormat>
  <Paragraphs>97</Paragraphs>
  <Slides>12</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12</vt:i4>
      </vt:variant>
    </vt:vector>
  </HeadingPairs>
  <TitlesOfParts>
    <vt:vector size="20" baseType="lpstr">
      <vt:lpstr>Arial</vt:lpstr>
      <vt:lpstr>Calibri</vt:lpstr>
      <vt:lpstr>Cavolini</vt:lpstr>
      <vt:lpstr>Century Gothic</vt:lpstr>
      <vt:lpstr>Garamond</vt:lpstr>
      <vt:lpstr>Ink Free</vt:lpstr>
      <vt:lpstr>Wingdings</vt:lpstr>
      <vt:lpstr>Organic</vt:lpstr>
      <vt:lpstr>How to achieve success during difficult times</vt:lpstr>
      <vt:lpstr>Q and A with your counselor … </vt:lpstr>
      <vt:lpstr>Helpful reminders </vt:lpstr>
      <vt:lpstr>General tips to better academic and emotional health:  </vt:lpstr>
      <vt:lpstr>Struggling academically?</vt:lpstr>
      <vt:lpstr>Are you procrastinating? </vt:lpstr>
      <vt:lpstr>Overcoming an academic slump and / or Procrastination</vt:lpstr>
      <vt:lpstr>Struggling emotionally?</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to achieve success during difficult times</dc:title>
  <dc:creator>Ede, Teresa</dc:creator>
  <cp:lastModifiedBy>Myny, Shannon</cp:lastModifiedBy>
  <cp:revision>21</cp:revision>
  <dcterms:created xsi:type="dcterms:W3CDTF">2020-11-16T17:29:15Z</dcterms:created>
  <dcterms:modified xsi:type="dcterms:W3CDTF">2020-12-10T15:44:35Z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0x010100890488140EFB614BBF168EDB9CD0EC63</vt:lpwstr>
  </property>
</Properties>
</file>