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85" r:id="rId3"/>
    <p:sldId id="286" r:id="rId4"/>
    <p:sldId id="260" r:id="rId5"/>
    <p:sldId id="267" r:id="rId6"/>
    <p:sldId id="291" r:id="rId7"/>
    <p:sldId id="287" r:id="rId8"/>
    <p:sldId id="289" r:id="rId9"/>
    <p:sldId id="269" r:id="rId10"/>
    <p:sldId id="277" r:id="rId11"/>
    <p:sldId id="292" r:id="rId12"/>
    <p:sldId id="278" r:id="rId13"/>
    <p:sldId id="282" r:id="rId14"/>
    <p:sldId id="263" r:id="rId15"/>
    <p:sldId id="271" r:id="rId16"/>
    <p:sldId id="284" r:id="rId17"/>
    <p:sldId id="290"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3632FE-A1A5-4B3B-A485-A1C4FA64C7F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F5983389-8F4F-4FF9-B02C-27168ABDDE36}">
      <dgm:prSet/>
      <dgm:spPr/>
      <dgm:t>
        <a:bodyPr/>
        <a:lstStyle/>
        <a:p>
          <a:pPr>
            <a:defRPr cap="all"/>
          </a:pPr>
          <a:r>
            <a:rPr lang="en-US"/>
            <a:t>Make sure you remember your 1.0 credit of Visual, Performing, or Applied Art (VPAA) – most Art, Music and Career and Tech Ed (CTE) courses meet this requirement.</a:t>
          </a:r>
        </a:p>
      </dgm:t>
    </dgm:pt>
    <dgm:pt modelId="{14A5D4DE-3635-4885-A604-4D7E2CBEE3F0}" type="parTrans" cxnId="{5E270377-52AC-4FAD-B903-3F3C206DF19D}">
      <dgm:prSet/>
      <dgm:spPr/>
      <dgm:t>
        <a:bodyPr/>
        <a:lstStyle/>
        <a:p>
          <a:endParaRPr lang="en-US"/>
        </a:p>
      </dgm:t>
    </dgm:pt>
    <dgm:pt modelId="{B1179D61-809F-469B-A955-690A1263527C}" type="sibTrans" cxnId="{5E270377-52AC-4FAD-B903-3F3C206DF19D}">
      <dgm:prSet/>
      <dgm:spPr/>
      <dgm:t>
        <a:bodyPr/>
        <a:lstStyle/>
        <a:p>
          <a:endParaRPr lang="en-US"/>
        </a:p>
      </dgm:t>
    </dgm:pt>
    <dgm:pt modelId="{7A6593EB-7DE1-4BB9-9AAB-D8A245462BAC}">
      <dgm:prSet/>
      <dgm:spPr/>
      <dgm:t>
        <a:bodyPr/>
        <a:lstStyle/>
        <a:p>
          <a:pPr>
            <a:defRPr cap="all"/>
          </a:pPr>
          <a:r>
            <a:rPr lang="en-US" dirty="0"/>
            <a:t>Make sure you include 0.5 credit of Health and 0.5 credit of PE 1 or PE2 if you haven’t already taken it.</a:t>
          </a:r>
        </a:p>
      </dgm:t>
    </dgm:pt>
    <dgm:pt modelId="{A7AAB428-EE0F-45D5-9194-96B4B609F64C}" type="parTrans" cxnId="{C603EC12-8F67-4E54-A0C5-7DBC7AA7493E}">
      <dgm:prSet/>
      <dgm:spPr/>
      <dgm:t>
        <a:bodyPr/>
        <a:lstStyle/>
        <a:p>
          <a:endParaRPr lang="en-US"/>
        </a:p>
      </dgm:t>
    </dgm:pt>
    <dgm:pt modelId="{F722B636-D5D1-40F4-B11F-86176B69F9E4}" type="sibTrans" cxnId="{C603EC12-8F67-4E54-A0C5-7DBC7AA7493E}">
      <dgm:prSet/>
      <dgm:spPr/>
      <dgm:t>
        <a:bodyPr/>
        <a:lstStyle/>
        <a:p>
          <a:endParaRPr lang="en-US"/>
        </a:p>
      </dgm:t>
    </dgm:pt>
    <dgm:pt modelId="{52388287-01EA-496A-AB13-A18884E52A2E}">
      <dgm:prSet/>
      <dgm:spPr/>
      <dgm:t>
        <a:bodyPr/>
        <a:lstStyle/>
        <a:p>
          <a:pPr>
            <a:defRPr cap="all"/>
          </a:pPr>
          <a:r>
            <a:rPr lang="en-US" dirty="0"/>
            <a:t>     - HOURS, LUNCHES, AND TEACHERS CAN CHANGE AT THE SEMESTER.</a:t>
          </a:r>
        </a:p>
        <a:p>
          <a:pPr>
            <a:defRPr cap="all"/>
          </a:pPr>
          <a:r>
            <a:rPr lang="en-US" dirty="0"/>
            <a:t>     - We cannot honor requests for specific hours, lunches, or teachers. </a:t>
          </a:r>
        </a:p>
        <a:p>
          <a:pPr>
            <a:defRPr cap="all"/>
          </a:pPr>
          <a:r>
            <a:rPr lang="en-US" dirty="0"/>
            <a:t>*Please keep in mind, there are over 2700 students and only a little over 100 teachers, so it is not possible to Give everyone who they want.)</a:t>
          </a:r>
        </a:p>
      </dgm:t>
    </dgm:pt>
    <dgm:pt modelId="{9DF49BD9-830F-4AE8-A300-ECC9C9F163E1}" type="parTrans" cxnId="{CF6CBBC5-A6E9-4519-B1B1-2AB9BD144C9B}">
      <dgm:prSet/>
      <dgm:spPr/>
      <dgm:t>
        <a:bodyPr/>
        <a:lstStyle/>
        <a:p>
          <a:endParaRPr lang="en-US"/>
        </a:p>
      </dgm:t>
    </dgm:pt>
    <dgm:pt modelId="{50F5F590-08FB-47E9-906F-7ABF7665BC55}" type="sibTrans" cxnId="{CF6CBBC5-A6E9-4519-B1B1-2AB9BD144C9B}">
      <dgm:prSet/>
      <dgm:spPr/>
      <dgm:t>
        <a:bodyPr/>
        <a:lstStyle/>
        <a:p>
          <a:endParaRPr lang="en-US"/>
        </a:p>
      </dgm:t>
    </dgm:pt>
    <dgm:pt modelId="{87022492-E6AC-4DEC-9D71-2DA18EB5D7CD}" type="pres">
      <dgm:prSet presAssocID="{293632FE-A1A5-4B3B-A485-A1C4FA64C7FF}" presName="vert0" presStyleCnt="0">
        <dgm:presLayoutVars>
          <dgm:dir/>
          <dgm:animOne val="branch"/>
          <dgm:animLvl val="lvl"/>
        </dgm:presLayoutVars>
      </dgm:prSet>
      <dgm:spPr/>
    </dgm:pt>
    <dgm:pt modelId="{AF27A6FD-0613-4B1D-AEE2-B0B008B38D31}" type="pres">
      <dgm:prSet presAssocID="{F5983389-8F4F-4FF9-B02C-27168ABDDE36}" presName="thickLine" presStyleLbl="alignNode1" presStyleIdx="0" presStyleCnt="3"/>
      <dgm:spPr/>
    </dgm:pt>
    <dgm:pt modelId="{A86D2528-7F77-40FF-BFB6-095829E52740}" type="pres">
      <dgm:prSet presAssocID="{F5983389-8F4F-4FF9-B02C-27168ABDDE36}" presName="horz1" presStyleCnt="0"/>
      <dgm:spPr/>
    </dgm:pt>
    <dgm:pt modelId="{D203C95E-E646-4DBF-AC29-7631539D3C62}" type="pres">
      <dgm:prSet presAssocID="{F5983389-8F4F-4FF9-B02C-27168ABDDE36}" presName="tx1" presStyleLbl="revTx" presStyleIdx="0" presStyleCnt="3"/>
      <dgm:spPr/>
    </dgm:pt>
    <dgm:pt modelId="{EC43E9C7-9F71-4B7F-91F7-DFB669DE1F83}" type="pres">
      <dgm:prSet presAssocID="{F5983389-8F4F-4FF9-B02C-27168ABDDE36}" presName="vert1" presStyleCnt="0"/>
      <dgm:spPr/>
    </dgm:pt>
    <dgm:pt modelId="{3135E2B2-04CE-43C3-9D73-225B17020CB9}" type="pres">
      <dgm:prSet presAssocID="{7A6593EB-7DE1-4BB9-9AAB-D8A245462BAC}" presName="thickLine" presStyleLbl="alignNode1" presStyleIdx="1" presStyleCnt="3"/>
      <dgm:spPr/>
    </dgm:pt>
    <dgm:pt modelId="{948B65CB-4308-4518-A5E8-6BBD4EC34C5A}" type="pres">
      <dgm:prSet presAssocID="{7A6593EB-7DE1-4BB9-9AAB-D8A245462BAC}" presName="horz1" presStyleCnt="0"/>
      <dgm:spPr/>
    </dgm:pt>
    <dgm:pt modelId="{FB7DB897-B8CC-48A4-ABCF-E4BC1A7C117C}" type="pres">
      <dgm:prSet presAssocID="{7A6593EB-7DE1-4BB9-9AAB-D8A245462BAC}" presName="tx1" presStyleLbl="revTx" presStyleIdx="1" presStyleCnt="3"/>
      <dgm:spPr/>
    </dgm:pt>
    <dgm:pt modelId="{51D81B23-631D-4B5E-8C21-BA742E3D4C40}" type="pres">
      <dgm:prSet presAssocID="{7A6593EB-7DE1-4BB9-9AAB-D8A245462BAC}" presName="vert1" presStyleCnt="0"/>
      <dgm:spPr/>
    </dgm:pt>
    <dgm:pt modelId="{99099195-074D-468B-B72B-7E996DF0728B}" type="pres">
      <dgm:prSet presAssocID="{52388287-01EA-496A-AB13-A18884E52A2E}" presName="thickLine" presStyleLbl="alignNode1" presStyleIdx="2" presStyleCnt="3"/>
      <dgm:spPr/>
    </dgm:pt>
    <dgm:pt modelId="{C709784B-9906-4C66-A9D3-25D79E747A03}" type="pres">
      <dgm:prSet presAssocID="{52388287-01EA-496A-AB13-A18884E52A2E}" presName="horz1" presStyleCnt="0"/>
      <dgm:spPr/>
    </dgm:pt>
    <dgm:pt modelId="{637861E4-D1DE-4AF2-9B2B-D1A26F2490B7}" type="pres">
      <dgm:prSet presAssocID="{52388287-01EA-496A-AB13-A18884E52A2E}" presName="tx1" presStyleLbl="revTx" presStyleIdx="2" presStyleCnt="3" custScaleY="216969"/>
      <dgm:spPr/>
    </dgm:pt>
    <dgm:pt modelId="{9D50A94B-D04B-485C-A832-297D4835E6E2}" type="pres">
      <dgm:prSet presAssocID="{52388287-01EA-496A-AB13-A18884E52A2E}" presName="vert1" presStyleCnt="0"/>
      <dgm:spPr/>
    </dgm:pt>
  </dgm:ptLst>
  <dgm:cxnLst>
    <dgm:cxn modelId="{C603EC12-8F67-4E54-A0C5-7DBC7AA7493E}" srcId="{293632FE-A1A5-4B3B-A485-A1C4FA64C7FF}" destId="{7A6593EB-7DE1-4BB9-9AAB-D8A245462BAC}" srcOrd="1" destOrd="0" parTransId="{A7AAB428-EE0F-45D5-9194-96B4B609F64C}" sibTransId="{F722B636-D5D1-40F4-B11F-86176B69F9E4}"/>
    <dgm:cxn modelId="{E53F6736-1923-4379-AF24-8B5E51A469E4}" type="presOf" srcId="{F5983389-8F4F-4FF9-B02C-27168ABDDE36}" destId="{D203C95E-E646-4DBF-AC29-7631539D3C62}" srcOrd="0" destOrd="0" presId="urn:microsoft.com/office/officeart/2008/layout/LinedList"/>
    <dgm:cxn modelId="{5E270377-52AC-4FAD-B903-3F3C206DF19D}" srcId="{293632FE-A1A5-4B3B-A485-A1C4FA64C7FF}" destId="{F5983389-8F4F-4FF9-B02C-27168ABDDE36}" srcOrd="0" destOrd="0" parTransId="{14A5D4DE-3635-4885-A604-4D7E2CBEE3F0}" sibTransId="{B1179D61-809F-469B-A955-690A1263527C}"/>
    <dgm:cxn modelId="{FB563B80-8E78-4387-9637-A0CD29458418}" type="presOf" srcId="{52388287-01EA-496A-AB13-A18884E52A2E}" destId="{637861E4-D1DE-4AF2-9B2B-D1A26F2490B7}" srcOrd="0" destOrd="0" presId="urn:microsoft.com/office/officeart/2008/layout/LinedList"/>
    <dgm:cxn modelId="{12DB9886-D93D-40C1-A38F-62DE608F1A1F}" type="presOf" srcId="{293632FE-A1A5-4B3B-A485-A1C4FA64C7FF}" destId="{87022492-E6AC-4DEC-9D71-2DA18EB5D7CD}" srcOrd="0" destOrd="0" presId="urn:microsoft.com/office/officeart/2008/layout/LinedList"/>
    <dgm:cxn modelId="{11E530A0-33C6-4E39-A498-48AE64F65E6D}" type="presOf" srcId="{7A6593EB-7DE1-4BB9-9AAB-D8A245462BAC}" destId="{FB7DB897-B8CC-48A4-ABCF-E4BC1A7C117C}" srcOrd="0" destOrd="0" presId="urn:microsoft.com/office/officeart/2008/layout/LinedList"/>
    <dgm:cxn modelId="{CF6CBBC5-A6E9-4519-B1B1-2AB9BD144C9B}" srcId="{293632FE-A1A5-4B3B-A485-A1C4FA64C7FF}" destId="{52388287-01EA-496A-AB13-A18884E52A2E}" srcOrd="2" destOrd="0" parTransId="{9DF49BD9-830F-4AE8-A300-ECC9C9F163E1}" sibTransId="{50F5F590-08FB-47E9-906F-7ABF7665BC55}"/>
    <dgm:cxn modelId="{769F5387-A03E-432F-A8BA-70D4CE809D8F}" type="presParOf" srcId="{87022492-E6AC-4DEC-9D71-2DA18EB5D7CD}" destId="{AF27A6FD-0613-4B1D-AEE2-B0B008B38D31}" srcOrd="0" destOrd="0" presId="urn:microsoft.com/office/officeart/2008/layout/LinedList"/>
    <dgm:cxn modelId="{9B8D161C-8292-47FD-BF1C-261961A8F00B}" type="presParOf" srcId="{87022492-E6AC-4DEC-9D71-2DA18EB5D7CD}" destId="{A86D2528-7F77-40FF-BFB6-095829E52740}" srcOrd="1" destOrd="0" presId="urn:microsoft.com/office/officeart/2008/layout/LinedList"/>
    <dgm:cxn modelId="{114B89AD-B731-48B6-8F54-5658FCFA0FC9}" type="presParOf" srcId="{A86D2528-7F77-40FF-BFB6-095829E52740}" destId="{D203C95E-E646-4DBF-AC29-7631539D3C62}" srcOrd="0" destOrd="0" presId="urn:microsoft.com/office/officeart/2008/layout/LinedList"/>
    <dgm:cxn modelId="{597039C7-51A8-4265-B205-F31BC3A1178C}" type="presParOf" srcId="{A86D2528-7F77-40FF-BFB6-095829E52740}" destId="{EC43E9C7-9F71-4B7F-91F7-DFB669DE1F83}" srcOrd="1" destOrd="0" presId="urn:microsoft.com/office/officeart/2008/layout/LinedList"/>
    <dgm:cxn modelId="{493B59E2-F5C4-42FE-996C-C7DE66AD05FB}" type="presParOf" srcId="{87022492-E6AC-4DEC-9D71-2DA18EB5D7CD}" destId="{3135E2B2-04CE-43C3-9D73-225B17020CB9}" srcOrd="2" destOrd="0" presId="urn:microsoft.com/office/officeart/2008/layout/LinedList"/>
    <dgm:cxn modelId="{137CB655-1C71-4250-A11B-CB42049A645C}" type="presParOf" srcId="{87022492-E6AC-4DEC-9D71-2DA18EB5D7CD}" destId="{948B65CB-4308-4518-A5E8-6BBD4EC34C5A}" srcOrd="3" destOrd="0" presId="urn:microsoft.com/office/officeart/2008/layout/LinedList"/>
    <dgm:cxn modelId="{A4B5E215-3CF3-420B-8264-76E81F04FC51}" type="presParOf" srcId="{948B65CB-4308-4518-A5E8-6BBD4EC34C5A}" destId="{FB7DB897-B8CC-48A4-ABCF-E4BC1A7C117C}" srcOrd="0" destOrd="0" presId="urn:microsoft.com/office/officeart/2008/layout/LinedList"/>
    <dgm:cxn modelId="{88B12FC0-C59C-4FBF-A3FC-33CE8328CB30}" type="presParOf" srcId="{948B65CB-4308-4518-A5E8-6BBD4EC34C5A}" destId="{51D81B23-631D-4B5E-8C21-BA742E3D4C40}" srcOrd="1" destOrd="0" presId="urn:microsoft.com/office/officeart/2008/layout/LinedList"/>
    <dgm:cxn modelId="{D6F991C3-8B8A-429D-8442-09CDDF4FB31E}" type="presParOf" srcId="{87022492-E6AC-4DEC-9D71-2DA18EB5D7CD}" destId="{99099195-074D-468B-B72B-7E996DF0728B}" srcOrd="4" destOrd="0" presId="urn:microsoft.com/office/officeart/2008/layout/LinedList"/>
    <dgm:cxn modelId="{06D60441-D235-4044-815C-B687B7730C77}" type="presParOf" srcId="{87022492-E6AC-4DEC-9D71-2DA18EB5D7CD}" destId="{C709784B-9906-4C66-A9D3-25D79E747A03}" srcOrd="5" destOrd="0" presId="urn:microsoft.com/office/officeart/2008/layout/LinedList"/>
    <dgm:cxn modelId="{AF3A9CB6-575F-4601-AB02-C67F7AA0AEE3}" type="presParOf" srcId="{C709784B-9906-4C66-A9D3-25D79E747A03}" destId="{637861E4-D1DE-4AF2-9B2B-D1A26F2490B7}" srcOrd="0" destOrd="0" presId="urn:microsoft.com/office/officeart/2008/layout/LinedList"/>
    <dgm:cxn modelId="{4867EB15-EAF7-4213-99F2-144B2E545DA9}" type="presParOf" srcId="{C709784B-9906-4C66-A9D3-25D79E747A03}" destId="{9D50A94B-D04B-485C-A832-297D4835E6E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792598-BB83-4D0C-B553-19711183A887}" type="doc">
      <dgm:prSet loTypeId="urn:microsoft.com/office/officeart/2005/8/layout/vList2" loCatId="list" qsTypeId="urn:microsoft.com/office/officeart/2005/8/quickstyle/simple1" qsCatId="simple" csTypeId="urn:microsoft.com/office/officeart/2005/8/colors/accent6_2" csCatId="accent6" phldr="1"/>
      <dgm:spPr/>
      <dgm:t>
        <a:bodyPr/>
        <a:lstStyle/>
        <a:p>
          <a:endParaRPr lang="en-US"/>
        </a:p>
      </dgm:t>
    </dgm:pt>
    <dgm:pt modelId="{BC05F025-AA2B-4432-A240-C49111FAA33A}">
      <dgm:prSet/>
      <dgm:spPr/>
      <dgm:t>
        <a:bodyPr/>
        <a:lstStyle/>
        <a:p>
          <a:r>
            <a:rPr lang="en-US" dirty="0"/>
            <a:t>Students will be meeting with counselors beginning February 27</a:t>
          </a:r>
          <a:r>
            <a:rPr lang="en-US" baseline="30000" dirty="0"/>
            <a:t>th</a:t>
          </a:r>
          <a:r>
            <a:rPr lang="en-US" dirty="0"/>
            <a:t> during their English classes to input the 2023-24 courses into </a:t>
          </a:r>
          <a:r>
            <a:rPr lang="en-US" dirty="0" err="1"/>
            <a:t>Powerschool</a:t>
          </a:r>
          <a:r>
            <a:rPr lang="en-US" dirty="0"/>
            <a:t> or Xello.</a:t>
          </a:r>
        </a:p>
        <a:p>
          <a:r>
            <a:rPr lang="en-US" dirty="0"/>
            <a:t>Remember, these are just your requests. Occasionally, limited space may mean students will have to take alternates instead of their original selections. </a:t>
          </a:r>
        </a:p>
      </dgm:t>
    </dgm:pt>
    <dgm:pt modelId="{59322434-F542-459A-A580-0E0DA8613567}" type="parTrans" cxnId="{7468448E-CC38-47BB-8094-7DA014597A3D}">
      <dgm:prSet/>
      <dgm:spPr/>
      <dgm:t>
        <a:bodyPr/>
        <a:lstStyle/>
        <a:p>
          <a:endParaRPr lang="en-US"/>
        </a:p>
      </dgm:t>
    </dgm:pt>
    <dgm:pt modelId="{20E67F15-1FF4-4BD3-83F7-31344018E67E}" type="sibTrans" cxnId="{7468448E-CC38-47BB-8094-7DA014597A3D}">
      <dgm:prSet/>
      <dgm:spPr/>
      <dgm:t>
        <a:bodyPr/>
        <a:lstStyle/>
        <a:p>
          <a:endParaRPr lang="en-US"/>
        </a:p>
      </dgm:t>
    </dgm:pt>
    <dgm:pt modelId="{39D41384-DCA7-43AB-AC62-D76B77ED6648}" type="pres">
      <dgm:prSet presAssocID="{F1792598-BB83-4D0C-B553-19711183A887}" presName="linear" presStyleCnt="0">
        <dgm:presLayoutVars>
          <dgm:animLvl val="lvl"/>
          <dgm:resizeHandles val="exact"/>
        </dgm:presLayoutVars>
      </dgm:prSet>
      <dgm:spPr/>
    </dgm:pt>
    <dgm:pt modelId="{572E5659-CE8F-4223-8C3B-AADB1838B938}" type="pres">
      <dgm:prSet presAssocID="{BC05F025-AA2B-4432-A240-C49111FAA33A}" presName="parentText" presStyleLbl="node1" presStyleIdx="0" presStyleCnt="1">
        <dgm:presLayoutVars>
          <dgm:chMax val="0"/>
          <dgm:bulletEnabled val="1"/>
        </dgm:presLayoutVars>
      </dgm:prSet>
      <dgm:spPr/>
    </dgm:pt>
  </dgm:ptLst>
  <dgm:cxnLst>
    <dgm:cxn modelId="{8C23CC5F-7746-40A8-BD87-BE16AFFC8091}" type="presOf" srcId="{F1792598-BB83-4D0C-B553-19711183A887}" destId="{39D41384-DCA7-43AB-AC62-D76B77ED6648}" srcOrd="0" destOrd="0" presId="urn:microsoft.com/office/officeart/2005/8/layout/vList2"/>
    <dgm:cxn modelId="{2F7D1C6F-8BBA-4C35-B4CE-FFA8B7F3F68E}" type="presOf" srcId="{BC05F025-AA2B-4432-A240-C49111FAA33A}" destId="{572E5659-CE8F-4223-8C3B-AADB1838B938}" srcOrd="0" destOrd="0" presId="urn:microsoft.com/office/officeart/2005/8/layout/vList2"/>
    <dgm:cxn modelId="{7468448E-CC38-47BB-8094-7DA014597A3D}" srcId="{F1792598-BB83-4D0C-B553-19711183A887}" destId="{BC05F025-AA2B-4432-A240-C49111FAA33A}" srcOrd="0" destOrd="0" parTransId="{59322434-F542-459A-A580-0E0DA8613567}" sibTransId="{20E67F15-1FF4-4BD3-83F7-31344018E67E}"/>
    <dgm:cxn modelId="{B2BEE211-F841-4D8D-9E6A-12F443EB303F}" type="presParOf" srcId="{39D41384-DCA7-43AB-AC62-D76B77ED6648}" destId="{572E5659-CE8F-4223-8C3B-AADB1838B93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7A6FD-0613-4B1D-AEE2-B0B008B38D31}">
      <dsp:nvSpPr>
        <dsp:cNvPr id="0" name=""/>
        <dsp:cNvSpPr/>
      </dsp:nvSpPr>
      <dsp:spPr>
        <a:xfrm>
          <a:off x="0" y="971"/>
          <a:ext cx="4890715"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03C95E-E646-4DBF-AC29-7631539D3C62}">
      <dsp:nvSpPr>
        <dsp:cNvPr id="0" name=""/>
        <dsp:cNvSpPr/>
      </dsp:nvSpPr>
      <dsp:spPr>
        <a:xfrm>
          <a:off x="0" y="971"/>
          <a:ext cx="4890715" cy="1398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defRPr cap="all"/>
          </a:pPr>
          <a:r>
            <a:rPr lang="en-US" sz="1800" kern="1200"/>
            <a:t>Make sure you remember your 1.0 credit of Visual, Performing, or Applied Art (VPAA) – most Art, Music and Career and Tech Ed (CTE) courses meet this requirement.</a:t>
          </a:r>
        </a:p>
      </dsp:txBody>
      <dsp:txXfrm>
        <a:off x="0" y="971"/>
        <a:ext cx="4890715" cy="1398566"/>
      </dsp:txXfrm>
    </dsp:sp>
    <dsp:sp modelId="{3135E2B2-04CE-43C3-9D73-225B17020CB9}">
      <dsp:nvSpPr>
        <dsp:cNvPr id="0" name=""/>
        <dsp:cNvSpPr/>
      </dsp:nvSpPr>
      <dsp:spPr>
        <a:xfrm>
          <a:off x="0" y="1399538"/>
          <a:ext cx="4890715" cy="0"/>
        </a:xfrm>
        <a:prstGeom prst="line">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7DB897-B8CC-48A4-ABCF-E4BC1A7C117C}">
      <dsp:nvSpPr>
        <dsp:cNvPr id="0" name=""/>
        <dsp:cNvSpPr/>
      </dsp:nvSpPr>
      <dsp:spPr>
        <a:xfrm>
          <a:off x="0" y="1399538"/>
          <a:ext cx="4890715" cy="13985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defRPr cap="all"/>
          </a:pPr>
          <a:r>
            <a:rPr lang="en-US" sz="1800" kern="1200" dirty="0"/>
            <a:t>Make sure you include 0.5 credit of Health and 0.5 credit of PE 1 or PE2 if you haven’t already taken it.</a:t>
          </a:r>
        </a:p>
      </dsp:txBody>
      <dsp:txXfrm>
        <a:off x="0" y="1399538"/>
        <a:ext cx="4890715" cy="1398566"/>
      </dsp:txXfrm>
    </dsp:sp>
    <dsp:sp modelId="{99099195-074D-468B-B72B-7E996DF0728B}">
      <dsp:nvSpPr>
        <dsp:cNvPr id="0" name=""/>
        <dsp:cNvSpPr/>
      </dsp:nvSpPr>
      <dsp:spPr>
        <a:xfrm>
          <a:off x="0" y="2798105"/>
          <a:ext cx="4890715" cy="0"/>
        </a:xfrm>
        <a:prstGeom prst="line">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37861E4-D1DE-4AF2-9B2B-D1A26F2490B7}">
      <dsp:nvSpPr>
        <dsp:cNvPr id="0" name=""/>
        <dsp:cNvSpPr/>
      </dsp:nvSpPr>
      <dsp:spPr>
        <a:xfrm>
          <a:off x="0" y="2798105"/>
          <a:ext cx="4885938" cy="30344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defRPr cap="all"/>
          </a:pPr>
          <a:r>
            <a:rPr lang="en-US" sz="1800" kern="1200" dirty="0"/>
            <a:t>     - HOURS, LUNCHES, AND TEACHERS CAN CHANGE AT THE SEMESTER.</a:t>
          </a:r>
        </a:p>
        <a:p>
          <a:pPr marL="0" lvl="0" indent="0" algn="l" defTabSz="800100">
            <a:lnSpc>
              <a:spcPct val="90000"/>
            </a:lnSpc>
            <a:spcBef>
              <a:spcPct val="0"/>
            </a:spcBef>
            <a:spcAft>
              <a:spcPct val="35000"/>
            </a:spcAft>
            <a:buNone/>
            <a:defRPr cap="all"/>
          </a:pPr>
          <a:r>
            <a:rPr lang="en-US" sz="1800" kern="1200" dirty="0"/>
            <a:t>     - We cannot honor requests for specific hours, lunches, or teachers. </a:t>
          </a:r>
        </a:p>
        <a:p>
          <a:pPr marL="0" lvl="0" indent="0" algn="l" defTabSz="800100">
            <a:lnSpc>
              <a:spcPct val="90000"/>
            </a:lnSpc>
            <a:spcBef>
              <a:spcPct val="0"/>
            </a:spcBef>
            <a:spcAft>
              <a:spcPct val="35000"/>
            </a:spcAft>
            <a:buNone/>
            <a:defRPr cap="all"/>
          </a:pPr>
          <a:r>
            <a:rPr lang="en-US" sz="1800" kern="1200" dirty="0"/>
            <a:t>*Please keep in mind, there are over 2700 students and only a little over 100 teachers, so it is not possible to Give everyone who they want.)</a:t>
          </a:r>
        </a:p>
      </dsp:txBody>
      <dsp:txXfrm>
        <a:off x="0" y="2798105"/>
        <a:ext cx="4885938" cy="30344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2E5659-CE8F-4223-8C3B-AADB1838B938}">
      <dsp:nvSpPr>
        <dsp:cNvPr id="0" name=""/>
        <dsp:cNvSpPr/>
      </dsp:nvSpPr>
      <dsp:spPr>
        <a:xfrm>
          <a:off x="0" y="130019"/>
          <a:ext cx="4885067" cy="5835960"/>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Students will be meeting with counselors beginning February 27</a:t>
          </a:r>
          <a:r>
            <a:rPr lang="en-US" sz="2900" kern="1200" baseline="30000" dirty="0"/>
            <a:t>th</a:t>
          </a:r>
          <a:r>
            <a:rPr lang="en-US" sz="2900" kern="1200" dirty="0"/>
            <a:t> during their English classes to input the 2023-24 courses into </a:t>
          </a:r>
          <a:r>
            <a:rPr lang="en-US" sz="2900" kern="1200" dirty="0" err="1"/>
            <a:t>Powerschool</a:t>
          </a:r>
          <a:r>
            <a:rPr lang="en-US" sz="2900" kern="1200" dirty="0"/>
            <a:t> or Xello.</a:t>
          </a:r>
        </a:p>
        <a:p>
          <a:pPr marL="0" lvl="0" indent="0" algn="l" defTabSz="1289050">
            <a:lnSpc>
              <a:spcPct val="90000"/>
            </a:lnSpc>
            <a:spcBef>
              <a:spcPct val="0"/>
            </a:spcBef>
            <a:spcAft>
              <a:spcPct val="35000"/>
            </a:spcAft>
            <a:buNone/>
          </a:pPr>
          <a:r>
            <a:rPr lang="en-US" sz="2900" kern="1200" dirty="0"/>
            <a:t>Remember, these are just your requests. Occasionally, limited space may mean students will have to take alternates instead of their original selections. </a:t>
          </a:r>
        </a:p>
      </dsp:txBody>
      <dsp:txXfrm>
        <a:off x="238469" y="368488"/>
        <a:ext cx="4408129" cy="535902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99331E4-F37B-4ED3-B9C1-4358B2901DD7}" type="datetimeFigureOut">
              <a:rPr lang="en-US" smtClean="0"/>
              <a:pPr/>
              <a:t>1/31/2023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C25474A-B099-408C-AB27-A526300B49DB}" type="slidenum">
              <a:rPr lang="en-US" smtClean="0"/>
              <a:pPr/>
              <a:t>‹#›</a:t>
            </a:fld>
            <a:endParaRPr lang="en-US"/>
          </a:p>
        </p:txBody>
      </p:sp>
    </p:spTree>
    <p:extLst>
      <p:ext uri="{BB962C8B-B14F-4D97-AF65-F5344CB8AC3E}">
        <p14:creationId xmlns:p14="http://schemas.microsoft.com/office/powerpoint/2010/main" val="3722181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6B38963-89C1-486E-81CF-548837C0DF82}" type="datetimeFigureOut">
              <a:rPr lang="en-US" smtClean="0"/>
              <a:t>1/31/2023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77873AB-A993-4053-9BBB-BA995A8F68BA}" type="slidenum">
              <a:rPr lang="en-US" smtClean="0"/>
              <a:t>‹#›</a:t>
            </a:fld>
            <a:endParaRPr lang="en-US"/>
          </a:p>
        </p:txBody>
      </p:sp>
    </p:spTree>
    <p:extLst>
      <p:ext uri="{BB962C8B-B14F-4D97-AF65-F5344CB8AC3E}">
        <p14:creationId xmlns:p14="http://schemas.microsoft.com/office/powerpoint/2010/main" val="127831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emphasize that schedule changes will not be granted in the fall when school begins. </a:t>
            </a:r>
          </a:p>
        </p:txBody>
      </p:sp>
      <p:sp>
        <p:nvSpPr>
          <p:cNvPr id="4" name="Slide Number Placeholder 3"/>
          <p:cNvSpPr>
            <a:spLocks noGrp="1"/>
          </p:cNvSpPr>
          <p:nvPr>
            <p:ph type="sldNum" sz="quarter" idx="5"/>
          </p:nvPr>
        </p:nvSpPr>
        <p:spPr/>
        <p:txBody>
          <a:bodyPr/>
          <a:lstStyle/>
          <a:p>
            <a:fld id="{277873AB-A993-4053-9BBB-BA995A8F68BA}" type="slidenum">
              <a:rPr lang="en-US" smtClean="0"/>
              <a:t>3</a:t>
            </a:fld>
            <a:endParaRPr lang="en-US"/>
          </a:p>
        </p:txBody>
      </p:sp>
    </p:spTree>
    <p:extLst>
      <p:ext uri="{BB962C8B-B14F-4D97-AF65-F5344CB8AC3E}">
        <p14:creationId xmlns:p14="http://schemas.microsoft.com/office/powerpoint/2010/main" val="1295313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7873AB-A993-4053-9BBB-BA995A8F68BA}" type="slidenum">
              <a:rPr lang="en-US" smtClean="0"/>
              <a:t>4</a:t>
            </a:fld>
            <a:endParaRPr lang="en-US"/>
          </a:p>
        </p:txBody>
      </p:sp>
    </p:spTree>
    <p:extLst>
      <p:ext uri="{BB962C8B-B14F-4D97-AF65-F5344CB8AC3E}">
        <p14:creationId xmlns:p14="http://schemas.microsoft.com/office/powerpoint/2010/main" val="1563264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Teachers please </a:t>
            </a:r>
            <a:r>
              <a:rPr lang="en-US" u="sng" dirty="0"/>
              <a:t>emphasize</a:t>
            </a:r>
            <a:r>
              <a:rPr lang="en-US" dirty="0"/>
              <a:t> this slide to incoming seniors. </a:t>
            </a:r>
          </a:p>
        </p:txBody>
      </p:sp>
      <p:sp>
        <p:nvSpPr>
          <p:cNvPr id="4" name="Slide Number Placeholder 3"/>
          <p:cNvSpPr>
            <a:spLocks noGrp="1"/>
          </p:cNvSpPr>
          <p:nvPr>
            <p:ph type="sldNum" sz="quarter" idx="5"/>
          </p:nvPr>
        </p:nvSpPr>
        <p:spPr/>
        <p:txBody>
          <a:bodyPr/>
          <a:lstStyle/>
          <a:p>
            <a:fld id="{277873AB-A993-4053-9BBB-BA995A8F68BA}" type="slidenum">
              <a:rPr lang="en-US" smtClean="0"/>
              <a:t>9</a:t>
            </a:fld>
            <a:endParaRPr lang="en-US"/>
          </a:p>
        </p:txBody>
      </p:sp>
    </p:spTree>
    <p:extLst>
      <p:ext uri="{BB962C8B-B14F-4D97-AF65-F5344CB8AC3E}">
        <p14:creationId xmlns:p14="http://schemas.microsoft.com/office/powerpoint/2010/main" val="31554532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7873AB-A993-4053-9BBB-BA995A8F68BA}" type="slidenum">
              <a:rPr lang="en-US" smtClean="0"/>
              <a:t>15</a:t>
            </a:fld>
            <a:endParaRPr lang="en-US"/>
          </a:p>
        </p:txBody>
      </p:sp>
    </p:spTree>
    <p:extLst>
      <p:ext uri="{BB962C8B-B14F-4D97-AF65-F5344CB8AC3E}">
        <p14:creationId xmlns:p14="http://schemas.microsoft.com/office/powerpoint/2010/main" val="580069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B4D82D-43AD-49DB-9ADF-A1E7CB5FECD2}" type="datetimeFigureOut">
              <a:rPr lang="en-US" smtClean="0"/>
              <a:pPr/>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357C3-03BC-4510-9D95-E02264D0FB9D}" type="slidenum">
              <a:rPr lang="en-US" smtClean="0"/>
              <a:pPr/>
              <a:t>‹#›</a:t>
            </a:fld>
            <a:endParaRPr lang="en-US"/>
          </a:p>
        </p:txBody>
      </p:sp>
    </p:spTree>
  </p:cSld>
  <p:clrMapOvr>
    <a:masterClrMapping/>
  </p:clrMapOvr>
  <p:transition advClick="0" advTm="19912"/>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B4D82D-43AD-49DB-9ADF-A1E7CB5FECD2}" type="datetimeFigureOut">
              <a:rPr lang="en-US" smtClean="0"/>
              <a:pPr/>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357C3-03BC-4510-9D95-E02264D0FB9D}" type="slidenum">
              <a:rPr lang="en-US" smtClean="0"/>
              <a:pPr/>
              <a:t>‹#›</a:t>
            </a:fld>
            <a:endParaRPr lang="en-US"/>
          </a:p>
        </p:txBody>
      </p:sp>
    </p:spTree>
  </p:cSld>
  <p:clrMapOvr>
    <a:masterClrMapping/>
  </p:clrMapOvr>
  <p:transition advClick="0" advTm="19912"/>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B4D82D-43AD-49DB-9ADF-A1E7CB5FECD2}" type="datetimeFigureOut">
              <a:rPr lang="en-US" smtClean="0"/>
              <a:pPr/>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357C3-03BC-4510-9D95-E02264D0FB9D}" type="slidenum">
              <a:rPr lang="en-US" smtClean="0"/>
              <a:pPr/>
              <a:t>‹#›</a:t>
            </a:fld>
            <a:endParaRPr lang="en-US"/>
          </a:p>
        </p:txBody>
      </p:sp>
    </p:spTree>
  </p:cSld>
  <p:clrMapOvr>
    <a:masterClrMapping/>
  </p:clrMapOvr>
  <p:transition advClick="0" advTm="19912"/>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B4D82D-43AD-49DB-9ADF-A1E7CB5FECD2}" type="datetimeFigureOut">
              <a:rPr lang="en-US" smtClean="0"/>
              <a:pPr/>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357C3-03BC-4510-9D95-E02264D0FB9D}" type="slidenum">
              <a:rPr lang="en-US" smtClean="0"/>
              <a:pPr/>
              <a:t>‹#›</a:t>
            </a:fld>
            <a:endParaRPr lang="en-US"/>
          </a:p>
        </p:txBody>
      </p:sp>
    </p:spTree>
  </p:cSld>
  <p:clrMapOvr>
    <a:masterClrMapping/>
  </p:clrMapOvr>
  <p:transition advClick="0" advTm="19912"/>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B4D82D-43AD-49DB-9ADF-A1E7CB5FECD2}" type="datetimeFigureOut">
              <a:rPr lang="en-US" smtClean="0"/>
              <a:pPr/>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E357C3-03BC-4510-9D95-E02264D0FB9D}" type="slidenum">
              <a:rPr lang="en-US" smtClean="0"/>
              <a:pPr/>
              <a:t>‹#›</a:t>
            </a:fld>
            <a:endParaRPr lang="en-US"/>
          </a:p>
        </p:txBody>
      </p:sp>
    </p:spTree>
  </p:cSld>
  <p:clrMapOvr>
    <a:masterClrMapping/>
  </p:clrMapOvr>
  <p:transition advClick="0" advTm="19912"/>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B4D82D-43AD-49DB-9ADF-A1E7CB5FECD2}" type="datetimeFigureOut">
              <a:rPr lang="en-US" smtClean="0"/>
              <a:pPr/>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357C3-03BC-4510-9D95-E02264D0FB9D}" type="slidenum">
              <a:rPr lang="en-US" smtClean="0"/>
              <a:pPr/>
              <a:t>‹#›</a:t>
            </a:fld>
            <a:endParaRPr lang="en-US"/>
          </a:p>
        </p:txBody>
      </p:sp>
    </p:spTree>
  </p:cSld>
  <p:clrMapOvr>
    <a:masterClrMapping/>
  </p:clrMapOvr>
  <p:transition advClick="0" advTm="19912"/>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B4D82D-43AD-49DB-9ADF-A1E7CB5FECD2}" type="datetimeFigureOut">
              <a:rPr lang="en-US" smtClean="0"/>
              <a:pPr/>
              <a:t>1/31/2023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E357C3-03BC-4510-9D95-E02264D0FB9D}" type="slidenum">
              <a:rPr lang="en-US" smtClean="0"/>
              <a:pPr/>
              <a:t>‹#›</a:t>
            </a:fld>
            <a:endParaRPr lang="en-US"/>
          </a:p>
        </p:txBody>
      </p:sp>
    </p:spTree>
  </p:cSld>
  <p:clrMapOvr>
    <a:masterClrMapping/>
  </p:clrMapOvr>
  <p:transition advClick="0" advTm="19912"/>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B4D82D-43AD-49DB-9ADF-A1E7CB5FECD2}" type="datetimeFigureOut">
              <a:rPr lang="en-US" smtClean="0"/>
              <a:pPr/>
              <a:t>1/31/2023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E357C3-03BC-4510-9D95-E02264D0FB9D}" type="slidenum">
              <a:rPr lang="en-US" smtClean="0"/>
              <a:pPr/>
              <a:t>‹#›</a:t>
            </a:fld>
            <a:endParaRPr lang="en-US"/>
          </a:p>
        </p:txBody>
      </p:sp>
    </p:spTree>
  </p:cSld>
  <p:clrMapOvr>
    <a:masterClrMapping/>
  </p:clrMapOvr>
  <p:transition advClick="0" advTm="19912"/>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B4D82D-43AD-49DB-9ADF-A1E7CB5FECD2}" type="datetimeFigureOut">
              <a:rPr lang="en-US" smtClean="0"/>
              <a:pPr/>
              <a:t>1/31/2023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E357C3-03BC-4510-9D95-E02264D0FB9D}" type="slidenum">
              <a:rPr lang="en-US" smtClean="0"/>
              <a:pPr/>
              <a:t>‹#›</a:t>
            </a:fld>
            <a:endParaRPr lang="en-US"/>
          </a:p>
        </p:txBody>
      </p:sp>
    </p:spTree>
  </p:cSld>
  <p:clrMapOvr>
    <a:masterClrMapping/>
  </p:clrMapOvr>
  <p:transition advClick="0" advTm="19912"/>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B4D82D-43AD-49DB-9ADF-A1E7CB5FECD2}" type="datetimeFigureOut">
              <a:rPr lang="en-US" smtClean="0"/>
              <a:pPr/>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357C3-03BC-4510-9D95-E02264D0FB9D}" type="slidenum">
              <a:rPr lang="en-US" smtClean="0"/>
              <a:pPr/>
              <a:t>‹#›</a:t>
            </a:fld>
            <a:endParaRPr lang="en-US"/>
          </a:p>
        </p:txBody>
      </p:sp>
    </p:spTree>
  </p:cSld>
  <p:clrMapOvr>
    <a:masterClrMapping/>
  </p:clrMapOvr>
  <p:transition advClick="0" advTm="19912"/>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B4D82D-43AD-49DB-9ADF-A1E7CB5FECD2}" type="datetimeFigureOut">
              <a:rPr lang="en-US" smtClean="0"/>
              <a:pPr/>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E357C3-03BC-4510-9D95-E02264D0FB9D}" type="slidenum">
              <a:rPr lang="en-US" smtClean="0"/>
              <a:pPr/>
              <a:t>‹#›</a:t>
            </a:fld>
            <a:endParaRPr lang="en-US"/>
          </a:p>
        </p:txBody>
      </p:sp>
    </p:spTree>
  </p:cSld>
  <p:clrMapOvr>
    <a:masterClrMapping/>
  </p:clrMapOvr>
  <p:transition advClick="0" advTm="19912"/>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75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B4D82D-43AD-49DB-9ADF-A1E7CB5FECD2}" type="datetimeFigureOut">
              <a:rPr lang="en-US" smtClean="0"/>
              <a:pPr/>
              <a:t>1/31/2023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357C3-03BC-4510-9D95-E02264D0FB9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19912"/>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mailto:Kwalker@cvs.k12.mi.u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hippewavalleyschools.org/schools/high-schools/dhs/guidance/course-schedulin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AAAD552-9AA7-4640-AD49-FE3D786905F6}"/>
              </a:ext>
            </a:extLst>
          </p:cNvPr>
          <p:cNvPicPr>
            <a:picLocks noChangeAspect="1"/>
          </p:cNvPicPr>
          <p:nvPr/>
        </p:nvPicPr>
        <p:blipFill>
          <a:blip r:embed="rId2"/>
          <a:stretch>
            <a:fillRect/>
          </a:stretch>
        </p:blipFill>
        <p:spPr>
          <a:xfrm>
            <a:off x="966977" y="1640118"/>
            <a:ext cx="7210048" cy="1171631"/>
          </a:xfrm>
          <a:prstGeom prst="rect">
            <a:avLst/>
          </a:prstGeom>
        </p:spPr>
      </p:pic>
      <p:sp>
        <p:nvSpPr>
          <p:cNvPr id="36" name="Right Triangle 35">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66978" y="3429000"/>
            <a:ext cx="6691254" cy="1713305"/>
          </a:xfrm>
        </p:spPr>
        <p:txBody>
          <a:bodyPr anchor="b">
            <a:normAutofit/>
          </a:bodyPr>
          <a:lstStyle/>
          <a:p>
            <a:pPr algn="l">
              <a:lnSpc>
                <a:spcPct val="90000"/>
              </a:lnSpc>
            </a:pPr>
            <a:r>
              <a:rPr lang="en-US" sz="5400" b="1" dirty="0"/>
              <a:t>2023-2024 </a:t>
            </a:r>
            <a:br>
              <a:rPr lang="en-US" sz="5400" b="1" dirty="0"/>
            </a:br>
            <a:r>
              <a:rPr lang="en-US" sz="5400" b="1" dirty="0"/>
              <a:t>Course Selection</a:t>
            </a:r>
          </a:p>
        </p:txBody>
      </p:sp>
    </p:spTree>
  </p:cSld>
  <p:clrMapOvr>
    <a:masterClrMapping/>
  </p:clrMapOvr>
  <p:transition advClick="0" advTm="13000"/>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0F24D38-B79E-44B4-830E-043F45D9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12C26AC-6B53-451C-AA78-DB358DC1574F}"/>
              </a:ext>
            </a:extLst>
          </p:cNvPr>
          <p:cNvSpPr>
            <a:spLocks noGrp="1"/>
          </p:cNvSpPr>
          <p:nvPr>
            <p:ph type="title"/>
          </p:nvPr>
        </p:nvSpPr>
        <p:spPr>
          <a:xfrm>
            <a:off x="571500" y="670212"/>
            <a:ext cx="7886700" cy="914401"/>
          </a:xfrm>
        </p:spPr>
        <p:txBody>
          <a:bodyPr vert="horz" lIns="91440" tIns="45720" rIns="91440" bIns="45720" rtlCol="0" anchor="ctr">
            <a:normAutofit/>
          </a:bodyPr>
          <a:lstStyle/>
          <a:p>
            <a:pPr algn="l">
              <a:lnSpc>
                <a:spcPct val="90000"/>
              </a:lnSpc>
            </a:pPr>
            <a:r>
              <a:rPr lang="en-US" kern="1200" dirty="0">
                <a:solidFill>
                  <a:srgbClr val="FFFFFF"/>
                </a:solidFill>
                <a:latin typeface="+mj-lt"/>
                <a:ea typeface="+mj-ea"/>
                <a:cs typeface="+mj-cs"/>
              </a:rPr>
              <a:t>Incoming Seniors</a:t>
            </a:r>
          </a:p>
        </p:txBody>
      </p:sp>
      <p:cxnSp>
        <p:nvCxnSpPr>
          <p:cNvPr id="20" name="Straight Connector 19">
            <a:extLst>
              <a:ext uri="{FF2B5EF4-FFF2-40B4-BE49-F238E27FC236}">
                <a16:creationId xmlns:a16="http://schemas.microsoft.com/office/drawing/2014/main" id="{FC469874-256B-45B3-A79C-7591B4BA1E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158B655C-AAF4-4FD2-BE15-76ADE8CC8A4D}"/>
              </a:ext>
            </a:extLst>
          </p:cNvPr>
          <p:cNvSpPr>
            <a:spLocks noGrp="1"/>
          </p:cNvSpPr>
          <p:nvPr>
            <p:ph idx="1"/>
          </p:nvPr>
        </p:nvSpPr>
        <p:spPr>
          <a:xfrm>
            <a:off x="628650" y="1674078"/>
            <a:ext cx="3823335" cy="4892387"/>
          </a:xfrm>
        </p:spPr>
        <p:txBody>
          <a:bodyPr vert="horz" lIns="91440" tIns="45720" rIns="91440" bIns="45720" rtlCol="0">
            <a:normAutofit/>
          </a:bodyPr>
          <a:lstStyle/>
          <a:p>
            <a:pPr lvl="1" indent="-228600">
              <a:lnSpc>
                <a:spcPct val="90000"/>
              </a:lnSpc>
              <a:buFont typeface="Arial" panose="020B0604020202020204" pitchFamily="34" charset="0"/>
              <a:buChar char="•"/>
            </a:pPr>
            <a:r>
              <a:rPr lang="en-US" sz="1700" dirty="0">
                <a:solidFill>
                  <a:srgbClr val="FFFFFF"/>
                </a:solidFill>
              </a:rPr>
              <a:t>Economics - .5 credit </a:t>
            </a:r>
          </a:p>
          <a:p>
            <a:pPr lvl="2">
              <a:lnSpc>
                <a:spcPct val="90000"/>
              </a:lnSpc>
            </a:pPr>
            <a:r>
              <a:rPr lang="en-US" sz="1700" dirty="0">
                <a:solidFill>
                  <a:srgbClr val="FFFFFF"/>
                </a:solidFill>
              </a:rPr>
              <a:t>Or AP Macro/Micro Economics – 1 credit </a:t>
            </a:r>
          </a:p>
          <a:p>
            <a:pPr lvl="2">
              <a:lnSpc>
                <a:spcPct val="90000"/>
              </a:lnSpc>
            </a:pPr>
            <a:r>
              <a:rPr lang="en-US" sz="1700" dirty="0">
                <a:solidFill>
                  <a:srgbClr val="FFFFFF"/>
                </a:solidFill>
              </a:rPr>
              <a:t>If not previously taken</a:t>
            </a:r>
          </a:p>
          <a:p>
            <a:pPr lvl="1" indent="-228600">
              <a:lnSpc>
                <a:spcPct val="90000"/>
              </a:lnSpc>
              <a:buFont typeface="Arial" panose="020B0604020202020204" pitchFamily="34" charset="0"/>
              <a:buChar char="•"/>
            </a:pPr>
            <a:r>
              <a:rPr lang="en-US" sz="1700" dirty="0">
                <a:solidFill>
                  <a:srgbClr val="FFFFFF"/>
                </a:solidFill>
              </a:rPr>
              <a:t>Government - .5 credit</a:t>
            </a:r>
          </a:p>
          <a:p>
            <a:pPr lvl="2">
              <a:lnSpc>
                <a:spcPct val="90000"/>
              </a:lnSpc>
            </a:pPr>
            <a:r>
              <a:rPr lang="en-US" sz="1700" dirty="0">
                <a:solidFill>
                  <a:srgbClr val="FFFFFF"/>
                </a:solidFill>
              </a:rPr>
              <a:t>Or AP Government and Politics I/II – 1 credit</a:t>
            </a:r>
          </a:p>
          <a:p>
            <a:pPr lvl="2">
              <a:lnSpc>
                <a:spcPct val="90000"/>
              </a:lnSpc>
            </a:pPr>
            <a:r>
              <a:rPr lang="en-US" sz="1700" dirty="0">
                <a:solidFill>
                  <a:srgbClr val="FFFFFF"/>
                </a:solidFill>
              </a:rPr>
              <a:t>If not previously taken</a:t>
            </a:r>
          </a:p>
          <a:p>
            <a:pPr lvl="1" indent="-228600">
              <a:lnSpc>
                <a:spcPct val="90000"/>
              </a:lnSpc>
              <a:buFont typeface="Arial" panose="020B0604020202020204" pitchFamily="34" charset="0"/>
              <a:buChar char="•"/>
            </a:pPr>
            <a:r>
              <a:rPr lang="en-US" sz="1700" dirty="0">
                <a:solidFill>
                  <a:srgbClr val="FFFFFF"/>
                </a:solidFill>
              </a:rPr>
              <a:t>Remaining credits (courses) should be chosen to work towards graduation requirements and college and career goals.</a:t>
            </a:r>
          </a:p>
          <a:p>
            <a:pPr lvl="1" indent="-228600">
              <a:lnSpc>
                <a:spcPct val="90000"/>
              </a:lnSpc>
              <a:buFont typeface="Arial" panose="020B0604020202020204" pitchFamily="34" charset="0"/>
              <a:buChar char="•"/>
            </a:pPr>
            <a:r>
              <a:rPr lang="en-US" sz="1700" dirty="0">
                <a:solidFill>
                  <a:srgbClr val="FFFFFF"/>
                </a:solidFill>
              </a:rPr>
              <a:t>World Language also counts as core for universities.</a:t>
            </a:r>
          </a:p>
        </p:txBody>
      </p:sp>
      <p:sp>
        <p:nvSpPr>
          <p:cNvPr id="5" name="TextBox 4">
            <a:extLst>
              <a:ext uri="{FF2B5EF4-FFF2-40B4-BE49-F238E27FC236}">
                <a16:creationId xmlns:a16="http://schemas.microsoft.com/office/drawing/2014/main" id="{21DC15ED-B4B5-4FAE-8F95-2C291F04F5CA}"/>
              </a:ext>
            </a:extLst>
          </p:cNvPr>
          <p:cNvSpPr txBox="1"/>
          <p:nvPr/>
        </p:nvSpPr>
        <p:spPr>
          <a:xfrm>
            <a:off x="4749165" y="1674078"/>
            <a:ext cx="3823335" cy="4816187"/>
          </a:xfrm>
          <a:prstGeom prst="rect">
            <a:avLst/>
          </a:prstGeom>
        </p:spPr>
        <p:txBody>
          <a:bodyPr vert="horz" lIns="91440" tIns="45720" rIns="91440" bIns="45720" rtlCol="0">
            <a:normAutofit/>
          </a:bodyPr>
          <a:lstStyle/>
          <a:p>
            <a:pPr marL="0" indent="-228600">
              <a:lnSpc>
                <a:spcPct val="90000"/>
              </a:lnSpc>
              <a:spcAft>
                <a:spcPts val="600"/>
              </a:spcAft>
              <a:buFont typeface="Arial" panose="020B0604020202020204" pitchFamily="34" charset="0"/>
              <a:buChar char="•"/>
            </a:pPr>
            <a:r>
              <a:rPr lang="en-US" sz="1600" dirty="0">
                <a:solidFill>
                  <a:srgbClr val="FFFFFF"/>
                </a:solidFill>
              </a:rPr>
              <a:t>Seniors must take the following:</a:t>
            </a:r>
          </a:p>
          <a:p>
            <a:pPr lvl="1" indent="-228600">
              <a:lnSpc>
                <a:spcPct val="90000"/>
              </a:lnSpc>
              <a:spcAft>
                <a:spcPts val="600"/>
              </a:spcAft>
              <a:buFont typeface="Arial" panose="020B0604020202020204" pitchFamily="34" charset="0"/>
              <a:buChar char="•"/>
            </a:pPr>
            <a:r>
              <a:rPr lang="en-US" sz="1600" dirty="0">
                <a:solidFill>
                  <a:srgbClr val="FFFFFF"/>
                </a:solidFill>
              </a:rPr>
              <a:t>- English – 1 credit </a:t>
            </a:r>
          </a:p>
          <a:p>
            <a:pPr lvl="1" indent="-228600">
              <a:lnSpc>
                <a:spcPct val="90000"/>
              </a:lnSpc>
              <a:spcAft>
                <a:spcPts val="600"/>
              </a:spcAft>
              <a:buFont typeface="Arial" panose="020B0604020202020204" pitchFamily="34" charset="0"/>
              <a:buChar char="•"/>
            </a:pPr>
            <a:r>
              <a:rPr lang="en-US" sz="1600" dirty="0">
                <a:solidFill>
                  <a:srgbClr val="FFFFFF"/>
                </a:solidFill>
              </a:rPr>
              <a:t>English 12, or AP Language and Composition, or AP Literature</a:t>
            </a:r>
          </a:p>
          <a:p>
            <a:pPr lvl="1" indent="-228600">
              <a:lnSpc>
                <a:spcPct val="90000"/>
              </a:lnSpc>
              <a:spcAft>
                <a:spcPts val="600"/>
              </a:spcAft>
              <a:buFont typeface="Arial" panose="020B0604020202020204" pitchFamily="34" charset="0"/>
              <a:buChar char="•"/>
            </a:pPr>
            <a:endParaRPr lang="en-US" sz="1600" dirty="0">
              <a:solidFill>
                <a:srgbClr val="FFFFFF"/>
              </a:solidFill>
            </a:endParaRPr>
          </a:p>
          <a:p>
            <a:pPr lvl="1" indent="-228600">
              <a:lnSpc>
                <a:spcPct val="90000"/>
              </a:lnSpc>
              <a:spcAft>
                <a:spcPts val="600"/>
              </a:spcAft>
              <a:buFont typeface="Arial" panose="020B0604020202020204" pitchFamily="34" charset="0"/>
              <a:buChar char="•"/>
            </a:pPr>
            <a:r>
              <a:rPr lang="en-US" sz="1600" dirty="0">
                <a:solidFill>
                  <a:srgbClr val="FFFFFF"/>
                </a:solidFill>
              </a:rPr>
              <a:t>- Math – 1 credit</a:t>
            </a:r>
          </a:p>
          <a:p>
            <a:pPr lvl="2" indent="-228600">
              <a:lnSpc>
                <a:spcPct val="90000"/>
              </a:lnSpc>
              <a:spcAft>
                <a:spcPts val="600"/>
              </a:spcAft>
              <a:buFont typeface="Arial" panose="020B0604020202020204" pitchFamily="34" charset="0"/>
              <a:buChar char="•"/>
            </a:pPr>
            <a:r>
              <a:rPr lang="en-US" sz="1600" dirty="0">
                <a:solidFill>
                  <a:srgbClr val="FFFFFF"/>
                </a:solidFill>
              </a:rPr>
              <a:t>All students are required to take math or a math related class in the senior year. </a:t>
            </a:r>
          </a:p>
          <a:p>
            <a:pPr lvl="2" indent="-228600">
              <a:lnSpc>
                <a:spcPct val="90000"/>
              </a:lnSpc>
              <a:spcAft>
                <a:spcPts val="600"/>
              </a:spcAft>
              <a:buFont typeface="Arial" panose="020B0604020202020204" pitchFamily="34" charset="0"/>
              <a:buChar char="•"/>
            </a:pPr>
            <a:r>
              <a:rPr lang="en-US" sz="1600" dirty="0">
                <a:solidFill>
                  <a:srgbClr val="FFFFFF"/>
                </a:solidFill>
              </a:rPr>
              <a:t>Students who have already earned four (4) credits in math, </a:t>
            </a:r>
            <a:r>
              <a:rPr lang="en-US" sz="1600" u="sng" dirty="0">
                <a:solidFill>
                  <a:srgbClr val="FFFFFF"/>
                </a:solidFill>
              </a:rPr>
              <a:t>are still required </a:t>
            </a:r>
            <a:r>
              <a:rPr lang="en-US" sz="1600" dirty="0">
                <a:solidFill>
                  <a:srgbClr val="FFFFFF"/>
                </a:solidFill>
              </a:rPr>
              <a:t>to have a math or math related class in the senior schedule. </a:t>
            </a:r>
          </a:p>
          <a:p>
            <a:pPr lvl="2" indent="-228600">
              <a:lnSpc>
                <a:spcPct val="90000"/>
              </a:lnSpc>
              <a:spcAft>
                <a:spcPts val="600"/>
              </a:spcAft>
              <a:buFont typeface="Arial" panose="020B0604020202020204" pitchFamily="34" charset="0"/>
              <a:buChar char="•"/>
            </a:pPr>
            <a:r>
              <a:rPr lang="en-US" sz="1600" dirty="0">
                <a:solidFill>
                  <a:srgbClr val="FFFFFF"/>
                </a:solidFill>
              </a:rPr>
              <a:t>See the course book for a listing of approved math-related courses. </a:t>
            </a:r>
          </a:p>
          <a:p>
            <a:pPr indent="-228600">
              <a:lnSpc>
                <a:spcPct val="90000"/>
              </a:lnSpc>
              <a:spcAft>
                <a:spcPts val="600"/>
              </a:spcAft>
              <a:buFont typeface="Arial" panose="020B0604020202020204" pitchFamily="34" charset="0"/>
              <a:buChar char="•"/>
            </a:pPr>
            <a:endParaRPr lang="en-US" sz="1300" dirty="0">
              <a:solidFill>
                <a:srgbClr val="FFFFFF"/>
              </a:solidFill>
            </a:endParaRPr>
          </a:p>
        </p:txBody>
      </p:sp>
    </p:spTree>
    <p:extLst>
      <p:ext uri="{BB962C8B-B14F-4D97-AF65-F5344CB8AC3E}">
        <p14:creationId xmlns:p14="http://schemas.microsoft.com/office/powerpoint/2010/main" val="4231136357"/>
      </p:ext>
    </p:extLst>
  </p:cSld>
  <p:clrMapOvr>
    <a:overrideClrMapping bg1="dk1" tx1="lt1" bg2="dk2" tx2="lt2" accent1="accent1" accent2="accent2" accent3="accent3" accent4="accent4" accent5="accent5" accent6="accent6" hlink="hlink" folHlink="folHlink"/>
  </p:clrMapOvr>
  <p:transition advClick="0" advTm="19912"/>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1720825-DBC7-4D42-A4B9-401A9B0DD565}"/>
              </a:ext>
            </a:extLst>
          </p:cNvPr>
          <p:cNvSpPr txBox="1"/>
          <p:nvPr/>
        </p:nvSpPr>
        <p:spPr>
          <a:xfrm>
            <a:off x="3962400" y="312573"/>
            <a:ext cx="4781548" cy="854075"/>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400" dirty="0">
                <a:solidFill>
                  <a:schemeClr val="accent1">
                    <a:lumMod val="75000"/>
                  </a:schemeClr>
                </a:solidFill>
                <a:latin typeface="+mj-lt"/>
                <a:ea typeface="+mj-ea"/>
                <a:cs typeface="+mj-cs"/>
              </a:rPr>
              <a:t>DUAL ENROLLMENT</a:t>
            </a:r>
          </a:p>
        </p:txBody>
      </p:sp>
      <p:sp>
        <p:nvSpPr>
          <p:cNvPr id="21" name="Content Placeholder 2">
            <a:extLst>
              <a:ext uri="{FF2B5EF4-FFF2-40B4-BE49-F238E27FC236}">
                <a16:creationId xmlns:a16="http://schemas.microsoft.com/office/drawing/2014/main" id="{A0B1DE57-D7F6-4CEF-B0DB-B968349B75E6}"/>
              </a:ext>
            </a:extLst>
          </p:cNvPr>
          <p:cNvSpPr>
            <a:spLocks noGrp="1"/>
          </p:cNvSpPr>
          <p:nvPr>
            <p:ph idx="1"/>
          </p:nvPr>
        </p:nvSpPr>
        <p:spPr>
          <a:xfrm>
            <a:off x="3640068" y="1158510"/>
            <a:ext cx="5103880" cy="5623290"/>
          </a:xfrm>
        </p:spPr>
        <p:txBody>
          <a:bodyPr vert="horz" lIns="91440" tIns="45720" rIns="91440" bIns="45720" rtlCol="0">
            <a:normAutofit lnSpcReduction="10000"/>
          </a:bodyPr>
          <a:lstStyle/>
          <a:p>
            <a:r>
              <a:rPr lang="en-US" sz="1600" dirty="0">
                <a:solidFill>
                  <a:schemeClr val="accent1">
                    <a:lumMod val="75000"/>
                  </a:schemeClr>
                </a:solidFill>
                <a:latin typeface="Century Gothic" panose="020B0502020202020204" pitchFamily="34" charset="0"/>
              </a:rPr>
              <a:t>For qualified students wishing to take classes at a local college while in high school. </a:t>
            </a:r>
          </a:p>
          <a:p>
            <a:pPr marL="0" indent="0">
              <a:buNone/>
            </a:pPr>
            <a:endParaRPr lang="en-US" sz="1600" dirty="0">
              <a:solidFill>
                <a:schemeClr val="accent1">
                  <a:lumMod val="75000"/>
                </a:schemeClr>
              </a:solidFill>
              <a:latin typeface="Century Gothic" panose="020B0502020202020204" pitchFamily="34" charset="0"/>
            </a:endParaRPr>
          </a:p>
          <a:p>
            <a:r>
              <a:rPr lang="en-US" sz="1600" dirty="0">
                <a:solidFill>
                  <a:schemeClr val="accent1">
                    <a:lumMod val="75000"/>
                  </a:schemeClr>
                </a:solidFill>
                <a:latin typeface="Century Gothic" panose="020B0502020202020204" pitchFamily="34" charset="0"/>
              </a:rPr>
              <a:t>Specific requirements must be met to be eligible for this opportunity – such as test scores to show academic ability. </a:t>
            </a:r>
          </a:p>
          <a:p>
            <a:endParaRPr lang="en-US" sz="1600" dirty="0">
              <a:solidFill>
                <a:schemeClr val="accent1">
                  <a:lumMod val="75000"/>
                </a:schemeClr>
              </a:solidFill>
              <a:latin typeface="Century Gothic" panose="020B0502020202020204" pitchFamily="34" charset="0"/>
            </a:endParaRPr>
          </a:p>
          <a:p>
            <a:r>
              <a:rPr lang="en-US" sz="1600" dirty="0">
                <a:solidFill>
                  <a:schemeClr val="accent1">
                    <a:lumMod val="75000"/>
                  </a:schemeClr>
                </a:solidFill>
                <a:latin typeface="Century Gothic" panose="020B0502020202020204" pitchFamily="34" charset="0"/>
              </a:rPr>
              <a:t>If you plan to do dual enrollment next year, you and your parent MUST attend the mandatory meeting </a:t>
            </a:r>
          </a:p>
          <a:p>
            <a:pPr marL="0" indent="0">
              <a:buNone/>
            </a:pPr>
            <a:endParaRPr lang="en-US" sz="1600" dirty="0">
              <a:solidFill>
                <a:schemeClr val="accent1">
                  <a:lumMod val="75000"/>
                </a:schemeClr>
              </a:solidFill>
              <a:latin typeface="Century Gothic" panose="020B0502020202020204" pitchFamily="34" charset="0"/>
            </a:endParaRPr>
          </a:p>
          <a:p>
            <a:r>
              <a:rPr lang="en-US" sz="1600" dirty="0">
                <a:solidFill>
                  <a:schemeClr val="accent1">
                    <a:lumMod val="75000"/>
                  </a:schemeClr>
                </a:solidFill>
                <a:latin typeface="Century Gothic" panose="020B0502020202020204" pitchFamily="34" charset="0"/>
              </a:rPr>
              <a:t>Emotional maturity is also something to consider, as well as other obligations that may interfere. </a:t>
            </a:r>
          </a:p>
          <a:p>
            <a:pPr marL="0" indent="0">
              <a:buNone/>
            </a:pPr>
            <a:endParaRPr lang="en-US" sz="1600" dirty="0">
              <a:solidFill>
                <a:schemeClr val="accent1">
                  <a:lumMod val="75000"/>
                </a:schemeClr>
              </a:solidFill>
              <a:latin typeface="Century Gothic" panose="020B0502020202020204" pitchFamily="34" charset="0"/>
            </a:endParaRPr>
          </a:p>
          <a:p>
            <a:r>
              <a:rPr lang="en-US" sz="1600" dirty="0">
                <a:solidFill>
                  <a:schemeClr val="accent1">
                    <a:lumMod val="75000"/>
                  </a:schemeClr>
                </a:solidFill>
                <a:latin typeface="Century Gothic" panose="020B0502020202020204" pitchFamily="34" charset="0"/>
              </a:rPr>
              <a:t>Students should visit the Dual Enrollment link under the counseling tab on Dakota’s website for requirements.  </a:t>
            </a:r>
          </a:p>
          <a:p>
            <a:pPr marL="0" indent="0">
              <a:buNone/>
            </a:pPr>
            <a:endParaRPr lang="en-US" sz="1600" dirty="0">
              <a:solidFill>
                <a:schemeClr val="accent1">
                  <a:lumMod val="75000"/>
                </a:schemeClr>
              </a:solidFill>
              <a:latin typeface="Century Gothic" panose="020B0502020202020204" pitchFamily="34" charset="0"/>
            </a:endParaRPr>
          </a:p>
          <a:p>
            <a:r>
              <a:rPr lang="en-US" sz="1600" dirty="0">
                <a:solidFill>
                  <a:schemeClr val="accent1">
                    <a:lumMod val="75000"/>
                  </a:schemeClr>
                </a:solidFill>
                <a:latin typeface="Century Gothic" panose="020B0502020202020204" pitchFamily="34" charset="0"/>
              </a:rPr>
              <a:t>Students register in the spring for the upcoming school year. The deadline to submit forms is March 31</a:t>
            </a:r>
            <a:r>
              <a:rPr lang="en-US" sz="1600" baseline="30000" dirty="0">
                <a:solidFill>
                  <a:schemeClr val="accent1">
                    <a:lumMod val="75000"/>
                  </a:schemeClr>
                </a:solidFill>
                <a:latin typeface="Century Gothic" panose="020B0502020202020204" pitchFamily="34" charset="0"/>
              </a:rPr>
              <a:t>st</a:t>
            </a:r>
            <a:r>
              <a:rPr lang="en-US" sz="1600" dirty="0">
                <a:solidFill>
                  <a:schemeClr val="accent1">
                    <a:lumMod val="75000"/>
                  </a:schemeClr>
                </a:solidFill>
                <a:latin typeface="Century Gothic" panose="020B0502020202020204" pitchFamily="34" charset="0"/>
              </a:rPr>
              <a:t> for the following year. </a:t>
            </a:r>
          </a:p>
          <a:p>
            <a:pPr indent="-228600">
              <a:lnSpc>
                <a:spcPct val="90000"/>
              </a:lnSpc>
            </a:pPr>
            <a:endParaRPr lang="en-US" sz="1100" dirty="0"/>
          </a:p>
        </p:txBody>
      </p:sp>
      <p:pic>
        <p:nvPicPr>
          <p:cNvPr id="6" name="Picture 5" descr="Glasses on top of a book">
            <a:extLst>
              <a:ext uri="{FF2B5EF4-FFF2-40B4-BE49-F238E27FC236}">
                <a16:creationId xmlns:a16="http://schemas.microsoft.com/office/drawing/2014/main" id="{3BD637E7-7107-4805-8B82-46907FCB2305}"/>
              </a:ext>
            </a:extLst>
          </p:cNvPr>
          <p:cNvPicPr>
            <a:picLocks noChangeAspect="1"/>
          </p:cNvPicPr>
          <p:nvPr/>
        </p:nvPicPr>
        <p:blipFill rotWithShape="1">
          <a:blip r:embed="rId2"/>
          <a:srcRect l="20463" r="45794" b="-1"/>
          <a:stretch/>
        </p:blipFill>
        <p:spPr>
          <a:xfrm>
            <a:off x="20" y="10"/>
            <a:ext cx="3492988"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4188762063"/>
      </p:ext>
    </p:extLst>
  </p:cSld>
  <p:clrMapOvr>
    <a:masterClrMapping/>
  </p:clrMapOvr>
  <mc:AlternateContent xmlns:mc="http://schemas.openxmlformats.org/markup-compatibility/2006" xmlns:p14="http://schemas.microsoft.com/office/powerpoint/2010/main">
    <mc:Choice Requires="p14">
      <p:transition p14:dur="0" advClick="0" advTm="36000"/>
    </mc:Choice>
    <mc:Fallback xmlns="">
      <p:transition advClick="0" advTm="36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A8501514-C0A5-427C-A976-1C1C56EB5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A05F1B01-89CC-4D8D-B959-6CE2DB0DCC53}"/>
              </a:ext>
            </a:extLst>
          </p:cNvPr>
          <p:cNvSpPr>
            <a:spLocks noGrp="1"/>
          </p:cNvSpPr>
          <p:nvPr>
            <p:ph type="title"/>
          </p:nvPr>
        </p:nvSpPr>
        <p:spPr>
          <a:xfrm>
            <a:off x="3940066" y="197795"/>
            <a:ext cx="4387832" cy="693745"/>
          </a:xfrm>
        </p:spPr>
        <p:txBody>
          <a:bodyPr>
            <a:normAutofit/>
          </a:bodyPr>
          <a:lstStyle/>
          <a:p>
            <a:r>
              <a:rPr lang="en-US" sz="3600" u="sng" dirty="0">
                <a:solidFill>
                  <a:schemeClr val="tx2"/>
                </a:solidFill>
              </a:rPr>
              <a:t>Dual Enrollment</a:t>
            </a:r>
          </a:p>
        </p:txBody>
      </p:sp>
      <p:pic>
        <p:nvPicPr>
          <p:cNvPr id="24" name="Picture 23" descr="Glasses on top of a book">
            <a:extLst>
              <a:ext uri="{FF2B5EF4-FFF2-40B4-BE49-F238E27FC236}">
                <a16:creationId xmlns:a16="http://schemas.microsoft.com/office/drawing/2014/main" id="{05BC452F-EB1B-EB27-6B70-CE5146E0682C}"/>
              </a:ext>
            </a:extLst>
          </p:cNvPr>
          <p:cNvPicPr>
            <a:picLocks noChangeAspect="1"/>
          </p:cNvPicPr>
          <p:nvPr/>
        </p:nvPicPr>
        <p:blipFill rotWithShape="1">
          <a:blip r:embed="rId2"/>
          <a:srcRect l="20558" r="45890" b="-1"/>
          <a:stretch/>
        </p:blipFill>
        <p:spPr>
          <a:xfrm>
            <a:off x="20" y="10"/>
            <a:ext cx="3473212" cy="6857990"/>
          </a:xfrm>
          <a:prstGeom prst="rect">
            <a:avLst/>
          </a:prstGeom>
          <a:effectLst/>
        </p:spPr>
      </p:pic>
      <p:sp>
        <p:nvSpPr>
          <p:cNvPr id="30" name="Rectangle 29">
            <a:extLst>
              <a:ext uri="{FF2B5EF4-FFF2-40B4-BE49-F238E27FC236}">
                <a16:creationId xmlns:a16="http://schemas.microsoft.com/office/drawing/2014/main" id="{95B6D3E4-7D65-47B5-98E5-F37634543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541782"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5A0381F6-56BA-47C4-82FE-E0A0A80EAB10}"/>
              </a:ext>
            </a:extLst>
          </p:cNvPr>
          <p:cNvSpPr>
            <a:spLocks noGrp="1"/>
          </p:cNvSpPr>
          <p:nvPr>
            <p:ph idx="1"/>
          </p:nvPr>
        </p:nvSpPr>
        <p:spPr>
          <a:xfrm>
            <a:off x="3581400" y="990599"/>
            <a:ext cx="5334000" cy="5669605"/>
          </a:xfrm>
        </p:spPr>
        <p:txBody>
          <a:bodyPr>
            <a:normAutofit/>
          </a:bodyPr>
          <a:lstStyle/>
          <a:p>
            <a:pPr>
              <a:lnSpc>
                <a:spcPct val="90000"/>
              </a:lnSpc>
            </a:pPr>
            <a:r>
              <a:rPr lang="en-US" sz="1500" dirty="0">
                <a:solidFill>
                  <a:schemeClr val="tx2"/>
                </a:solidFill>
                <a:latin typeface="Arial"/>
                <a:cs typeface="Arial"/>
              </a:rPr>
              <a:t>To be successful at Dual Enrollment, you need to be independent, responsible, and willing to research information on your own. </a:t>
            </a:r>
          </a:p>
          <a:p>
            <a:pPr>
              <a:lnSpc>
                <a:spcPct val="90000"/>
              </a:lnSpc>
            </a:pPr>
            <a:endParaRPr lang="en-US" sz="1500" dirty="0">
              <a:solidFill>
                <a:schemeClr val="tx2"/>
              </a:solidFill>
              <a:latin typeface="Arial"/>
              <a:cs typeface="Arial"/>
            </a:endParaRPr>
          </a:p>
          <a:p>
            <a:pPr>
              <a:lnSpc>
                <a:spcPct val="90000"/>
              </a:lnSpc>
              <a:buClr>
                <a:srgbClr val="75A2CE"/>
              </a:buClr>
            </a:pPr>
            <a:r>
              <a:rPr lang="en-US" sz="1500" dirty="0">
                <a:solidFill>
                  <a:schemeClr val="tx2"/>
                </a:solidFill>
                <a:latin typeface="Arial"/>
                <a:cs typeface="Arial"/>
              </a:rPr>
              <a:t>Students are expected to take the lead – you will have to get the documents, do the research, pick classes, and once your course choices are approved, you will have to register yourself for your Macomb classes. </a:t>
            </a:r>
          </a:p>
          <a:p>
            <a:pPr>
              <a:lnSpc>
                <a:spcPct val="90000"/>
              </a:lnSpc>
              <a:buClr>
                <a:srgbClr val="75A2CE"/>
              </a:buClr>
            </a:pPr>
            <a:endParaRPr lang="en-US" sz="1500" dirty="0">
              <a:solidFill>
                <a:schemeClr val="tx2"/>
              </a:solidFill>
              <a:latin typeface="Arial"/>
              <a:cs typeface="Arial"/>
            </a:endParaRPr>
          </a:p>
          <a:p>
            <a:pPr>
              <a:lnSpc>
                <a:spcPct val="90000"/>
              </a:lnSpc>
              <a:buClr>
                <a:srgbClr val="75A2CE"/>
              </a:buClr>
            </a:pPr>
            <a:r>
              <a:rPr lang="en-US" sz="1500" dirty="0">
                <a:solidFill>
                  <a:schemeClr val="tx2"/>
                </a:solidFill>
                <a:latin typeface="Arial"/>
                <a:cs typeface="Arial"/>
              </a:rPr>
              <a:t>Macomb will not talk to us, so you are taking on this expectation when you sign up for dual enrollment. </a:t>
            </a:r>
          </a:p>
          <a:p>
            <a:pPr>
              <a:lnSpc>
                <a:spcPct val="90000"/>
              </a:lnSpc>
              <a:buClr>
                <a:srgbClr val="75A2CE"/>
              </a:buClr>
            </a:pPr>
            <a:endParaRPr lang="en-US" sz="1500" dirty="0">
              <a:solidFill>
                <a:schemeClr val="tx2"/>
              </a:solidFill>
              <a:latin typeface="Arial" panose="020B0604020202020204" pitchFamily="34" charset="0"/>
              <a:cs typeface="Arial" panose="020B0604020202020204" pitchFamily="34" charset="0"/>
            </a:endParaRPr>
          </a:p>
          <a:p>
            <a:pPr>
              <a:lnSpc>
                <a:spcPct val="90000"/>
              </a:lnSpc>
            </a:pPr>
            <a:r>
              <a:rPr lang="en-US" sz="1500" dirty="0">
                <a:solidFill>
                  <a:schemeClr val="tx2"/>
                </a:solidFill>
                <a:latin typeface="Arial"/>
                <a:cs typeface="Arial"/>
              </a:rPr>
              <a:t>You MUST adhere to deadlines because you will not be allowed to sign up for classes late. </a:t>
            </a:r>
            <a:endParaRPr lang="en-US" sz="1500" dirty="0">
              <a:solidFill>
                <a:schemeClr val="tx2"/>
              </a:solidFill>
              <a:latin typeface="Arial" panose="020B0604020202020204" pitchFamily="34" charset="0"/>
              <a:cs typeface="Arial" panose="020B0604020202020204" pitchFamily="34" charset="0"/>
            </a:endParaRPr>
          </a:p>
          <a:p>
            <a:pPr>
              <a:lnSpc>
                <a:spcPct val="90000"/>
              </a:lnSpc>
            </a:pPr>
            <a:r>
              <a:rPr lang="en-US" sz="1500" dirty="0">
                <a:solidFill>
                  <a:schemeClr val="tx2"/>
                </a:solidFill>
                <a:latin typeface="Arial"/>
                <a:cs typeface="Arial"/>
              </a:rPr>
              <a:t>Requirements:</a:t>
            </a:r>
          </a:p>
          <a:p>
            <a:pPr lvl="1">
              <a:lnSpc>
                <a:spcPct val="90000"/>
              </a:lnSpc>
            </a:pPr>
            <a:r>
              <a:rPr lang="en-US" sz="1500" dirty="0">
                <a:solidFill>
                  <a:schemeClr val="tx2"/>
                </a:solidFill>
                <a:latin typeface="Arial" panose="020B0604020202020204" pitchFamily="34" charset="0"/>
                <a:cs typeface="Arial" panose="020B0604020202020204" pitchFamily="34" charset="0"/>
              </a:rPr>
              <a:t>Classes must be 3 or 4 credits.</a:t>
            </a:r>
          </a:p>
          <a:p>
            <a:pPr lvl="1">
              <a:lnSpc>
                <a:spcPct val="90000"/>
              </a:lnSpc>
            </a:pPr>
            <a:r>
              <a:rPr lang="en-US" sz="1500" dirty="0">
                <a:solidFill>
                  <a:schemeClr val="tx2"/>
                </a:solidFill>
                <a:latin typeface="Arial" panose="020B0604020202020204" pitchFamily="34" charset="0"/>
                <a:cs typeface="Arial" panose="020B0604020202020204" pitchFamily="34" charset="0"/>
              </a:rPr>
              <a:t>Must not have a prerequisite the student has not taken.</a:t>
            </a:r>
          </a:p>
          <a:p>
            <a:pPr lvl="1">
              <a:lnSpc>
                <a:spcPct val="90000"/>
              </a:lnSpc>
            </a:pPr>
            <a:r>
              <a:rPr lang="en-US" sz="1500" dirty="0">
                <a:solidFill>
                  <a:schemeClr val="tx2"/>
                </a:solidFill>
                <a:latin typeface="Arial" panose="020B0604020202020204" pitchFamily="34" charset="0"/>
                <a:cs typeface="Arial" panose="020B0604020202020204" pitchFamily="34" charset="0"/>
              </a:rPr>
              <a:t>Cannot be a class we offer at Dakota if the student has not already taken ours first. (For example, you cannot take Psychology there if you have not taken our AP Psych; you cannot take Computer Programming there if you have not taken our Info Tech first).</a:t>
            </a:r>
          </a:p>
          <a:p>
            <a:pPr>
              <a:lnSpc>
                <a:spcPct val="90000"/>
              </a:lnSpc>
            </a:pPr>
            <a:endParaRPr lang="en-US" sz="900" dirty="0"/>
          </a:p>
        </p:txBody>
      </p:sp>
    </p:spTree>
    <p:extLst>
      <p:ext uri="{BB962C8B-B14F-4D97-AF65-F5344CB8AC3E}">
        <p14:creationId xmlns:p14="http://schemas.microsoft.com/office/powerpoint/2010/main" val="3865401901"/>
      </p:ext>
    </p:extLst>
  </p:cSld>
  <p:clrMapOvr>
    <a:masterClrMapping/>
  </p:clrMapOvr>
  <p:transition advClick="0" advTm="19912"/>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35867"/>
            <a:ext cx="246888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0" y="623275"/>
            <a:ext cx="8178790"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6FFB46-20F8-41B8-B15C-B90DD18378F6}"/>
              </a:ext>
            </a:extLst>
          </p:cNvPr>
          <p:cNvSpPr>
            <a:spLocks noGrp="1"/>
          </p:cNvSpPr>
          <p:nvPr>
            <p:ph type="title"/>
          </p:nvPr>
        </p:nvSpPr>
        <p:spPr>
          <a:xfrm>
            <a:off x="969848" y="606999"/>
            <a:ext cx="6503671" cy="596367"/>
          </a:xfrm>
        </p:spPr>
        <p:txBody>
          <a:bodyPr anchor="ctr">
            <a:noAutofit/>
          </a:bodyPr>
          <a:lstStyle/>
          <a:p>
            <a:r>
              <a:rPr lang="en-US" sz="4800" b="1" u="sng" dirty="0">
                <a:solidFill>
                  <a:srgbClr val="7030A0"/>
                </a:solidFill>
              </a:rPr>
              <a:t>Internship</a:t>
            </a:r>
            <a:endParaRPr lang="en-US" sz="4800" u="sng" dirty="0">
              <a:solidFill>
                <a:srgbClr val="7030A0"/>
              </a:solidFill>
            </a:endParaRPr>
          </a:p>
        </p:txBody>
      </p:sp>
      <p:sp>
        <p:nvSpPr>
          <p:cNvPr id="3" name="Content Placeholder 2">
            <a:extLst>
              <a:ext uri="{FF2B5EF4-FFF2-40B4-BE49-F238E27FC236}">
                <a16:creationId xmlns:a16="http://schemas.microsoft.com/office/drawing/2014/main" id="{76D0F9C9-8532-49D6-A50F-F1D05C26B921}"/>
              </a:ext>
            </a:extLst>
          </p:cNvPr>
          <p:cNvSpPr>
            <a:spLocks noGrp="1"/>
          </p:cNvSpPr>
          <p:nvPr>
            <p:ph idx="1"/>
          </p:nvPr>
        </p:nvSpPr>
        <p:spPr>
          <a:xfrm>
            <a:off x="963930" y="1371600"/>
            <a:ext cx="6351270" cy="4875833"/>
          </a:xfrm>
        </p:spPr>
        <p:txBody>
          <a:bodyPr anchor="t">
            <a:normAutofit/>
          </a:bodyPr>
          <a:lstStyle/>
          <a:p>
            <a:pPr lvl="1">
              <a:lnSpc>
                <a:spcPct val="90000"/>
              </a:lnSpc>
            </a:pPr>
            <a:r>
              <a:rPr lang="en-US" sz="2000" dirty="0"/>
              <a:t>This opportunity is </a:t>
            </a:r>
            <a:r>
              <a:rPr lang="en-US" sz="2000" i="1" u="sng" dirty="0"/>
              <a:t>only</a:t>
            </a:r>
            <a:r>
              <a:rPr lang="en-US" sz="2000" dirty="0"/>
              <a:t> for juniors and seniors who are enrolled in a related CTE course/program of study </a:t>
            </a:r>
            <a:r>
              <a:rPr lang="en-US" sz="2000" i="1" u="sng" dirty="0"/>
              <a:t>and</a:t>
            </a:r>
            <a:r>
              <a:rPr lang="en-US" sz="2000" dirty="0"/>
              <a:t> have previously taken courses in that program.</a:t>
            </a:r>
          </a:p>
          <a:p>
            <a:pPr lvl="1">
              <a:lnSpc>
                <a:spcPct val="90000"/>
              </a:lnSpc>
            </a:pPr>
            <a:r>
              <a:rPr lang="en-US" sz="2000" dirty="0"/>
              <a:t>There are new laws tied to internship. This is no longer just about having a job and enough credits. </a:t>
            </a:r>
          </a:p>
          <a:p>
            <a:pPr lvl="1">
              <a:lnSpc>
                <a:spcPct val="90000"/>
              </a:lnSpc>
            </a:pPr>
            <a:r>
              <a:rPr lang="en-US" sz="2000" dirty="0"/>
              <a:t>The new laws limit where students can work. The skills learned in internship must be linked to the CTE course the student is taking. </a:t>
            </a:r>
          </a:p>
          <a:p>
            <a:pPr lvl="1">
              <a:lnSpc>
                <a:spcPct val="90000"/>
              </a:lnSpc>
            </a:pPr>
            <a:r>
              <a:rPr lang="en-US" sz="2000" dirty="0"/>
              <a:t>Students may take one or two hours of internship and will be dismissed from school for 5</a:t>
            </a:r>
            <a:r>
              <a:rPr lang="en-US" sz="2000" baseline="30000" dirty="0"/>
              <a:t>th</a:t>
            </a:r>
            <a:r>
              <a:rPr lang="en-US" sz="2000" dirty="0"/>
              <a:t> and/or 6</a:t>
            </a:r>
            <a:r>
              <a:rPr lang="en-US" sz="2000" baseline="30000" dirty="0"/>
              <a:t>th</a:t>
            </a:r>
            <a:r>
              <a:rPr lang="en-US" sz="2000" dirty="0"/>
              <a:t> hours (</a:t>
            </a:r>
            <a:r>
              <a:rPr lang="en-US" sz="2000" u="sng" dirty="0"/>
              <a:t>you must have your own transportation</a:t>
            </a:r>
            <a:r>
              <a:rPr lang="en-US" sz="2000" dirty="0"/>
              <a:t>). </a:t>
            </a:r>
          </a:p>
          <a:p>
            <a:pPr lvl="1">
              <a:lnSpc>
                <a:spcPct val="90000"/>
              </a:lnSpc>
            </a:pPr>
            <a:r>
              <a:rPr lang="en-US" sz="2000" dirty="0"/>
              <a:t>Students interested in Internship for 11</a:t>
            </a:r>
            <a:r>
              <a:rPr lang="en-US" sz="2000" baseline="30000" dirty="0"/>
              <a:t>th</a:t>
            </a:r>
            <a:r>
              <a:rPr lang="en-US" sz="2000" dirty="0"/>
              <a:t> or 12</a:t>
            </a:r>
            <a:r>
              <a:rPr lang="en-US" sz="2000" baseline="30000" dirty="0"/>
              <a:t>th</a:t>
            </a:r>
            <a:r>
              <a:rPr lang="en-US" sz="2000" dirty="0"/>
              <a:t> grade who have additional questions should email Kristy Walker, the internship coordinator, at </a:t>
            </a:r>
            <a:r>
              <a:rPr lang="en-US" sz="2000" dirty="0">
                <a:hlinkClick r:id="rId2"/>
              </a:rPr>
              <a:t>Kwalker@cvs.k12.mi.us</a:t>
            </a:r>
            <a:r>
              <a:rPr lang="en-US" sz="2000" dirty="0"/>
              <a:t>  </a:t>
            </a:r>
          </a:p>
        </p:txBody>
      </p:sp>
    </p:spTree>
    <p:extLst>
      <p:ext uri="{BB962C8B-B14F-4D97-AF65-F5344CB8AC3E}">
        <p14:creationId xmlns:p14="http://schemas.microsoft.com/office/powerpoint/2010/main" val="1451426888"/>
      </p:ext>
    </p:extLst>
  </p:cSld>
  <p:clrMapOvr>
    <a:masterClrMapping/>
  </p:clrMapOvr>
  <p:transition advClick="0" advTm="19912"/>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365125"/>
            <a:ext cx="3938487" cy="777875"/>
          </a:xfrm>
        </p:spPr>
        <p:txBody>
          <a:bodyPr>
            <a:normAutofit/>
          </a:bodyPr>
          <a:lstStyle/>
          <a:p>
            <a:r>
              <a:rPr lang="en-US" b="1" i="1" u="sng" dirty="0">
                <a:solidFill>
                  <a:schemeClr val="accent3">
                    <a:lumMod val="50000"/>
                  </a:schemeClr>
                </a:solidFill>
              </a:rPr>
              <a:t>NCAA</a:t>
            </a:r>
          </a:p>
        </p:txBody>
      </p:sp>
      <p:sp>
        <p:nvSpPr>
          <p:cNvPr id="3" name="Content Placeholder 2"/>
          <p:cNvSpPr>
            <a:spLocks noGrp="1"/>
          </p:cNvSpPr>
          <p:nvPr>
            <p:ph idx="1"/>
          </p:nvPr>
        </p:nvSpPr>
        <p:spPr>
          <a:xfrm>
            <a:off x="228600" y="1143000"/>
            <a:ext cx="4472089" cy="5486400"/>
          </a:xfrm>
        </p:spPr>
        <p:txBody>
          <a:bodyPr>
            <a:normAutofit/>
          </a:bodyPr>
          <a:lstStyle/>
          <a:p>
            <a:pPr marL="0" indent="0">
              <a:lnSpc>
                <a:spcPct val="90000"/>
              </a:lnSpc>
              <a:buNone/>
            </a:pPr>
            <a:r>
              <a:rPr lang="en-US" sz="1800" b="1" dirty="0"/>
              <a:t>If you have interest in playing a sport in college:</a:t>
            </a:r>
          </a:p>
          <a:p>
            <a:pPr>
              <a:lnSpc>
                <a:spcPct val="90000"/>
              </a:lnSpc>
            </a:pPr>
            <a:endParaRPr lang="en-US" sz="1800" dirty="0"/>
          </a:p>
          <a:p>
            <a:pPr>
              <a:lnSpc>
                <a:spcPct val="90000"/>
              </a:lnSpc>
            </a:pPr>
            <a:r>
              <a:rPr lang="en-US" sz="1800" dirty="0"/>
              <a:t>Talk to your counselor and your coach as early as 10</a:t>
            </a:r>
            <a:r>
              <a:rPr lang="en-US" sz="1800" baseline="30000" dirty="0"/>
              <a:t>th</a:t>
            </a:r>
            <a:r>
              <a:rPr lang="en-US" sz="1800" dirty="0"/>
              <a:t> grade, but no later than the end of junior year.</a:t>
            </a:r>
          </a:p>
          <a:p>
            <a:pPr>
              <a:lnSpc>
                <a:spcPct val="90000"/>
              </a:lnSpc>
            </a:pPr>
            <a:r>
              <a:rPr lang="en-US" sz="1800" dirty="0"/>
              <a:t>The list of NCAA-approved courses and Division I and II eligibility worksheets are under the Counseling tab on Dakota’s website.  </a:t>
            </a:r>
          </a:p>
          <a:p>
            <a:pPr>
              <a:lnSpc>
                <a:spcPct val="90000"/>
              </a:lnSpc>
            </a:pPr>
            <a:r>
              <a:rPr lang="en-US" sz="1800" dirty="0"/>
              <a:t>Keep track of NCAA requirements and verify that your course selections meet those requirements.</a:t>
            </a:r>
          </a:p>
          <a:p>
            <a:pPr marL="0" indent="0">
              <a:lnSpc>
                <a:spcPct val="90000"/>
              </a:lnSpc>
              <a:buNone/>
            </a:pPr>
            <a:endParaRPr lang="en-US" sz="1800" dirty="0"/>
          </a:p>
          <a:p>
            <a:pPr marL="0" indent="0">
              <a:lnSpc>
                <a:spcPct val="90000"/>
              </a:lnSpc>
              <a:buNone/>
            </a:pPr>
            <a:r>
              <a:rPr lang="en-US" sz="1800" b="1" dirty="0"/>
              <a:t>Note:</a:t>
            </a:r>
          </a:p>
          <a:p>
            <a:pPr>
              <a:lnSpc>
                <a:spcPct val="90000"/>
              </a:lnSpc>
            </a:pPr>
            <a:r>
              <a:rPr lang="en-US" sz="1800" dirty="0"/>
              <a:t>Transfer Students – It is your responsibility to make sure your courses taken out of district are NCAA eligible.</a:t>
            </a:r>
          </a:p>
          <a:p>
            <a:pPr>
              <a:lnSpc>
                <a:spcPct val="90000"/>
              </a:lnSpc>
            </a:pPr>
            <a:r>
              <a:rPr lang="en-US" sz="1800" dirty="0"/>
              <a:t>Most online courses are not NCAA eligible.  </a:t>
            </a:r>
          </a:p>
        </p:txBody>
      </p:sp>
      <p:pic>
        <p:nvPicPr>
          <p:cNvPr id="5" name="Picture 4" descr="Football on green playing field">
            <a:extLst>
              <a:ext uri="{FF2B5EF4-FFF2-40B4-BE49-F238E27FC236}">
                <a16:creationId xmlns:a16="http://schemas.microsoft.com/office/drawing/2014/main" id="{FAACFAF4-82E5-406E-ADC1-F6D6BB6FB414}"/>
              </a:ext>
            </a:extLst>
          </p:cNvPr>
          <p:cNvPicPr>
            <a:picLocks noChangeAspect="1"/>
          </p:cNvPicPr>
          <p:nvPr/>
        </p:nvPicPr>
        <p:blipFill rotWithShape="1">
          <a:blip r:embed="rId2"/>
          <a:srcRect l="43540" r="12932" b="-1"/>
          <a:stretch/>
        </p:blipFill>
        <p:spPr>
          <a:xfrm>
            <a:off x="4671911" y="10"/>
            <a:ext cx="4472089"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transition advClick="0" advTm="47000"/>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1C7054D-11A3-4426-B448-1E39801092C3}"/>
              </a:ext>
            </a:extLst>
          </p:cNvPr>
          <p:cNvSpPr>
            <a:spLocks noGrp="1"/>
          </p:cNvSpPr>
          <p:nvPr>
            <p:ph type="title"/>
          </p:nvPr>
        </p:nvSpPr>
        <p:spPr>
          <a:xfrm>
            <a:off x="3429000" y="152400"/>
            <a:ext cx="5562600" cy="838200"/>
          </a:xfrm>
        </p:spPr>
        <p:txBody>
          <a:bodyPr>
            <a:normAutofit/>
          </a:bodyPr>
          <a:lstStyle/>
          <a:p>
            <a:r>
              <a:rPr lang="en-US" sz="4200" dirty="0"/>
              <a:t>Additional Information</a:t>
            </a:r>
          </a:p>
        </p:txBody>
      </p:sp>
      <p:pic>
        <p:nvPicPr>
          <p:cNvPr id="5" name="Picture 4" descr="Books stacked on a wooden table">
            <a:extLst>
              <a:ext uri="{FF2B5EF4-FFF2-40B4-BE49-F238E27FC236}">
                <a16:creationId xmlns:a16="http://schemas.microsoft.com/office/drawing/2014/main" id="{21CF3071-32BA-4BCB-A66D-D969A90F61C8}"/>
              </a:ext>
            </a:extLst>
          </p:cNvPr>
          <p:cNvPicPr>
            <a:picLocks noChangeAspect="1"/>
          </p:cNvPicPr>
          <p:nvPr/>
        </p:nvPicPr>
        <p:blipFill rotWithShape="1">
          <a:blip r:embed="rId3"/>
          <a:srcRect l="49949" r="5400" b="-1"/>
          <a:stretch/>
        </p:blipFill>
        <p:spPr>
          <a:xfrm>
            <a:off x="6658" y="10"/>
            <a:ext cx="4587406"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0AB7F066-D873-4CEE-9729-C7E8C9DA71D7}"/>
              </a:ext>
            </a:extLst>
          </p:cNvPr>
          <p:cNvSpPr>
            <a:spLocks noGrp="1"/>
          </p:cNvSpPr>
          <p:nvPr>
            <p:ph idx="1"/>
          </p:nvPr>
        </p:nvSpPr>
        <p:spPr>
          <a:xfrm>
            <a:off x="4419600" y="1142990"/>
            <a:ext cx="4404174" cy="5334001"/>
          </a:xfrm>
        </p:spPr>
        <p:txBody>
          <a:bodyPr>
            <a:normAutofit lnSpcReduction="10000"/>
          </a:bodyPr>
          <a:lstStyle/>
          <a:p>
            <a:pPr>
              <a:lnSpc>
                <a:spcPct val="90000"/>
              </a:lnSpc>
            </a:pPr>
            <a:r>
              <a:rPr lang="en-US" sz="1600" dirty="0"/>
              <a:t>After School Credit Recovery and Summer School:</a:t>
            </a:r>
          </a:p>
          <a:p>
            <a:pPr lvl="1">
              <a:lnSpc>
                <a:spcPct val="90000"/>
              </a:lnSpc>
            </a:pPr>
            <a:r>
              <a:rPr lang="en-US" sz="1600" dirty="0"/>
              <a:t>See your counselor for information regarding after school credit recovery should you need to recover a credit.</a:t>
            </a:r>
          </a:p>
          <a:p>
            <a:pPr lvl="1">
              <a:lnSpc>
                <a:spcPct val="90000"/>
              </a:lnSpc>
            </a:pPr>
            <a:r>
              <a:rPr lang="en-US" sz="1600" dirty="0"/>
              <a:t>Summer school information will be available in late Spring. </a:t>
            </a:r>
          </a:p>
          <a:p>
            <a:pPr lvl="1">
              <a:lnSpc>
                <a:spcPct val="90000"/>
              </a:lnSpc>
            </a:pPr>
            <a:r>
              <a:rPr lang="en-US" sz="1600" dirty="0"/>
              <a:t>Summer school offerings are generally courses that meet basic academic requirements.</a:t>
            </a:r>
          </a:p>
          <a:p>
            <a:pPr>
              <a:lnSpc>
                <a:spcPct val="90000"/>
              </a:lnSpc>
            </a:pPr>
            <a:r>
              <a:rPr lang="en-US" sz="1600" dirty="0"/>
              <a:t>Credit Forward: </a:t>
            </a:r>
          </a:p>
          <a:p>
            <a:pPr lvl="1">
              <a:lnSpc>
                <a:spcPct val="90000"/>
              </a:lnSpc>
            </a:pPr>
            <a:r>
              <a:rPr lang="en-US" sz="1600" dirty="0"/>
              <a:t>Classes will no longer be for a grade. Students will receive a CR or NC if they take a class in the summer to make room in their schedule.</a:t>
            </a:r>
          </a:p>
          <a:p>
            <a:pPr>
              <a:lnSpc>
                <a:spcPct val="90000"/>
              </a:lnSpc>
            </a:pPr>
            <a:r>
              <a:rPr lang="en-US" sz="1600" dirty="0"/>
              <a:t>Grade replacement:</a:t>
            </a:r>
          </a:p>
          <a:p>
            <a:pPr lvl="1">
              <a:lnSpc>
                <a:spcPct val="90000"/>
              </a:lnSpc>
            </a:pPr>
            <a:r>
              <a:rPr lang="en-US" sz="1600" dirty="0"/>
              <a:t>students will no longer be able to take a class in summer school for a higher grade. All summer school grades will be a CR or NC</a:t>
            </a:r>
            <a:r>
              <a:rPr lang="en-US" sz="1500" dirty="0"/>
              <a:t>.  </a:t>
            </a:r>
          </a:p>
          <a:p>
            <a:pPr>
              <a:lnSpc>
                <a:spcPct val="90000"/>
              </a:lnSpc>
            </a:pPr>
            <a:r>
              <a:rPr lang="en-US" sz="1600" dirty="0"/>
              <a:t>Testing Out:</a:t>
            </a:r>
          </a:p>
          <a:p>
            <a:pPr lvl="1">
              <a:lnSpc>
                <a:spcPct val="90000"/>
              </a:lnSpc>
            </a:pPr>
            <a:r>
              <a:rPr lang="en-US" sz="1600" dirty="0"/>
              <a:t>If you don’t think you can fit everything in that you need to take, you can test out of classes to make room in your schedule. </a:t>
            </a:r>
          </a:p>
        </p:txBody>
      </p:sp>
    </p:spTree>
    <p:extLst>
      <p:ext uri="{BB962C8B-B14F-4D97-AF65-F5344CB8AC3E}">
        <p14:creationId xmlns:p14="http://schemas.microsoft.com/office/powerpoint/2010/main" val="2838308160"/>
      </p:ext>
    </p:extLst>
  </p:cSld>
  <p:clrMapOvr>
    <a:masterClrMapping/>
  </p:clrMapOvr>
  <p:transition advClick="0" advTm="19912"/>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628E5CB-913B-4378-97CE-18C9F6410C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0333" y="1066800"/>
            <a:ext cx="3208986" cy="4069079"/>
          </a:xfrm>
        </p:spPr>
        <p:txBody>
          <a:bodyPr>
            <a:normAutofit/>
          </a:bodyPr>
          <a:lstStyle/>
          <a:p>
            <a:r>
              <a:rPr lang="en-US" sz="4500" b="1" dirty="0"/>
              <a:t>Inputting course requests for 2023-24</a:t>
            </a:r>
          </a:p>
        </p:txBody>
      </p:sp>
      <p:graphicFrame>
        <p:nvGraphicFramePr>
          <p:cNvPr id="7" name="Content Placeholder 2">
            <a:extLst>
              <a:ext uri="{FF2B5EF4-FFF2-40B4-BE49-F238E27FC236}">
                <a16:creationId xmlns:a16="http://schemas.microsoft.com/office/drawing/2014/main" id="{8863B4C1-9940-47F5-BBB3-13F2582C5CF7}"/>
              </a:ext>
            </a:extLst>
          </p:cNvPr>
          <p:cNvGraphicFramePr>
            <a:graphicFrameLocks noGrp="1"/>
          </p:cNvGraphicFramePr>
          <p:nvPr>
            <p:ph idx="1"/>
            <p:extLst>
              <p:ext uri="{D42A27DB-BD31-4B8C-83A1-F6EECF244321}">
                <p14:modId xmlns:p14="http://schemas.microsoft.com/office/powerpoint/2010/main" val="1492795091"/>
              </p:ext>
            </p:extLst>
          </p:nvPr>
        </p:nvGraphicFramePr>
        <p:xfrm>
          <a:off x="3810000" y="457200"/>
          <a:ext cx="4885067"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14401154"/>
      </p:ext>
    </p:extLst>
  </p:cSld>
  <p:clrMapOvr>
    <a:masterClrMapping/>
  </p:clrMapOvr>
  <p:transition advClick="0" advTm="33000"/>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336136" y="1336710"/>
            <a:ext cx="6858000" cy="418458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088181" y="1092216"/>
            <a:ext cx="6346209" cy="418206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833933" y="3515977"/>
            <a:ext cx="2501979" cy="418206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176002" y="1496845"/>
            <a:ext cx="6858001" cy="3864309"/>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277" y="1668285"/>
            <a:ext cx="4318303" cy="3238727"/>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788BB0-F854-4AAE-B08E-999169860863}"/>
              </a:ext>
            </a:extLst>
          </p:cNvPr>
          <p:cNvSpPr>
            <a:spLocks noGrp="1"/>
          </p:cNvSpPr>
          <p:nvPr>
            <p:ph type="title"/>
          </p:nvPr>
        </p:nvSpPr>
        <p:spPr>
          <a:xfrm>
            <a:off x="619797" y="586855"/>
            <a:ext cx="3172575" cy="3387497"/>
          </a:xfrm>
        </p:spPr>
        <p:txBody>
          <a:bodyPr anchor="b">
            <a:normAutofit/>
          </a:bodyPr>
          <a:lstStyle/>
          <a:p>
            <a:r>
              <a:rPr lang="en-US" sz="7200" dirty="0">
                <a:solidFill>
                  <a:srgbClr val="FFFFFF"/>
                </a:solidFill>
              </a:rPr>
              <a:t>Thank you</a:t>
            </a:r>
          </a:p>
        </p:txBody>
      </p:sp>
      <p:sp>
        <p:nvSpPr>
          <p:cNvPr id="3" name="Content Placeholder 2">
            <a:extLst>
              <a:ext uri="{FF2B5EF4-FFF2-40B4-BE49-F238E27FC236}">
                <a16:creationId xmlns:a16="http://schemas.microsoft.com/office/drawing/2014/main" id="{61E21DE6-55CE-46C5-BF2D-F6C2471EACFC}"/>
              </a:ext>
            </a:extLst>
          </p:cNvPr>
          <p:cNvSpPr>
            <a:spLocks noGrp="1"/>
          </p:cNvSpPr>
          <p:nvPr>
            <p:ph idx="1"/>
          </p:nvPr>
        </p:nvSpPr>
        <p:spPr>
          <a:xfrm>
            <a:off x="4363660" y="649480"/>
            <a:ext cx="4556524" cy="5546047"/>
          </a:xfrm>
        </p:spPr>
        <p:txBody>
          <a:bodyPr anchor="ctr">
            <a:normAutofit fontScale="92500" lnSpcReduction="10000"/>
          </a:bodyPr>
          <a:lstStyle/>
          <a:p>
            <a:pPr marL="0" indent="0">
              <a:buNone/>
            </a:pPr>
            <a:r>
              <a:rPr lang="en-US" sz="2400" dirty="0"/>
              <a:t>Please contact your counselor if you have specific questions or are having trouble fitting in required and desired courses.</a:t>
            </a:r>
          </a:p>
          <a:p>
            <a:pPr marL="0" indent="0">
              <a:buNone/>
            </a:pPr>
            <a:endParaRPr lang="en-US" sz="2400" dirty="0"/>
          </a:p>
          <a:p>
            <a:pPr marL="0" indent="0">
              <a:buNone/>
            </a:pPr>
            <a:r>
              <a:rPr lang="en-US" sz="2400" dirty="0"/>
              <a:t>9</a:t>
            </a:r>
            <a:r>
              <a:rPr lang="en-US" sz="2400" baseline="30000" dirty="0"/>
              <a:t>th</a:t>
            </a:r>
            <a:r>
              <a:rPr lang="en-US" sz="2400" dirty="0"/>
              <a:t> grade:</a:t>
            </a:r>
          </a:p>
          <a:p>
            <a:pPr marL="0" indent="0">
              <a:buNone/>
            </a:pPr>
            <a:r>
              <a:rPr lang="en-US" sz="2400" dirty="0"/>
              <a:t>Mrs. Castone		A – </a:t>
            </a:r>
            <a:r>
              <a:rPr lang="en-US" sz="2400" dirty="0" err="1"/>
              <a:t>Ld</a:t>
            </a:r>
            <a:endParaRPr lang="en-US" sz="2400" dirty="0"/>
          </a:p>
          <a:p>
            <a:pPr marL="0" indent="0">
              <a:buNone/>
            </a:pPr>
            <a:r>
              <a:rPr lang="en-US" sz="2400" dirty="0"/>
              <a:t>Mrs. Farr		Le – Z</a:t>
            </a:r>
          </a:p>
          <a:p>
            <a:pPr marL="0" indent="0">
              <a:buNone/>
            </a:pPr>
            <a:endParaRPr lang="en-US" sz="2400" dirty="0"/>
          </a:p>
          <a:p>
            <a:pPr marL="0" indent="0">
              <a:buNone/>
            </a:pPr>
            <a:r>
              <a:rPr lang="en-US" sz="2400" dirty="0"/>
              <a:t>10</a:t>
            </a:r>
            <a:r>
              <a:rPr lang="en-US" sz="2400" baseline="30000" dirty="0"/>
              <a:t>th</a:t>
            </a:r>
            <a:r>
              <a:rPr lang="en-US" sz="2400" dirty="0"/>
              <a:t> – 12</a:t>
            </a:r>
            <a:r>
              <a:rPr lang="en-US" sz="2400" baseline="30000" dirty="0"/>
              <a:t>th</a:t>
            </a:r>
            <a:r>
              <a:rPr lang="en-US" sz="2400" dirty="0"/>
              <a:t>: </a:t>
            </a:r>
          </a:p>
          <a:p>
            <a:pPr marL="0" indent="0">
              <a:buNone/>
            </a:pPr>
            <a:r>
              <a:rPr lang="en-US" sz="2400" dirty="0"/>
              <a:t>Mr. Anderson 		A – Dam</a:t>
            </a:r>
          </a:p>
          <a:p>
            <a:pPr marL="0" indent="0">
              <a:buNone/>
            </a:pPr>
            <a:r>
              <a:rPr lang="en-US" sz="2400" dirty="0"/>
              <a:t>Mrs. Gay		Dan – </a:t>
            </a:r>
            <a:r>
              <a:rPr lang="en-US" sz="2400" dirty="0" err="1"/>
              <a:t>Ir</a:t>
            </a:r>
            <a:endParaRPr lang="en-US" sz="2400" dirty="0"/>
          </a:p>
          <a:p>
            <a:pPr marL="0" indent="0">
              <a:buNone/>
            </a:pPr>
            <a:r>
              <a:rPr lang="en-US" sz="2400" dirty="0"/>
              <a:t>Mrs. Ede		Is - Mos</a:t>
            </a:r>
          </a:p>
          <a:p>
            <a:pPr marL="0" indent="0">
              <a:buNone/>
            </a:pPr>
            <a:r>
              <a:rPr lang="en-US" sz="2400" dirty="0"/>
              <a:t>Mrs. Simmons		Mot - </a:t>
            </a:r>
            <a:r>
              <a:rPr lang="en-US" sz="2400" dirty="0" err="1"/>
              <a:t>Sel</a:t>
            </a:r>
            <a:endParaRPr lang="en-US" sz="2400" dirty="0"/>
          </a:p>
          <a:p>
            <a:pPr marL="0" indent="0">
              <a:buNone/>
            </a:pPr>
            <a:r>
              <a:rPr lang="en-US" sz="2400" dirty="0"/>
              <a:t>Mrs. Carr		Sem - Z</a:t>
            </a:r>
          </a:p>
        </p:txBody>
      </p:sp>
    </p:spTree>
    <p:extLst>
      <p:ext uri="{BB962C8B-B14F-4D97-AF65-F5344CB8AC3E}">
        <p14:creationId xmlns:p14="http://schemas.microsoft.com/office/powerpoint/2010/main" val="1652748379"/>
      </p:ext>
    </p:extLst>
  </p:cSld>
  <p:clrMapOvr>
    <a:masterClrMapping/>
  </p:clrMapOvr>
  <p:transition advClick="0" advTm="19912"/>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16868" y="228600"/>
            <a:ext cx="3944780" cy="1325563"/>
          </a:xfrm>
        </p:spPr>
        <p:txBody>
          <a:bodyPr>
            <a:normAutofit/>
          </a:bodyPr>
          <a:lstStyle/>
          <a:p>
            <a:pPr>
              <a:lnSpc>
                <a:spcPct val="90000"/>
              </a:lnSpc>
            </a:pPr>
            <a:r>
              <a:rPr lang="en-US" b="1" dirty="0"/>
              <a:t>To register for 2023-24 classes</a:t>
            </a:r>
          </a:p>
        </p:txBody>
      </p:sp>
      <p:sp>
        <p:nvSpPr>
          <p:cNvPr id="16" name="Freeform: Shape 15">
            <a:extLst>
              <a:ext uri="{FF2B5EF4-FFF2-40B4-BE49-F238E27FC236}">
                <a16:creationId xmlns:a16="http://schemas.microsoft.com/office/drawing/2014/main" id="{357DD0D3-F869-46D0-944C-6EC60E19E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02612" cy="5254922"/>
          </a:xfrm>
          <a:custGeom>
            <a:avLst/>
            <a:gdLst>
              <a:gd name="connsiteX0" fmla="*/ 0 w 6136816"/>
              <a:gd name="connsiteY0" fmla="*/ 0 h 5254922"/>
              <a:gd name="connsiteX1" fmla="*/ 6136816 w 6136816"/>
              <a:gd name="connsiteY1" fmla="*/ 0 h 5254922"/>
              <a:gd name="connsiteX2" fmla="*/ 6134892 w 6136816"/>
              <a:gd name="connsiteY2" fmla="*/ 111520 h 5254922"/>
              <a:gd name="connsiteX3" fmla="*/ 6066513 w 6136816"/>
              <a:gd name="connsiteY3" fmla="*/ 752995 h 5254922"/>
              <a:gd name="connsiteX4" fmla="*/ 140712 w 6136816"/>
              <a:gd name="connsiteY4" fmla="*/ 5219363 h 5254922"/>
              <a:gd name="connsiteX5" fmla="*/ 0 w 6136816"/>
              <a:gd name="connsiteY5" fmla="*/ 5199534 h 525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36816" h="5254922">
                <a:moveTo>
                  <a:pt x="0" y="0"/>
                </a:moveTo>
                <a:lnTo>
                  <a:pt x="6136816" y="0"/>
                </a:lnTo>
                <a:lnTo>
                  <a:pt x="6134892" y="111520"/>
                </a:lnTo>
                <a:cubicBezTo>
                  <a:pt x="6124961" y="323936"/>
                  <a:pt x="6102367" y="538040"/>
                  <a:pt x="6066513" y="752995"/>
                </a:cubicBezTo>
                <a:cubicBezTo>
                  <a:pt x="5592281" y="3596146"/>
                  <a:pt x="2972232" y="5545369"/>
                  <a:pt x="140712" y="5219363"/>
                </a:cubicBezTo>
                <a:lnTo>
                  <a:pt x="0" y="5199534"/>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Pen placed on top of a signature line">
            <a:extLst>
              <a:ext uri="{FF2B5EF4-FFF2-40B4-BE49-F238E27FC236}">
                <a16:creationId xmlns:a16="http://schemas.microsoft.com/office/drawing/2014/main" id="{4EFDC009-BE60-486E-83E5-95682ED3EAB1}"/>
              </a:ext>
            </a:extLst>
          </p:cNvPr>
          <p:cNvPicPr>
            <a:picLocks noChangeAspect="1"/>
          </p:cNvPicPr>
          <p:nvPr/>
        </p:nvPicPr>
        <p:blipFill rotWithShape="1">
          <a:blip r:embed="rId2"/>
          <a:srcRect l="41112" b="-1"/>
          <a:stretch/>
        </p:blipFill>
        <p:spPr>
          <a:xfrm>
            <a:off x="20" y="2"/>
            <a:ext cx="4397771" cy="4984915"/>
          </a:xfrm>
          <a:custGeom>
            <a:avLst/>
            <a:gdLst/>
            <a:ahLst/>
            <a:cxnLst/>
            <a:rect l="l" t="t" r="r" b="b"/>
            <a:pathLst>
              <a:path w="5863721" h="4984915">
                <a:moveTo>
                  <a:pt x="0" y="0"/>
                </a:moveTo>
                <a:lnTo>
                  <a:pt x="5863721" y="0"/>
                </a:lnTo>
                <a:lnTo>
                  <a:pt x="5844576" y="326138"/>
                </a:lnTo>
                <a:cubicBezTo>
                  <a:pt x="5833049" y="448313"/>
                  <a:pt x="5817094" y="570952"/>
                  <a:pt x="5796589" y="693884"/>
                </a:cubicBezTo>
                <a:cubicBezTo>
                  <a:pt x="5344573" y="3403845"/>
                  <a:pt x="2847261" y="5261756"/>
                  <a:pt x="148386" y="4951022"/>
                </a:cubicBezTo>
                <a:lnTo>
                  <a:pt x="0" y="4930112"/>
                </a:lnTo>
                <a:close/>
              </a:path>
            </a:pathLst>
          </a:custGeom>
        </p:spPr>
      </p:pic>
      <p:sp>
        <p:nvSpPr>
          <p:cNvPr id="3" name="Content Placeholder 2"/>
          <p:cNvSpPr>
            <a:spLocks noGrp="1"/>
          </p:cNvSpPr>
          <p:nvPr>
            <p:ph idx="1"/>
          </p:nvPr>
        </p:nvSpPr>
        <p:spPr>
          <a:xfrm>
            <a:off x="4690969" y="2133600"/>
            <a:ext cx="3944786" cy="4419599"/>
          </a:xfrm>
        </p:spPr>
        <p:txBody>
          <a:bodyPr anchor="t">
            <a:normAutofit/>
          </a:bodyPr>
          <a:lstStyle/>
          <a:p>
            <a:pPr>
              <a:lnSpc>
                <a:spcPct val="90000"/>
              </a:lnSpc>
            </a:pPr>
            <a:r>
              <a:rPr lang="en-US" sz="1600" dirty="0"/>
              <a:t>You will receive a course planning worksheet to help you plan your classes for next year. </a:t>
            </a:r>
          </a:p>
          <a:p>
            <a:pPr marL="0" indent="0">
              <a:lnSpc>
                <a:spcPct val="90000"/>
              </a:lnSpc>
              <a:buNone/>
            </a:pPr>
            <a:endParaRPr lang="en-US" sz="1600" dirty="0"/>
          </a:p>
          <a:p>
            <a:pPr>
              <a:lnSpc>
                <a:spcPct val="90000"/>
              </a:lnSpc>
            </a:pPr>
            <a:r>
              <a:rPr lang="en-US" sz="1600" dirty="0"/>
              <a:t>Attend curriculum night (February 8, 2023) to get ideas and information about the different programs offered. </a:t>
            </a:r>
          </a:p>
          <a:p>
            <a:pPr marL="0" indent="0">
              <a:lnSpc>
                <a:spcPct val="90000"/>
              </a:lnSpc>
              <a:buNone/>
            </a:pPr>
            <a:endParaRPr lang="en-US" sz="1600" dirty="0"/>
          </a:p>
          <a:p>
            <a:pPr>
              <a:lnSpc>
                <a:spcPct val="90000"/>
              </a:lnSpc>
            </a:pPr>
            <a:r>
              <a:rPr lang="en-US" sz="1600" dirty="0"/>
              <a:t>Check out the course scheduling book to identify course prerequisites. If you do not meet the criteria for a course you choose, one of your alternates will be used to fill that spot, so choose your alternates wisely as well. </a:t>
            </a:r>
          </a:p>
        </p:txBody>
      </p:sp>
    </p:spTree>
  </p:cSld>
  <p:clrMapOvr>
    <a:overrideClrMapping bg1="dk1" tx1="lt1" bg2="dk2" tx2="lt2" accent1="accent1" accent2="accent2" accent3="accent3" accent4="accent4" accent5="accent5" accent6="accent6" hlink="hlink" folHlink="folHlink"/>
  </p:clrMapOvr>
  <p:transition advClick="0" advTm="40000"/>
  <p:extLst>
    <p:ext uri="{E180D4A7-C9FB-4DFB-919C-405C955672EB}">
      <p14:showEvtLst xmlns:p14="http://schemas.microsoft.com/office/powerpoint/2010/main">
        <p14:playEvt time="0" objId="6"/>
        <p14:stopEvt time="3117" objId="6"/>
      </p14:showEvtLst>
    </p:ext>
  </p:extLs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98123" y="152401"/>
            <a:ext cx="4939868" cy="685800"/>
          </a:xfrm>
        </p:spPr>
        <p:txBody>
          <a:bodyPr anchor="b">
            <a:normAutofit fontScale="90000"/>
          </a:bodyPr>
          <a:lstStyle/>
          <a:p>
            <a:r>
              <a:rPr lang="en-US" b="1" dirty="0"/>
              <a:t>Courses</a:t>
            </a:r>
          </a:p>
        </p:txBody>
      </p:sp>
      <p:sp>
        <p:nvSpPr>
          <p:cNvPr id="3" name="Content Placeholder 2"/>
          <p:cNvSpPr>
            <a:spLocks noGrp="1"/>
          </p:cNvSpPr>
          <p:nvPr>
            <p:ph idx="1"/>
          </p:nvPr>
        </p:nvSpPr>
        <p:spPr>
          <a:xfrm>
            <a:off x="3936860" y="838200"/>
            <a:ext cx="4939867" cy="5638798"/>
          </a:xfrm>
        </p:spPr>
        <p:txBody>
          <a:bodyPr>
            <a:normAutofit/>
          </a:bodyPr>
          <a:lstStyle/>
          <a:p>
            <a:pPr>
              <a:lnSpc>
                <a:spcPct val="90000"/>
              </a:lnSpc>
            </a:pPr>
            <a:r>
              <a:rPr lang="en-US" sz="1700" dirty="0"/>
              <a:t>Courses and descriptions are listed in the </a:t>
            </a:r>
            <a:r>
              <a:rPr lang="en-US" sz="1700" i="1" dirty="0"/>
              <a:t>Course Offerings Book</a:t>
            </a:r>
            <a:r>
              <a:rPr lang="en-US" sz="1700" dirty="0"/>
              <a:t>, located under the counseling tab on Dakota’s website. </a:t>
            </a:r>
            <a:r>
              <a:rPr lang="en-US" sz="1700" dirty="0">
                <a:hlinkClick r:id="rId3"/>
              </a:rPr>
              <a:t>https://www.chippewavalleyschools.org/schools/high-schools/dhs/guidance/course-scheduling/</a:t>
            </a:r>
            <a:r>
              <a:rPr lang="en-US" sz="1700" dirty="0"/>
              <a:t>.</a:t>
            </a:r>
          </a:p>
          <a:p>
            <a:pPr marL="0" indent="0">
              <a:lnSpc>
                <a:spcPct val="90000"/>
              </a:lnSpc>
              <a:buNone/>
            </a:pPr>
            <a:r>
              <a:rPr lang="en-US" sz="1700" dirty="0"/>
              <a:t> </a:t>
            </a:r>
          </a:p>
          <a:p>
            <a:pPr>
              <a:lnSpc>
                <a:spcPct val="90000"/>
              </a:lnSpc>
            </a:pPr>
            <a:r>
              <a:rPr lang="en-US" sz="1700" dirty="0"/>
              <a:t>As you read through the options, </a:t>
            </a:r>
            <a:r>
              <a:rPr lang="en-US" sz="1700" u="sng" dirty="0"/>
              <a:t>be sure to choose wisely, because later changes may not be possible.</a:t>
            </a:r>
          </a:p>
          <a:p>
            <a:pPr marL="0" indent="0">
              <a:lnSpc>
                <a:spcPct val="90000"/>
              </a:lnSpc>
              <a:buNone/>
            </a:pPr>
            <a:endParaRPr lang="en-US" sz="1700" dirty="0"/>
          </a:p>
          <a:p>
            <a:pPr>
              <a:lnSpc>
                <a:spcPct val="90000"/>
              </a:lnSpc>
            </a:pPr>
            <a:r>
              <a:rPr lang="en-US" sz="1700" dirty="0"/>
              <a:t>Classes must meet graduation requirements, and student must have met all prerequisites before taking a course.</a:t>
            </a:r>
          </a:p>
          <a:p>
            <a:pPr marL="0" indent="0">
              <a:lnSpc>
                <a:spcPct val="90000"/>
              </a:lnSpc>
              <a:buNone/>
            </a:pPr>
            <a:endParaRPr lang="en-US" sz="1700" dirty="0"/>
          </a:p>
          <a:p>
            <a:pPr>
              <a:lnSpc>
                <a:spcPct val="90000"/>
              </a:lnSpc>
            </a:pPr>
            <a:r>
              <a:rPr lang="en-US" sz="1700" dirty="0"/>
              <a:t>Take time to discuss with your parents and teachers what courses are best suited for you and your future goals.</a:t>
            </a:r>
          </a:p>
          <a:p>
            <a:pPr>
              <a:lnSpc>
                <a:spcPct val="90000"/>
              </a:lnSpc>
            </a:pPr>
            <a:r>
              <a:rPr lang="en-US" sz="1700" dirty="0"/>
              <a:t>If you are having trouble trying to figure out how to fit everything in, sign up to see your counselor. We have other options that may work for you. </a:t>
            </a:r>
          </a:p>
          <a:p>
            <a:pPr marL="0" indent="0">
              <a:lnSpc>
                <a:spcPct val="90000"/>
              </a:lnSpc>
              <a:buNone/>
            </a:pPr>
            <a:endParaRPr lang="en-US" sz="1700" dirty="0"/>
          </a:p>
        </p:txBody>
      </p:sp>
      <p:pic>
        <p:nvPicPr>
          <p:cNvPr id="11" name="Picture 4" descr="Top view of school supplies, headset, and iPad on a white surface">
            <a:extLst>
              <a:ext uri="{FF2B5EF4-FFF2-40B4-BE49-F238E27FC236}">
                <a16:creationId xmlns:a16="http://schemas.microsoft.com/office/drawing/2014/main" id="{35CB7714-E092-442C-A0DA-C863BDEA1C66}"/>
              </a:ext>
            </a:extLst>
          </p:cNvPr>
          <p:cNvPicPr>
            <a:picLocks noChangeAspect="1"/>
          </p:cNvPicPr>
          <p:nvPr/>
        </p:nvPicPr>
        <p:blipFill rotWithShape="1">
          <a:blip r:embed="rId4"/>
          <a:srcRect l="1180" r="64981" b="-1"/>
          <a:stretch/>
        </p:blipFill>
        <p:spPr>
          <a:xfrm>
            <a:off x="20" y="10"/>
            <a:ext cx="3476673" cy="6857990"/>
          </a:xfrm>
          <a:prstGeom prst="rect">
            <a:avLst/>
          </a:prstGeom>
          <a:effectLst/>
        </p:spPr>
      </p:pic>
      <p:cxnSp>
        <p:nvCxnSpPr>
          <p:cNvPr id="12"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F5FD06"/>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Click="0" advTm="29000"/>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6" name="Rectangle 55">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6" name="Rectangle 65">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2400" y="2110855"/>
            <a:ext cx="2401025" cy="1318145"/>
          </a:xfrm>
        </p:spPr>
        <p:txBody>
          <a:bodyPr anchor="b">
            <a:normAutofit/>
          </a:bodyPr>
          <a:lstStyle/>
          <a:p>
            <a:pPr algn="r"/>
            <a:r>
              <a:rPr lang="en-US" sz="4800" b="1" u="sng" dirty="0">
                <a:solidFill>
                  <a:srgbClr val="FFFFFF"/>
                </a:solidFill>
              </a:rPr>
              <a:t>Courses</a:t>
            </a:r>
          </a:p>
        </p:txBody>
      </p:sp>
      <p:sp>
        <p:nvSpPr>
          <p:cNvPr id="25" name="Content Placeholder 2"/>
          <p:cNvSpPr>
            <a:spLocks noGrp="1"/>
          </p:cNvSpPr>
          <p:nvPr>
            <p:ph idx="1"/>
          </p:nvPr>
        </p:nvSpPr>
        <p:spPr>
          <a:xfrm>
            <a:off x="3607694" y="649480"/>
            <a:ext cx="4916510" cy="5546047"/>
          </a:xfrm>
        </p:spPr>
        <p:txBody>
          <a:bodyPr anchor="ctr">
            <a:normAutofit fontScale="92500" lnSpcReduction="20000"/>
          </a:bodyPr>
          <a:lstStyle/>
          <a:p>
            <a:pPr marL="0" indent="0">
              <a:buNone/>
            </a:pPr>
            <a:endParaRPr lang="en-US" sz="1700" dirty="0"/>
          </a:p>
          <a:p>
            <a:r>
              <a:rPr lang="en-US" sz="1700" dirty="0"/>
              <a:t>When selecting courses, keep in mind how much time your extracurriculars will require. </a:t>
            </a:r>
          </a:p>
          <a:p>
            <a:pPr marL="0" indent="0">
              <a:buNone/>
            </a:pPr>
            <a:endParaRPr lang="en-US" sz="1700" dirty="0"/>
          </a:p>
          <a:p>
            <a:r>
              <a:rPr lang="en-US" sz="1700" dirty="0"/>
              <a:t>You will also be selecting </a:t>
            </a:r>
            <a:r>
              <a:rPr lang="en-US" sz="1700" i="1" dirty="0"/>
              <a:t>elective alternates</a:t>
            </a:r>
            <a:r>
              <a:rPr lang="en-US" sz="1700" dirty="0"/>
              <a:t>. These selections should equal </a:t>
            </a:r>
            <a:r>
              <a:rPr lang="en-US" sz="1700" u="sng" dirty="0"/>
              <a:t>4 additional and different course titles</a:t>
            </a:r>
            <a:r>
              <a:rPr lang="en-US" sz="1700" dirty="0"/>
              <a:t>.</a:t>
            </a:r>
          </a:p>
          <a:p>
            <a:pPr marL="0" indent="0">
              <a:buNone/>
            </a:pPr>
            <a:endParaRPr lang="en-US" sz="1700" dirty="0"/>
          </a:p>
          <a:p>
            <a:r>
              <a:rPr lang="en-US" sz="1700" b="1" dirty="0"/>
              <a:t>Choose thoughtfully as one or more of your alternates may be used to complete your schedule if there is a conflict. - </a:t>
            </a:r>
            <a:r>
              <a:rPr lang="en-US" sz="1700" dirty="0"/>
              <a:t>Some classes may not run if not enough students sign up to take it. Then, an alternate could be used. </a:t>
            </a:r>
          </a:p>
          <a:p>
            <a:pPr marL="0" indent="0">
              <a:buNone/>
            </a:pPr>
            <a:endParaRPr lang="en-US" sz="1700" dirty="0"/>
          </a:p>
          <a:p>
            <a:r>
              <a:rPr lang="en-US" sz="1700" dirty="0"/>
              <a:t>Before replacing the 2</a:t>
            </a:r>
            <a:r>
              <a:rPr lang="en-US" sz="1700" baseline="30000" dirty="0"/>
              <a:t>nd</a:t>
            </a:r>
            <a:r>
              <a:rPr lang="en-US" sz="1700" dirty="0"/>
              <a:t> year of world Language with other courses, keep in mind that some colleges may require two full years. When in doubt, plan to take two full years. ]</a:t>
            </a:r>
          </a:p>
          <a:p>
            <a:pPr marL="0" indent="0">
              <a:buNone/>
            </a:pPr>
            <a:endParaRPr lang="en-US" sz="1700" dirty="0"/>
          </a:p>
          <a:p>
            <a:r>
              <a:rPr lang="en-US" sz="1700" dirty="0"/>
              <a:t>Counselors will not be able to individually review schedules and options at the semester. </a:t>
            </a:r>
          </a:p>
          <a:p>
            <a:pPr lvl="1"/>
            <a:r>
              <a:rPr lang="en-US" sz="1300" dirty="0"/>
              <a:t>We’ve had more requests to do so, but it is not possible to accomplish, so please ask questions now and keep future goals in mind when choosing classes AND alternates. </a:t>
            </a:r>
            <a:endParaRPr lang="en-US" sz="1700" dirty="0"/>
          </a:p>
          <a:p>
            <a:pPr marL="0" indent="0">
              <a:buNone/>
            </a:pPr>
            <a:endParaRPr lang="en-US" sz="1700" dirty="0"/>
          </a:p>
        </p:txBody>
      </p:sp>
    </p:spTree>
  </p:cSld>
  <p:clrMapOvr>
    <a:masterClrMapping/>
  </p:clrMapOvr>
  <p:transition advClick="0" advTm="28000"/>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287"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ctrTitle"/>
          </p:nvPr>
        </p:nvSpPr>
        <p:spPr>
          <a:xfrm>
            <a:off x="152400" y="152400"/>
            <a:ext cx="2817546" cy="6553200"/>
          </a:xfrm>
        </p:spPr>
        <p:txBody>
          <a:bodyPr vert="horz" lIns="91440" tIns="45720" rIns="91440" bIns="45720" rtlCol="0" anchor="t">
            <a:normAutofit/>
          </a:bodyPr>
          <a:lstStyle/>
          <a:p>
            <a:pPr algn="l">
              <a:lnSpc>
                <a:spcPct val="90000"/>
              </a:lnSpc>
            </a:pPr>
            <a:r>
              <a:rPr lang="en-US" sz="3500" b="1" kern="1200" dirty="0">
                <a:solidFill>
                  <a:srgbClr val="FFFFFF"/>
                </a:solidFill>
                <a:latin typeface="+mj-lt"/>
                <a:ea typeface="+mj-ea"/>
                <a:cs typeface="+mj-cs"/>
              </a:rPr>
              <a:t>Career &amp; Technical Ed (CTE)</a:t>
            </a:r>
            <a:br>
              <a:rPr lang="en-US" sz="3500" b="1" kern="1200" dirty="0">
                <a:solidFill>
                  <a:srgbClr val="FFFFFF"/>
                </a:solidFill>
                <a:latin typeface="+mj-lt"/>
                <a:ea typeface="+mj-ea"/>
                <a:cs typeface="+mj-cs"/>
              </a:rPr>
            </a:br>
            <a:br>
              <a:rPr lang="en-US" sz="3500" b="1" kern="1200" dirty="0">
                <a:solidFill>
                  <a:srgbClr val="FFFFFF"/>
                </a:solidFill>
                <a:latin typeface="+mj-lt"/>
                <a:ea typeface="+mj-ea"/>
                <a:cs typeface="+mj-cs"/>
              </a:rPr>
            </a:br>
            <a:br>
              <a:rPr lang="en-US" sz="3500" b="1" kern="1200" dirty="0">
                <a:solidFill>
                  <a:srgbClr val="FFFFFF"/>
                </a:solidFill>
                <a:latin typeface="+mj-lt"/>
                <a:ea typeface="+mj-ea"/>
                <a:cs typeface="+mj-cs"/>
              </a:rPr>
            </a:br>
            <a:br>
              <a:rPr lang="en-US" sz="3500" b="1" kern="1200" dirty="0">
                <a:solidFill>
                  <a:srgbClr val="FFFFFF"/>
                </a:solidFill>
                <a:latin typeface="+mj-lt"/>
                <a:ea typeface="+mj-ea"/>
                <a:cs typeface="+mj-cs"/>
              </a:rPr>
            </a:br>
            <a:br>
              <a:rPr lang="en-US" sz="3500" b="1" kern="1200" dirty="0">
                <a:solidFill>
                  <a:srgbClr val="FFFFFF"/>
                </a:solidFill>
                <a:latin typeface="+mj-lt"/>
                <a:ea typeface="+mj-ea"/>
                <a:cs typeface="+mj-cs"/>
              </a:rPr>
            </a:br>
            <a:br>
              <a:rPr lang="en-US" sz="3500" b="1" kern="1200" dirty="0">
                <a:solidFill>
                  <a:srgbClr val="FFFFFF"/>
                </a:solidFill>
                <a:latin typeface="+mj-lt"/>
                <a:ea typeface="+mj-ea"/>
                <a:cs typeface="+mj-cs"/>
              </a:rPr>
            </a:br>
            <a:br>
              <a:rPr lang="en-US" sz="3500" b="1" kern="1200" dirty="0">
                <a:solidFill>
                  <a:srgbClr val="FFFFFF"/>
                </a:solidFill>
                <a:latin typeface="+mj-lt"/>
                <a:ea typeface="+mj-ea"/>
                <a:cs typeface="+mj-cs"/>
              </a:rPr>
            </a:br>
            <a:br>
              <a:rPr lang="en-US" sz="3500" b="1" kern="1200" dirty="0">
                <a:solidFill>
                  <a:srgbClr val="FFFFFF"/>
                </a:solidFill>
                <a:latin typeface="+mj-lt"/>
                <a:ea typeface="+mj-ea"/>
                <a:cs typeface="+mj-cs"/>
              </a:rPr>
            </a:br>
            <a:r>
              <a:rPr lang="en-US" sz="1400" b="1" kern="1200" dirty="0">
                <a:solidFill>
                  <a:srgbClr val="FFFFFF"/>
                </a:solidFill>
                <a:latin typeface="+mj-lt"/>
                <a:ea typeface="+mj-ea"/>
                <a:cs typeface="+mj-cs"/>
              </a:rPr>
              <a:t>* Classes offered at Chippewa Valley High School are highlighted. </a:t>
            </a:r>
            <a:br>
              <a:rPr lang="en-US" sz="1400" b="1" kern="1200" dirty="0">
                <a:solidFill>
                  <a:srgbClr val="FFFFFF"/>
                </a:solidFill>
                <a:latin typeface="+mj-lt"/>
                <a:ea typeface="+mj-ea"/>
                <a:cs typeface="+mj-cs"/>
              </a:rPr>
            </a:br>
            <a:br>
              <a:rPr lang="en-US" sz="1400" b="1" dirty="0">
                <a:solidFill>
                  <a:srgbClr val="FFFFFF"/>
                </a:solidFill>
              </a:rPr>
            </a:br>
            <a:r>
              <a:rPr lang="en-US" sz="1400" b="1" dirty="0">
                <a:solidFill>
                  <a:srgbClr val="FFFFFF"/>
                </a:solidFill>
              </a:rPr>
              <a:t>** Depending on the number of students who sign up for a CTE class like Accounting, it could run at both high schools. </a:t>
            </a:r>
            <a:endParaRPr lang="en-US" sz="3500" b="1" kern="1200" dirty="0">
              <a:solidFill>
                <a:srgbClr val="FFFFFF"/>
              </a:solidFill>
              <a:latin typeface="+mj-lt"/>
              <a:ea typeface="+mj-ea"/>
              <a:cs typeface="+mj-cs"/>
            </a:endParaRPr>
          </a:p>
        </p:txBody>
      </p:sp>
      <p:sp>
        <p:nvSpPr>
          <p:cNvPr id="3" name="Subtitle 2"/>
          <p:cNvSpPr>
            <a:spLocks noGrp="1"/>
          </p:cNvSpPr>
          <p:nvPr>
            <p:ph type="subTitle" idx="1"/>
          </p:nvPr>
        </p:nvSpPr>
        <p:spPr>
          <a:xfrm>
            <a:off x="2969946" y="381000"/>
            <a:ext cx="3201799" cy="6197290"/>
          </a:xfrm>
        </p:spPr>
        <p:txBody>
          <a:bodyPr vert="horz" lIns="91440" tIns="45720" rIns="91440" bIns="45720" rtlCol="0">
            <a:normAutofit/>
          </a:bodyPr>
          <a:lstStyle/>
          <a:p>
            <a:pPr marL="342900" indent="-228600" algn="l">
              <a:lnSpc>
                <a:spcPct val="90000"/>
              </a:lnSpc>
              <a:buFont typeface="Arial" panose="020B0604020202020204" pitchFamily="34" charset="0"/>
              <a:buChar char="•"/>
            </a:pPr>
            <a:r>
              <a:rPr lang="en-US" sz="1800" dirty="0">
                <a:solidFill>
                  <a:schemeClr val="tx1"/>
                </a:solidFill>
              </a:rPr>
              <a:t>Auto Technology </a:t>
            </a:r>
            <a:r>
              <a:rPr lang="en-US" sz="1800" dirty="0">
                <a:solidFill>
                  <a:schemeClr val="tx1"/>
                </a:solidFill>
                <a:highlight>
                  <a:srgbClr val="FFFF00"/>
                </a:highlight>
              </a:rPr>
              <a:t>(CVHS)</a:t>
            </a:r>
            <a:r>
              <a:rPr lang="en-US" sz="1800" dirty="0">
                <a:solidFill>
                  <a:schemeClr val="tx1"/>
                </a:solidFill>
              </a:rPr>
              <a:t>	</a:t>
            </a:r>
          </a:p>
          <a:p>
            <a:pPr marL="342900" indent="-228600" algn="l">
              <a:lnSpc>
                <a:spcPct val="90000"/>
              </a:lnSpc>
              <a:buFont typeface="Arial" panose="020B0604020202020204" pitchFamily="34" charset="0"/>
              <a:buChar char="•"/>
            </a:pPr>
            <a:r>
              <a:rPr lang="en-US" sz="1800" dirty="0">
                <a:solidFill>
                  <a:schemeClr val="tx1"/>
                </a:solidFill>
              </a:rPr>
              <a:t>Business:</a:t>
            </a:r>
          </a:p>
          <a:p>
            <a:pPr marL="800100" lvl="1" indent="-228600" algn="l">
              <a:lnSpc>
                <a:spcPct val="90000"/>
              </a:lnSpc>
              <a:buFont typeface="Arial" panose="020B0604020202020204" pitchFamily="34" charset="0"/>
              <a:buChar char="•"/>
            </a:pPr>
            <a:r>
              <a:rPr lang="en-US" sz="1800" dirty="0">
                <a:solidFill>
                  <a:schemeClr val="tx1"/>
                </a:solidFill>
              </a:rPr>
              <a:t>Accounting </a:t>
            </a:r>
            <a:r>
              <a:rPr lang="en-US" sz="1800" dirty="0">
                <a:solidFill>
                  <a:schemeClr val="tx1"/>
                </a:solidFill>
                <a:highlight>
                  <a:srgbClr val="FFFF00"/>
                </a:highlight>
              </a:rPr>
              <a:t>(possibly at CVHS)</a:t>
            </a:r>
          </a:p>
          <a:p>
            <a:pPr marL="800100" lvl="1" indent="-228600" algn="l">
              <a:lnSpc>
                <a:spcPct val="90000"/>
              </a:lnSpc>
              <a:buFont typeface="Arial" panose="020B0604020202020204" pitchFamily="34" charset="0"/>
              <a:buChar char="•"/>
            </a:pPr>
            <a:r>
              <a:rPr lang="en-US" sz="1800" dirty="0">
                <a:solidFill>
                  <a:schemeClr val="tx1"/>
                </a:solidFill>
              </a:rPr>
              <a:t>Business Management</a:t>
            </a:r>
          </a:p>
          <a:p>
            <a:pPr marL="800100" lvl="1" indent="-228600" algn="l">
              <a:lnSpc>
                <a:spcPct val="90000"/>
              </a:lnSpc>
              <a:buFont typeface="Arial" panose="020B0604020202020204" pitchFamily="34" charset="0"/>
              <a:buChar char="•"/>
            </a:pPr>
            <a:r>
              <a:rPr lang="en-US" sz="1800" dirty="0">
                <a:solidFill>
                  <a:schemeClr val="tx1"/>
                </a:solidFill>
              </a:rPr>
              <a:t>Information Technology / Cyber Security </a:t>
            </a:r>
            <a:r>
              <a:rPr lang="en-US" sz="1800" dirty="0">
                <a:solidFill>
                  <a:schemeClr val="tx1"/>
                </a:solidFill>
                <a:highlight>
                  <a:srgbClr val="FFFF00"/>
                </a:highlight>
              </a:rPr>
              <a:t>(CVHS)</a:t>
            </a:r>
          </a:p>
          <a:p>
            <a:pPr marL="342900" indent="-228600" algn="l">
              <a:lnSpc>
                <a:spcPct val="90000"/>
              </a:lnSpc>
              <a:buFont typeface="Arial" panose="020B0604020202020204" pitchFamily="34" charset="0"/>
              <a:buChar char="•"/>
            </a:pPr>
            <a:r>
              <a:rPr lang="en-US" sz="1800" dirty="0">
                <a:solidFill>
                  <a:schemeClr val="tx1"/>
                </a:solidFill>
              </a:rPr>
              <a:t>Construction Trades</a:t>
            </a:r>
          </a:p>
          <a:p>
            <a:pPr marL="342900" indent="-228600" algn="l">
              <a:lnSpc>
                <a:spcPct val="90000"/>
              </a:lnSpc>
              <a:buFont typeface="Arial" panose="020B0604020202020204" pitchFamily="34" charset="0"/>
              <a:buChar char="•"/>
            </a:pPr>
            <a:r>
              <a:rPr lang="en-US" sz="1800" dirty="0">
                <a:solidFill>
                  <a:schemeClr val="tx1"/>
                </a:solidFill>
              </a:rPr>
              <a:t>Design Technology/Engineering</a:t>
            </a:r>
          </a:p>
          <a:p>
            <a:pPr marL="342900" indent="-228600" algn="l">
              <a:lnSpc>
                <a:spcPct val="90000"/>
              </a:lnSpc>
              <a:buFont typeface="Arial" panose="020B0604020202020204" pitchFamily="34" charset="0"/>
              <a:buChar char="•"/>
            </a:pPr>
            <a:r>
              <a:rPr lang="en-US" sz="1800" dirty="0">
                <a:solidFill>
                  <a:schemeClr val="tx1"/>
                </a:solidFill>
              </a:rPr>
              <a:t>Consumer Science</a:t>
            </a:r>
          </a:p>
          <a:p>
            <a:pPr marL="342900" indent="-228600" algn="l">
              <a:lnSpc>
                <a:spcPct val="90000"/>
              </a:lnSpc>
              <a:buFont typeface="Arial" panose="020B0604020202020204" pitchFamily="34" charset="0"/>
              <a:buChar char="•"/>
            </a:pPr>
            <a:r>
              <a:rPr lang="en-US" sz="1800" dirty="0">
                <a:solidFill>
                  <a:schemeClr val="tx1"/>
                </a:solidFill>
              </a:rPr>
              <a:t>Graphic Design </a:t>
            </a:r>
            <a:r>
              <a:rPr lang="en-US" sz="1800" dirty="0">
                <a:solidFill>
                  <a:schemeClr val="tx1"/>
                </a:solidFill>
                <a:highlight>
                  <a:srgbClr val="FFFF00"/>
                </a:highlight>
              </a:rPr>
              <a:t>(CVHS)</a:t>
            </a:r>
          </a:p>
          <a:p>
            <a:pPr marL="342900" indent="-228600" algn="l">
              <a:lnSpc>
                <a:spcPct val="90000"/>
              </a:lnSpc>
              <a:buFont typeface="Arial" panose="020B0604020202020204" pitchFamily="34" charset="0"/>
              <a:buChar char="•"/>
            </a:pPr>
            <a:r>
              <a:rPr lang="en-US" sz="1800" dirty="0">
                <a:solidFill>
                  <a:schemeClr val="tx1"/>
                </a:solidFill>
              </a:rPr>
              <a:t>Culinary Arts	</a:t>
            </a:r>
          </a:p>
          <a:p>
            <a:pPr marL="342900" indent="-228600" algn="l">
              <a:lnSpc>
                <a:spcPct val="90000"/>
              </a:lnSpc>
              <a:buFont typeface="Arial" panose="020B0604020202020204" pitchFamily="34" charset="0"/>
              <a:buChar char="•"/>
            </a:pPr>
            <a:r>
              <a:rPr lang="en-US" sz="1800" dirty="0">
                <a:solidFill>
                  <a:schemeClr val="tx1"/>
                </a:solidFill>
              </a:rPr>
              <a:t>Marketing	</a:t>
            </a:r>
          </a:p>
          <a:p>
            <a:pPr marL="342900" indent="-228600" algn="l">
              <a:lnSpc>
                <a:spcPct val="90000"/>
              </a:lnSpc>
              <a:buFont typeface="Arial" panose="020B0604020202020204" pitchFamily="34" charset="0"/>
              <a:buChar char="•"/>
            </a:pPr>
            <a:r>
              <a:rPr lang="en-US" sz="1800" dirty="0">
                <a:solidFill>
                  <a:schemeClr val="tx1"/>
                </a:solidFill>
              </a:rPr>
              <a:t>Medical</a:t>
            </a:r>
          </a:p>
          <a:p>
            <a:pPr marL="342900" indent="-228600" algn="l">
              <a:lnSpc>
                <a:spcPct val="90000"/>
              </a:lnSpc>
              <a:buFont typeface="Arial" panose="020B0604020202020204" pitchFamily="34" charset="0"/>
              <a:buChar char="•"/>
            </a:pPr>
            <a:r>
              <a:rPr lang="en-US" sz="1800" dirty="0">
                <a:solidFill>
                  <a:schemeClr val="tx1"/>
                </a:solidFill>
              </a:rPr>
              <a:t>Mechatronics</a:t>
            </a:r>
          </a:p>
          <a:p>
            <a:pPr marL="342900" indent="-228600" algn="l">
              <a:lnSpc>
                <a:spcPct val="90000"/>
              </a:lnSpc>
              <a:buFont typeface="Arial" panose="020B0604020202020204" pitchFamily="34" charset="0"/>
              <a:buChar char="•"/>
            </a:pPr>
            <a:r>
              <a:rPr lang="en-US" sz="1800" dirty="0">
                <a:solidFill>
                  <a:schemeClr val="tx1"/>
                </a:solidFill>
              </a:rPr>
              <a:t>Careers in Education</a:t>
            </a:r>
          </a:p>
          <a:p>
            <a:pPr marL="342900" indent="-228600" algn="l">
              <a:lnSpc>
                <a:spcPct val="90000"/>
              </a:lnSpc>
              <a:buFont typeface="Arial" panose="020B0604020202020204" pitchFamily="34" charset="0"/>
              <a:buChar char="•"/>
            </a:pPr>
            <a:r>
              <a:rPr lang="en-US" sz="1800" dirty="0">
                <a:solidFill>
                  <a:schemeClr val="tx1"/>
                </a:solidFill>
              </a:rPr>
              <a:t>Woodworking &amp; Cabinet Making 	</a:t>
            </a:r>
          </a:p>
          <a:p>
            <a:pPr marL="571500" lvl="1" indent="-228600" algn="l">
              <a:lnSpc>
                <a:spcPct val="90000"/>
              </a:lnSpc>
              <a:buFont typeface="Arial" panose="020B0604020202020204" pitchFamily="34" charset="0"/>
              <a:buChar char="•"/>
            </a:pPr>
            <a:endParaRPr lang="en-US" sz="1050" dirty="0">
              <a:solidFill>
                <a:schemeClr val="tx1"/>
              </a:solidFill>
            </a:endParaRPr>
          </a:p>
        </p:txBody>
      </p:sp>
      <p:cxnSp>
        <p:nvCxnSpPr>
          <p:cNvPr id="26" name="Straight Connector 25">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7403"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0FEDCAB-D8DD-490E-AC6A-28487F9BD3C4}"/>
              </a:ext>
            </a:extLst>
          </p:cNvPr>
          <p:cNvSpPr txBox="1"/>
          <p:nvPr/>
        </p:nvSpPr>
        <p:spPr>
          <a:xfrm>
            <a:off x="6338703" y="381000"/>
            <a:ext cx="2398275" cy="6095999"/>
          </a:xfrm>
          <a:prstGeom prst="rect">
            <a:avLst/>
          </a:prstGeom>
        </p:spPr>
        <p:txBody>
          <a:bodyPr vert="horz" lIns="91440" tIns="45720" rIns="91440" bIns="45720" rtlCol="0">
            <a:normAutofit fontScale="92500"/>
          </a:bodyPr>
          <a:lstStyle/>
          <a:p>
            <a:pPr indent="-228600">
              <a:lnSpc>
                <a:spcPct val="90000"/>
              </a:lnSpc>
              <a:buFont typeface="Arial" panose="020B0604020202020204" pitchFamily="34" charset="0"/>
              <a:buChar char="•"/>
            </a:pPr>
            <a:r>
              <a:rPr lang="en-US" dirty="0">
                <a:solidFill>
                  <a:schemeClr val="tx1"/>
                </a:solidFill>
              </a:rPr>
              <a:t>Courses at CVHS will require students to shuttle and miss the first/last several minutes of the course before and after due to travel time. </a:t>
            </a:r>
          </a:p>
          <a:p>
            <a:pPr>
              <a:lnSpc>
                <a:spcPct val="90000"/>
              </a:lnSpc>
            </a:pPr>
            <a:endParaRPr lang="en-US" dirty="0">
              <a:solidFill>
                <a:schemeClr val="tx1"/>
              </a:solidFill>
            </a:endParaRPr>
          </a:p>
          <a:p>
            <a:pPr indent="-228600">
              <a:lnSpc>
                <a:spcPct val="90000"/>
              </a:lnSpc>
              <a:buFont typeface="Arial" panose="020B0604020202020204" pitchFamily="34" charset="0"/>
              <a:buChar char="•"/>
            </a:pPr>
            <a:r>
              <a:rPr lang="en-US" dirty="0">
                <a:solidFill>
                  <a:schemeClr val="tx1"/>
                </a:solidFill>
              </a:rPr>
              <a:t>Students must take the shuttle – they cannot take their own cars. </a:t>
            </a:r>
          </a:p>
          <a:p>
            <a:pPr>
              <a:lnSpc>
                <a:spcPct val="90000"/>
              </a:lnSpc>
            </a:pPr>
            <a:endParaRPr lang="en-US" dirty="0">
              <a:solidFill>
                <a:schemeClr val="tx1"/>
              </a:solidFill>
            </a:endParaRPr>
          </a:p>
          <a:p>
            <a:pPr indent="-228600">
              <a:lnSpc>
                <a:spcPct val="90000"/>
              </a:lnSpc>
              <a:buFont typeface="Arial" panose="020B0604020202020204" pitchFamily="34" charset="0"/>
              <a:buChar char="•"/>
            </a:pPr>
            <a:r>
              <a:rPr lang="en-US" dirty="0">
                <a:solidFill>
                  <a:schemeClr val="tx1"/>
                </a:solidFill>
              </a:rPr>
              <a:t>New State law requires students to earn a C or higher to move on to the next semester or level of a CTE course. </a:t>
            </a:r>
          </a:p>
          <a:p>
            <a:pPr>
              <a:lnSpc>
                <a:spcPct val="90000"/>
              </a:lnSpc>
              <a:spcAft>
                <a:spcPts val="600"/>
              </a:spcAft>
            </a:pPr>
            <a:endParaRPr lang="en-US" sz="1700" dirty="0"/>
          </a:p>
          <a:p>
            <a:pPr indent="-228600">
              <a:lnSpc>
                <a:spcPct val="90000"/>
              </a:lnSpc>
              <a:spcAft>
                <a:spcPts val="600"/>
              </a:spcAft>
              <a:buFont typeface="Arial" panose="020B0604020202020204" pitchFamily="34" charset="0"/>
              <a:buChar char="•"/>
            </a:pPr>
            <a:r>
              <a:rPr lang="en-US" sz="1700" dirty="0"/>
              <a:t>CTE classes are a great way to explore possible career options and confirm interests. Space in these programs is limited, so choose alternates that you are truly interested in.</a:t>
            </a:r>
          </a:p>
        </p:txBody>
      </p:sp>
    </p:spTree>
    <p:extLst>
      <p:ext uri="{BB962C8B-B14F-4D97-AF65-F5344CB8AC3E}">
        <p14:creationId xmlns:p14="http://schemas.microsoft.com/office/powerpoint/2010/main" val="1272401786"/>
      </p:ext>
    </p:extLst>
  </p:cSld>
  <p:clrMapOvr>
    <a:masterClrMapping/>
  </p:clrMapOvr>
  <p:transition advClick="0" advTm="40000"/>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0">
            <a:extLst>
              <a:ext uri="{FF2B5EF4-FFF2-40B4-BE49-F238E27FC236}">
                <a16:creationId xmlns:a16="http://schemas.microsoft.com/office/drawing/2014/main" id="{B66D7F65-E9B6-4775-8355-D095CC73C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088F2FC-F44B-4B1B-BD51-26E5A9B4476A}"/>
              </a:ext>
            </a:extLst>
          </p:cNvPr>
          <p:cNvSpPr>
            <a:spLocks noGrp="1"/>
          </p:cNvSpPr>
          <p:nvPr>
            <p:ph type="title"/>
          </p:nvPr>
        </p:nvSpPr>
        <p:spPr>
          <a:xfrm>
            <a:off x="76200" y="502021"/>
            <a:ext cx="5791200" cy="640979"/>
          </a:xfrm>
        </p:spPr>
        <p:txBody>
          <a:bodyPr anchor="b">
            <a:normAutofit/>
          </a:bodyPr>
          <a:lstStyle/>
          <a:p>
            <a:r>
              <a:rPr lang="en-US" sz="3500" b="1" dirty="0">
                <a:latin typeface="Ink Free" panose="03080402000500000000" pitchFamily="66" charset="0"/>
              </a:rPr>
              <a:t>Advanced Placement courses</a:t>
            </a:r>
          </a:p>
        </p:txBody>
      </p:sp>
      <p:sp>
        <p:nvSpPr>
          <p:cNvPr id="3" name="Content Placeholder 2">
            <a:extLst>
              <a:ext uri="{FF2B5EF4-FFF2-40B4-BE49-F238E27FC236}">
                <a16:creationId xmlns:a16="http://schemas.microsoft.com/office/drawing/2014/main" id="{ED95560B-1194-46B9-8D3D-91660AA86CD8}"/>
              </a:ext>
            </a:extLst>
          </p:cNvPr>
          <p:cNvSpPr>
            <a:spLocks noGrp="1"/>
          </p:cNvSpPr>
          <p:nvPr>
            <p:ph idx="1"/>
          </p:nvPr>
        </p:nvSpPr>
        <p:spPr>
          <a:xfrm>
            <a:off x="228601" y="1295400"/>
            <a:ext cx="5253644" cy="4648201"/>
          </a:xfrm>
        </p:spPr>
        <p:txBody>
          <a:bodyPr>
            <a:noAutofit/>
          </a:bodyPr>
          <a:lstStyle/>
          <a:p>
            <a:pPr marL="0" indent="0">
              <a:lnSpc>
                <a:spcPct val="90000"/>
              </a:lnSpc>
              <a:buNone/>
            </a:pPr>
            <a:r>
              <a:rPr lang="en-US" sz="1400" dirty="0">
                <a:latin typeface="Tahoma"/>
                <a:ea typeface="Tahoma"/>
                <a:cs typeface="Tahoma"/>
              </a:rPr>
              <a:t>These courses are more rigorous and faster-paced than traditional courses.</a:t>
            </a:r>
          </a:p>
          <a:p>
            <a:pPr marL="0" indent="0">
              <a:lnSpc>
                <a:spcPct val="90000"/>
              </a:lnSpc>
              <a:buNone/>
            </a:pPr>
            <a:endParaRPr lang="en-US" sz="1400" dirty="0">
              <a:latin typeface="Tahoma"/>
              <a:ea typeface="Tahoma"/>
              <a:cs typeface="Tahoma"/>
            </a:endParaRPr>
          </a:p>
          <a:p>
            <a:pPr marL="0" indent="0">
              <a:lnSpc>
                <a:spcPct val="90000"/>
              </a:lnSpc>
              <a:buNone/>
            </a:pPr>
            <a:r>
              <a:rPr lang="en-US" sz="1400" dirty="0">
                <a:latin typeface="Tahoma"/>
                <a:ea typeface="Tahoma"/>
                <a:cs typeface="Tahoma"/>
              </a:rPr>
              <a:t>Things to consider before signing up for AP classes:</a:t>
            </a:r>
          </a:p>
          <a:p>
            <a:pPr lvl="1">
              <a:lnSpc>
                <a:spcPct val="90000"/>
              </a:lnSpc>
            </a:pPr>
            <a:r>
              <a:rPr lang="en-US" sz="1400" dirty="0">
                <a:latin typeface="Tahoma"/>
                <a:ea typeface="Tahoma"/>
                <a:cs typeface="Tahoma"/>
              </a:rPr>
              <a:t>There is summer homework for AP courses.</a:t>
            </a:r>
          </a:p>
          <a:p>
            <a:pPr lvl="1">
              <a:lnSpc>
                <a:spcPct val="90000"/>
              </a:lnSpc>
            </a:pPr>
            <a:r>
              <a:rPr lang="en-US" sz="1400" dirty="0">
                <a:latin typeface="Tahoma"/>
                <a:ea typeface="Tahoma"/>
                <a:cs typeface="Tahoma"/>
              </a:rPr>
              <a:t>There is a lot more homework/study than in traditional classes, so it is a large time commitment. </a:t>
            </a:r>
          </a:p>
          <a:p>
            <a:pPr lvl="1">
              <a:lnSpc>
                <a:spcPct val="90000"/>
              </a:lnSpc>
            </a:pPr>
            <a:r>
              <a:rPr lang="en-US" sz="1400" dirty="0">
                <a:latin typeface="Tahoma"/>
                <a:ea typeface="Tahoma"/>
                <a:cs typeface="Tahoma"/>
              </a:rPr>
              <a:t>It can be difficult to juggle AP course expectations on top of jobs, sports, and/or multiple clubs or organizations. Think about what else you have on  your plate before committing to an AP course.</a:t>
            </a:r>
          </a:p>
          <a:p>
            <a:pPr lvl="1">
              <a:lnSpc>
                <a:spcPct val="90000"/>
              </a:lnSpc>
            </a:pPr>
            <a:r>
              <a:rPr lang="en-US" sz="1400" dirty="0">
                <a:latin typeface="Tahoma"/>
                <a:ea typeface="Tahoma"/>
                <a:cs typeface="Tahoma"/>
              </a:rPr>
              <a:t>The rigor is more challenging in AP courses. </a:t>
            </a:r>
            <a:endParaRPr lang="en-US" sz="1400" dirty="0">
              <a:latin typeface="Tahoma" panose="020B0604030504040204" pitchFamily="34" charset="0"/>
              <a:ea typeface="Tahoma" panose="020B0604030504040204" pitchFamily="34" charset="0"/>
              <a:cs typeface="Tahoma" panose="020B0604030504040204" pitchFamily="34" charset="0"/>
            </a:endParaRPr>
          </a:p>
          <a:p>
            <a:pPr lvl="1">
              <a:lnSpc>
                <a:spcPct val="90000"/>
              </a:lnSpc>
            </a:pPr>
            <a:r>
              <a:rPr lang="en-US" sz="1400" dirty="0">
                <a:latin typeface="Tahoma"/>
                <a:ea typeface="Tahoma"/>
                <a:cs typeface="Tahoma"/>
              </a:rPr>
              <a:t>They are a year-long commitment.</a:t>
            </a:r>
          </a:p>
          <a:p>
            <a:pPr marL="95726" lvl="1" indent="0">
              <a:lnSpc>
                <a:spcPct val="90000"/>
              </a:lnSpc>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95726" lvl="1" indent="0">
              <a:lnSpc>
                <a:spcPct val="90000"/>
              </a:lnSpc>
              <a:buNone/>
            </a:pPr>
            <a:r>
              <a:rPr lang="en-US" sz="1400" dirty="0">
                <a:latin typeface="Tahoma"/>
                <a:ea typeface="Tahoma"/>
                <a:cs typeface="Tahoma"/>
              </a:rPr>
              <a:t>The above are requirements of AP classes that students should know before you sign up for them.</a:t>
            </a:r>
            <a:endParaRPr lang="en-US" sz="1400" dirty="0">
              <a:latin typeface="Tahoma" panose="020B0604030504040204" pitchFamily="34" charset="0"/>
              <a:ea typeface="Tahoma" panose="020B0604030504040204" pitchFamily="34" charset="0"/>
              <a:cs typeface="Tahoma" panose="020B0604030504040204" pitchFamily="34" charset="0"/>
            </a:endParaRPr>
          </a:p>
          <a:p>
            <a:pPr marL="95726" lvl="1" indent="0">
              <a:lnSpc>
                <a:spcPct val="90000"/>
              </a:lnSpc>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95726" lvl="1" indent="0">
              <a:lnSpc>
                <a:spcPct val="90000"/>
              </a:lnSpc>
              <a:buNone/>
            </a:pPr>
            <a:r>
              <a:rPr lang="en-US" sz="1400" dirty="0">
                <a:latin typeface="Tahoma"/>
                <a:ea typeface="Tahoma"/>
                <a:cs typeface="Tahoma"/>
              </a:rPr>
              <a:t>If you are considering AP courses, speak to your teachers in that subject area ahead of time for input. </a:t>
            </a:r>
            <a:endParaRPr lang="en-US" sz="1400" dirty="0">
              <a:latin typeface="Tahoma" panose="020B0604030504040204" pitchFamily="34" charset="0"/>
              <a:ea typeface="Tahoma" panose="020B0604030504040204" pitchFamily="34" charset="0"/>
              <a:cs typeface="Tahoma" panose="020B0604030504040204" pitchFamily="34" charset="0"/>
            </a:endParaRPr>
          </a:p>
          <a:p>
            <a:pPr marL="95726" lvl="1" indent="0">
              <a:lnSpc>
                <a:spcPct val="90000"/>
              </a:lnSpc>
              <a:buNone/>
            </a:pPr>
            <a:endParaRPr lang="en-US" sz="1400" dirty="0">
              <a:latin typeface="Tahoma" panose="020B0604030504040204" pitchFamily="34" charset="0"/>
              <a:ea typeface="Tahoma" panose="020B0604030504040204" pitchFamily="34" charset="0"/>
              <a:cs typeface="Tahoma" panose="020B0604030504040204" pitchFamily="34" charset="0"/>
            </a:endParaRPr>
          </a:p>
          <a:p>
            <a:pPr marL="95726" lvl="1" indent="0">
              <a:lnSpc>
                <a:spcPct val="90000"/>
              </a:lnSpc>
              <a:buNone/>
            </a:pPr>
            <a:r>
              <a:rPr lang="en-US" sz="1400" dirty="0">
                <a:latin typeface="Tahoma"/>
                <a:ea typeface="Tahoma"/>
                <a:cs typeface="Tahoma"/>
              </a:rPr>
              <a:t>In June, contact the AP teacher to get your summer work if you haven’t heard from them by June 10</a:t>
            </a:r>
            <a:r>
              <a:rPr lang="en-US" sz="1400" baseline="30000" dirty="0">
                <a:latin typeface="Tahoma"/>
                <a:ea typeface="Tahoma"/>
                <a:cs typeface="Tahoma"/>
              </a:rPr>
              <a:t>th</a:t>
            </a:r>
            <a:r>
              <a:rPr lang="en-US" sz="1400" dirty="0">
                <a:latin typeface="Tahoma"/>
                <a:ea typeface="Tahoma"/>
                <a:cs typeface="Tahoma"/>
              </a:rPr>
              <a:t>.</a:t>
            </a:r>
          </a:p>
        </p:txBody>
      </p:sp>
      <p:pic>
        <p:nvPicPr>
          <p:cNvPr id="5" name="Picture 4" descr="Desks in empty classroom">
            <a:extLst>
              <a:ext uri="{FF2B5EF4-FFF2-40B4-BE49-F238E27FC236}">
                <a16:creationId xmlns:a16="http://schemas.microsoft.com/office/drawing/2014/main" id="{8AD17728-78DC-4E59-9478-392EE15DFB1B}"/>
              </a:ext>
            </a:extLst>
          </p:cNvPr>
          <p:cNvPicPr>
            <a:picLocks noChangeAspect="1"/>
          </p:cNvPicPr>
          <p:nvPr/>
        </p:nvPicPr>
        <p:blipFill rotWithShape="1">
          <a:blip r:embed="rId2"/>
          <a:srcRect l="33972" r="30301" b="-2"/>
          <a:stretch/>
        </p:blipFill>
        <p:spPr>
          <a:xfrm>
            <a:off x="6086475" y="-12515"/>
            <a:ext cx="3057525" cy="6418631"/>
          </a:xfrm>
          <a:prstGeom prst="rect">
            <a:avLst/>
          </a:prstGeom>
        </p:spPr>
      </p:pic>
      <p:sp>
        <p:nvSpPr>
          <p:cNvPr id="37" name="Rectangle 32">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9143998" cy="461774"/>
          </a:xfrm>
          <a:prstGeom prst="rect">
            <a:avLst/>
          </a:prstGeom>
          <a:gradFill>
            <a:gsLst>
              <a:gs pos="0">
                <a:srgbClr val="000000"/>
              </a:gs>
              <a:gs pos="7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086475" y="6406115"/>
            <a:ext cx="3057523"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9941685"/>
      </p:ext>
    </p:extLst>
  </p:cSld>
  <p:clrMapOvr>
    <a:masterClrMapping/>
  </p:clrMapOvr>
  <p:transition advClick="0" advTm="19912"/>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4" name="Rectangle 4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Rectangle 5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CDBA84-566F-44AC-A9BA-46CA297C20E8}"/>
              </a:ext>
            </a:extLst>
          </p:cNvPr>
          <p:cNvSpPr>
            <a:spLocks noGrp="1"/>
          </p:cNvSpPr>
          <p:nvPr>
            <p:ph type="title"/>
          </p:nvPr>
        </p:nvSpPr>
        <p:spPr>
          <a:xfrm>
            <a:off x="313668" y="465629"/>
            <a:ext cx="2401025" cy="1840752"/>
          </a:xfrm>
        </p:spPr>
        <p:txBody>
          <a:bodyPr vert="horz" lIns="91440" tIns="45720" rIns="91440" bIns="45720" rtlCol="0" anchor="b">
            <a:normAutofit/>
          </a:bodyPr>
          <a:lstStyle/>
          <a:p>
            <a:pPr algn="r"/>
            <a:r>
              <a:rPr lang="en-US" kern="1200" dirty="0">
                <a:solidFill>
                  <a:srgbClr val="FFFFFF"/>
                </a:solidFill>
                <a:latin typeface="+mj-lt"/>
                <a:ea typeface="+mj-ea"/>
                <a:cs typeface="+mj-cs"/>
              </a:rPr>
              <a:t>Incoming Juniors</a:t>
            </a:r>
          </a:p>
        </p:txBody>
      </p:sp>
      <p:sp>
        <p:nvSpPr>
          <p:cNvPr id="3" name="Content Placeholder 2">
            <a:extLst>
              <a:ext uri="{FF2B5EF4-FFF2-40B4-BE49-F238E27FC236}">
                <a16:creationId xmlns:a16="http://schemas.microsoft.com/office/drawing/2014/main" id="{B28372DD-017C-4123-89EC-FF17EE850848}"/>
              </a:ext>
            </a:extLst>
          </p:cNvPr>
          <p:cNvSpPr>
            <a:spLocks noGrp="1"/>
          </p:cNvSpPr>
          <p:nvPr>
            <p:ph idx="1"/>
          </p:nvPr>
        </p:nvSpPr>
        <p:spPr>
          <a:xfrm>
            <a:off x="3384052" y="228600"/>
            <a:ext cx="5140152" cy="6172200"/>
          </a:xfrm>
        </p:spPr>
        <p:txBody>
          <a:bodyPr vert="horz" lIns="91440" tIns="45720" rIns="91440" bIns="45720" rtlCol="0" anchor="ctr">
            <a:noAutofit/>
          </a:bodyPr>
          <a:lstStyle/>
          <a:p>
            <a:pPr>
              <a:lnSpc>
                <a:spcPct val="90000"/>
              </a:lnSpc>
            </a:pPr>
            <a:r>
              <a:rPr lang="en-US" sz="1500" dirty="0"/>
              <a:t>Juniors must take the following courses:</a:t>
            </a:r>
          </a:p>
          <a:p>
            <a:pPr lvl="1">
              <a:lnSpc>
                <a:spcPct val="90000"/>
              </a:lnSpc>
            </a:pPr>
            <a:r>
              <a:rPr lang="en-US" sz="1500" dirty="0"/>
              <a:t>English – 1 credit</a:t>
            </a:r>
          </a:p>
          <a:p>
            <a:pPr lvl="2">
              <a:lnSpc>
                <a:spcPct val="90000"/>
              </a:lnSpc>
            </a:pPr>
            <a:r>
              <a:rPr lang="en-US" sz="1500" dirty="0"/>
              <a:t>English 11 or AP Language and Composition</a:t>
            </a:r>
          </a:p>
          <a:p>
            <a:pPr lvl="1">
              <a:lnSpc>
                <a:spcPct val="90000"/>
              </a:lnSpc>
            </a:pPr>
            <a:r>
              <a:rPr lang="en-US" sz="1500" dirty="0"/>
              <a:t>Math – 1 credit (please discuss options with Math teacher)</a:t>
            </a:r>
          </a:p>
          <a:p>
            <a:pPr lvl="1">
              <a:lnSpc>
                <a:spcPct val="90000"/>
              </a:lnSpc>
            </a:pPr>
            <a:r>
              <a:rPr lang="en-US" sz="1500" dirty="0"/>
              <a:t>Science – 1 credit</a:t>
            </a:r>
          </a:p>
          <a:p>
            <a:pPr lvl="2">
              <a:lnSpc>
                <a:spcPct val="90000"/>
              </a:lnSpc>
            </a:pPr>
            <a:r>
              <a:rPr lang="en-US" sz="1500" dirty="0"/>
              <a:t>Earth 1 - .5 credit</a:t>
            </a:r>
          </a:p>
          <a:p>
            <a:pPr lvl="2">
              <a:lnSpc>
                <a:spcPct val="90000"/>
              </a:lnSpc>
            </a:pPr>
            <a:r>
              <a:rPr lang="en-US" sz="1500" dirty="0"/>
              <a:t>Earth 2 or Chemistry II, or Physics II</a:t>
            </a:r>
          </a:p>
          <a:p>
            <a:pPr lvl="2">
              <a:lnSpc>
                <a:spcPct val="90000"/>
              </a:lnSpc>
            </a:pPr>
            <a:r>
              <a:rPr lang="en-US" sz="1500" dirty="0"/>
              <a:t>AP Environmental Science I/II (may be taken in place of Earth Science)</a:t>
            </a:r>
          </a:p>
          <a:p>
            <a:pPr lvl="1">
              <a:lnSpc>
                <a:spcPct val="90000"/>
              </a:lnSpc>
            </a:pPr>
            <a:r>
              <a:rPr lang="en-US" sz="1500" dirty="0"/>
              <a:t>Social Studies – 1 credit</a:t>
            </a:r>
          </a:p>
          <a:p>
            <a:pPr lvl="2">
              <a:lnSpc>
                <a:spcPct val="90000"/>
              </a:lnSpc>
            </a:pPr>
            <a:r>
              <a:rPr lang="en-US" sz="1500" dirty="0"/>
              <a:t>0.5 credit Economics and  0.5 credit Government</a:t>
            </a:r>
          </a:p>
          <a:p>
            <a:pPr lvl="2">
              <a:lnSpc>
                <a:spcPct val="90000"/>
              </a:lnSpc>
            </a:pPr>
            <a:r>
              <a:rPr lang="en-US" sz="1500" dirty="0"/>
              <a:t>Student can take full year of AP Econ / AP Gov instead, but if they do not complete the full year, they will have to take the 0.5 credit semester class. </a:t>
            </a:r>
          </a:p>
          <a:p>
            <a:pPr marL="914400" lvl="2" indent="0">
              <a:lnSpc>
                <a:spcPct val="90000"/>
              </a:lnSpc>
              <a:buNone/>
            </a:pPr>
            <a:endParaRPr lang="en-US" sz="1500" dirty="0"/>
          </a:p>
          <a:p>
            <a:pPr lvl="1">
              <a:lnSpc>
                <a:spcPct val="90000"/>
              </a:lnSpc>
            </a:pPr>
            <a:r>
              <a:rPr lang="en-US" sz="1500" dirty="0"/>
              <a:t>Remaining courses/credits should be chosen to work towards graduation requirements, college, and career goals</a:t>
            </a:r>
          </a:p>
          <a:p>
            <a:pPr marL="457200" lvl="1" indent="0">
              <a:lnSpc>
                <a:spcPct val="90000"/>
              </a:lnSpc>
              <a:buNone/>
            </a:pPr>
            <a:endParaRPr lang="en-US" sz="1500" dirty="0"/>
          </a:p>
          <a:p>
            <a:pPr lvl="1">
              <a:lnSpc>
                <a:spcPct val="90000"/>
              </a:lnSpc>
            </a:pPr>
            <a:r>
              <a:rPr lang="en-US" sz="1500" dirty="0"/>
              <a:t>If a student has not begun their World Language requirement, they should begin it during the junior year</a:t>
            </a:r>
          </a:p>
        </p:txBody>
      </p:sp>
    </p:spTree>
    <p:extLst>
      <p:ext uri="{BB962C8B-B14F-4D97-AF65-F5344CB8AC3E}">
        <p14:creationId xmlns:p14="http://schemas.microsoft.com/office/powerpoint/2010/main" val="2162707786"/>
      </p:ext>
    </p:extLst>
  </p:cSld>
  <p:clrMapOvr>
    <a:masterClrMapping/>
  </p:clrMapOvr>
  <p:transition advClick="0" advTm="19912"/>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55">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57">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3384350"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Title 1">
            <a:extLst>
              <a:ext uri="{FF2B5EF4-FFF2-40B4-BE49-F238E27FC236}">
                <a16:creationId xmlns:a16="http://schemas.microsoft.com/office/drawing/2014/main" id="{37CECAA0-331D-462B-8FE5-FF506EBBFE61}"/>
              </a:ext>
            </a:extLst>
          </p:cNvPr>
          <p:cNvSpPr>
            <a:spLocks noGrp="1"/>
          </p:cNvSpPr>
          <p:nvPr>
            <p:ph type="title"/>
          </p:nvPr>
        </p:nvSpPr>
        <p:spPr>
          <a:xfrm>
            <a:off x="0" y="1884832"/>
            <a:ext cx="3064201" cy="3048001"/>
          </a:xfrm>
        </p:spPr>
        <p:txBody>
          <a:bodyPr>
            <a:normAutofit/>
          </a:bodyPr>
          <a:lstStyle/>
          <a:p>
            <a:r>
              <a:rPr lang="en-US" sz="4100" dirty="0">
                <a:solidFill>
                  <a:srgbClr val="FFFFFF"/>
                </a:solidFill>
              </a:rPr>
              <a:t>Important Reminders</a:t>
            </a:r>
          </a:p>
        </p:txBody>
      </p:sp>
      <p:graphicFrame>
        <p:nvGraphicFramePr>
          <p:cNvPr id="23" name="Content Placeholder 2">
            <a:extLst>
              <a:ext uri="{FF2B5EF4-FFF2-40B4-BE49-F238E27FC236}">
                <a16:creationId xmlns:a16="http://schemas.microsoft.com/office/drawing/2014/main" id="{FDDD71BA-1CAD-419C-BDF2-EB62A5BB3B81}"/>
              </a:ext>
            </a:extLst>
          </p:cNvPr>
          <p:cNvGraphicFramePr>
            <a:graphicFrameLocks noGrp="1"/>
          </p:cNvGraphicFramePr>
          <p:nvPr>
            <p:ph idx="1"/>
            <p:extLst>
              <p:ext uri="{D42A27DB-BD31-4B8C-83A1-F6EECF244321}">
                <p14:modId xmlns:p14="http://schemas.microsoft.com/office/powerpoint/2010/main" val="3663843252"/>
              </p:ext>
            </p:extLst>
          </p:nvPr>
        </p:nvGraphicFramePr>
        <p:xfrm>
          <a:off x="3733800" y="643466"/>
          <a:ext cx="4890715" cy="58335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7952948"/>
      </p:ext>
    </p:extLst>
  </p:cSld>
  <p:clrMapOvr>
    <a:masterClrMapping/>
  </p:clrMapOvr>
  <p:transition advClick="0" advTm="19912"/>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54"/>
            <a:ext cx="9144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29000" y="601744"/>
            <a:ext cx="5086350" cy="693656"/>
          </a:xfrm>
        </p:spPr>
        <p:txBody>
          <a:bodyPr>
            <a:normAutofit fontScale="90000"/>
          </a:bodyPr>
          <a:lstStyle/>
          <a:p>
            <a:r>
              <a:rPr lang="en-US" b="1" u="sng" dirty="0"/>
              <a:t>Incoming Seniors</a:t>
            </a:r>
          </a:p>
        </p:txBody>
      </p:sp>
      <p:pic>
        <p:nvPicPr>
          <p:cNvPr id="5" name="Picture 4" descr="Back shot of a row of graduates">
            <a:extLst>
              <a:ext uri="{FF2B5EF4-FFF2-40B4-BE49-F238E27FC236}">
                <a16:creationId xmlns:a16="http://schemas.microsoft.com/office/drawing/2014/main" id="{D6401060-549A-4861-A8CE-E885D4E059F6}"/>
              </a:ext>
            </a:extLst>
          </p:cNvPr>
          <p:cNvPicPr>
            <a:picLocks noChangeAspect="1"/>
          </p:cNvPicPr>
          <p:nvPr/>
        </p:nvPicPr>
        <p:blipFill rotWithShape="1">
          <a:blip r:embed="rId3"/>
          <a:srcRect l="31799" r="40791" b="-1"/>
          <a:stretch/>
        </p:blipFill>
        <p:spPr>
          <a:xfrm>
            <a:off x="20" y="10"/>
            <a:ext cx="281604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p:cNvSpPr>
            <a:spLocks noGrp="1"/>
          </p:cNvSpPr>
          <p:nvPr>
            <p:ph idx="1"/>
          </p:nvPr>
        </p:nvSpPr>
        <p:spPr>
          <a:xfrm>
            <a:off x="3429000" y="1447800"/>
            <a:ext cx="5086350" cy="4876800"/>
          </a:xfrm>
        </p:spPr>
        <p:txBody>
          <a:bodyPr anchor="t">
            <a:noAutofit/>
          </a:bodyPr>
          <a:lstStyle/>
          <a:p>
            <a:pPr>
              <a:lnSpc>
                <a:spcPct val="90000"/>
              </a:lnSpc>
            </a:pPr>
            <a:r>
              <a:rPr lang="en-US" sz="1600" dirty="0"/>
              <a:t>You may need </a:t>
            </a:r>
            <a:r>
              <a:rPr lang="en-US" sz="1600" b="1" u="sng" dirty="0"/>
              <a:t>four core classes </a:t>
            </a:r>
            <a:r>
              <a:rPr lang="en-US" sz="1600" dirty="0"/>
              <a:t>each semester of your senior year to be considered for admission to </a:t>
            </a:r>
            <a:r>
              <a:rPr lang="en-US" sz="1600" u="sng" dirty="0"/>
              <a:t>some</a:t>
            </a:r>
            <a:r>
              <a:rPr lang="en-US" sz="1600" dirty="0"/>
              <a:t> universities.  </a:t>
            </a:r>
          </a:p>
          <a:p>
            <a:pPr marL="0" indent="0">
              <a:lnSpc>
                <a:spcPct val="90000"/>
              </a:lnSpc>
              <a:buNone/>
            </a:pPr>
            <a:endParaRPr lang="en-US" sz="1600" dirty="0"/>
          </a:p>
          <a:p>
            <a:pPr>
              <a:lnSpc>
                <a:spcPct val="90000"/>
              </a:lnSpc>
            </a:pPr>
            <a:r>
              <a:rPr lang="en-US" sz="1600" dirty="0"/>
              <a:t>Because college/university admissions criteria is different from the State and District graduation requirements, students should contact university admissions office(s) to which you may be applying to make sure your selections meet their admissions requirements. </a:t>
            </a:r>
          </a:p>
          <a:p>
            <a:pPr marL="0" indent="0">
              <a:lnSpc>
                <a:spcPct val="90000"/>
              </a:lnSpc>
              <a:buNone/>
            </a:pPr>
            <a:endParaRPr lang="en-US" sz="1600" dirty="0"/>
          </a:p>
          <a:p>
            <a:pPr>
              <a:lnSpc>
                <a:spcPct val="90000"/>
              </a:lnSpc>
            </a:pPr>
            <a:r>
              <a:rPr lang="en-US" sz="1600" dirty="0"/>
              <a:t>Students cannot participate in the graduation ceremony if all graduation requirements are not met. Review your course history often to make sure you’re not missing anything. Notify your counselor immediately if you see a problem. </a:t>
            </a:r>
          </a:p>
          <a:p>
            <a:pPr marL="0" indent="0">
              <a:lnSpc>
                <a:spcPct val="90000"/>
              </a:lnSpc>
              <a:buNone/>
            </a:pPr>
            <a:endParaRPr lang="en-US" sz="1600" dirty="0"/>
          </a:p>
          <a:p>
            <a:pPr>
              <a:lnSpc>
                <a:spcPct val="90000"/>
              </a:lnSpc>
            </a:pPr>
            <a:r>
              <a:rPr lang="en-US" sz="1600" dirty="0"/>
              <a:t>Attendance could impact the ability to participate in end-of-the-year senior activities such as the ceremony and/or prom. </a:t>
            </a:r>
          </a:p>
        </p:txBody>
      </p:sp>
    </p:spTree>
    <p:extLst>
      <p:ext uri="{BB962C8B-B14F-4D97-AF65-F5344CB8AC3E}">
        <p14:creationId xmlns:p14="http://schemas.microsoft.com/office/powerpoint/2010/main" val="288354067"/>
      </p:ext>
    </p:extLst>
  </p:cSld>
  <p:clrMapOvr>
    <a:masterClrMapping/>
  </p:clrMapOvr>
  <p:transition advClick="0" advTm="3600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2410</TotalTime>
  <Words>2158</Words>
  <Application>Microsoft Office PowerPoint</Application>
  <PresentationFormat>On-screen Show (4:3)</PresentationFormat>
  <Paragraphs>186</Paragraphs>
  <Slides>17</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Century Gothic</vt:lpstr>
      <vt:lpstr>Ink Free</vt:lpstr>
      <vt:lpstr>Tahoma</vt:lpstr>
      <vt:lpstr>Office Theme</vt:lpstr>
      <vt:lpstr>2023-2024  Course Selection</vt:lpstr>
      <vt:lpstr>To register for 2023-24 classes</vt:lpstr>
      <vt:lpstr>Courses</vt:lpstr>
      <vt:lpstr>Courses</vt:lpstr>
      <vt:lpstr>Career &amp; Technical Ed (CTE)        * Classes offered at Chippewa Valley High School are highlighted.   ** Depending on the number of students who sign up for a CTE class like Accounting, it could run at both high schools. </vt:lpstr>
      <vt:lpstr>Advanced Placement courses</vt:lpstr>
      <vt:lpstr>Incoming Juniors</vt:lpstr>
      <vt:lpstr>Important Reminders</vt:lpstr>
      <vt:lpstr>Incoming Seniors</vt:lpstr>
      <vt:lpstr>Incoming Seniors</vt:lpstr>
      <vt:lpstr>PowerPoint Presentation</vt:lpstr>
      <vt:lpstr>Dual Enrollment</vt:lpstr>
      <vt:lpstr>Internship</vt:lpstr>
      <vt:lpstr>NCAA</vt:lpstr>
      <vt:lpstr>Additional Information</vt:lpstr>
      <vt:lpstr>Inputting course requests for 2023-24</vt:lpstr>
      <vt:lpstr>Thank you</vt:lpstr>
    </vt:vector>
  </TitlesOfParts>
  <Company>Chippewa Valley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2012-2013 Course Selection</dc:title>
  <dc:creator>Ryan C. Anderson</dc:creator>
  <cp:lastModifiedBy>Myny, Shannon</cp:lastModifiedBy>
  <cp:revision>189</cp:revision>
  <cp:lastPrinted>2023-01-27T15:30:43Z</cp:lastPrinted>
  <dcterms:created xsi:type="dcterms:W3CDTF">2012-02-13T17:16:42Z</dcterms:created>
  <dcterms:modified xsi:type="dcterms:W3CDTF">2023-01-31T17:25:02Z</dcterms:modified>
</cp:coreProperties>
</file>