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sldIdLst>
    <p:sldId id="256" r:id="rId2"/>
    <p:sldId id="345" r:id="rId3"/>
    <p:sldId id="346" r:id="rId4"/>
    <p:sldId id="354" r:id="rId5"/>
    <p:sldId id="355" r:id="rId6"/>
    <p:sldId id="356" r:id="rId7"/>
    <p:sldId id="347" r:id="rId8"/>
    <p:sldId id="357" r:id="rId9"/>
    <p:sldId id="348" r:id="rId10"/>
    <p:sldId id="352" r:id="rId11"/>
    <p:sldId id="349" r:id="rId12"/>
    <p:sldId id="358" r:id="rId13"/>
    <p:sldId id="351" r:id="rId14"/>
    <p:sldId id="293" r:id="rId15"/>
    <p:sldId id="298" r:id="rId16"/>
    <p:sldId id="305" r:id="rId17"/>
    <p:sldId id="309" r:id="rId18"/>
    <p:sldId id="359" r:id="rId19"/>
    <p:sldId id="310" r:id="rId20"/>
    <p:sldId id="360" r:id="rId21"/>
    <p:sldId id="308" r:id="rId22"/>
    <p:sldId id="342" r:id="rId23"/>
    <p:sldId id="343" r:id="rId24"/>
    <p:sldId id="302" r:id="rId25"/>
    <p:sldId id="262" r:id="rId26"/>
    <p:sldId id="353" r:id="rId27"/>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92D9CE-8097-4A92-92E4-8B1DD2379C8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4CBF192-29B9-4371-B2E6-DFD388F7856A}">
      <dgm:prSet/>
      <dgm:spPr/>
      <dgm:t>
        <a:bodyPr/>
        <a:lstStyle/>
        <a:p>
          <a:r>
            <a:rPr lang="en-US" dirty="0"/>
            <a:t>This opportunity is for students who have demonstrated a strong academic performance in high school and are prepared to do college work. Other benefits include: </a:t>
          </a:r>
        </a:p>
      </dgm:t>
    </dgm:pt>
    <dgm:pt modelId="{08FABBB7-40DF-4909-9B34-69D966EF2846}" type="parTrans" cxnId="{16B506CB-FD15-4BD3-94C6-36EAA02C90FE}">
      <dgm:prSet/>
      <dgm:spPr/>
      <dgm:t>
        <a:bodyPr/>
        <a:lstStyle/>
        <a:p>
          <a:endParaRPr lang="en-US"/>
        </a:p>
      </dgm:t>
    </dgm:pt>
    <dgm:pt modelId="{BA6E1077-7347-41AB-9039-DE321B192B1B}" type="sibTrans" cxnId="{16B506CB-FD15-4BD3-94C6-36EAA02C90FE}">
      <dgm:prSet/>
      <dgm:spPr/>
      <dgm:t>
        <a:bodyPr/>
        <a:lstStyle/>
        <a:p>
          <a:endParaRPr lang="en-US"/>
        </a:p>
      </dgm:t>
    </dgm:pt>
    <dgm:pt modelId="{2A04480C-FE73-4654-9508-01625DE56C0A}">
      <dgm:prSet/>
      <dgm:spPr/>
      <dgm:t>
        <a:bodyPr/>
        <a:lstStyle/>
        <a:p>
          <a:r>
            <a:rPr lang="en-US"/>
            <a:t>• Students have access to courses not currently offered by the high school </a:t>
          </a:r>
        </a:p>
      </dgm:t>
    </dgm:pt>
    <dgm:pt modelId="{2BC61F67-CC06-4661-B7D6-592912450683}" type="parTrans" cxnId="{84A30409-9E92-4802-970A-2C24B2645CF7}">
      <dgm:prSet/>
      <dgm:spPr/>
      <dgm:t>
        <a:bodyPr/>
        <a:lstStyle/>
        <a:p>
          <a:endParaRPr lang="en-US"/>
        </a:p>
      </dgm:t>
    </dgm:pt>
    <dgm:pt modelId="{6AC23B91-82FF-44A5-B03A-F03D4CF66324}" type="sibTrans" cxnId="{84A30409-9E92-4802-970A-2C24B2645CF7}">
      <dgm:prSet/>
      <dgm:spPr/>
      <dgm:t>
        <a:bodyPr/>
        <a:lstStyle/>
        <a:p>
          <a:endParaRPr lang="en-US"/>
        </a:p>
      </dgm:t>
    </dgm:pt>
    <dgm:pt modelId="{8DC43C24-8D5F-4066-A572-5A123EECB166}">
      <dgm:prSet/>
      <dgm:spPr/>
      <dgm:t>
        <a:bodyPr/>
        <a:lstStyle/>
        <a:p>
          <a:r>
            <a:rPr lang="en-US"/>
            <a:t>• Dual enrollment students may count their earned college credits both toward high school graduation and college requirements </a:t>
          </a:r>
        </a:p>
      </dgm:t>
    </dgm:pt>
    <dgm:pt modelId="{B510ED62-124B-40B0-88B7-5172BC7545D1}" type="parTrans" cxnId="{72B02202-0C63-4FD9-9814-334EE1BEE41A}">
      <dgm:prSet/>
      <dgm:spPr/>
      <dgm:t>
        <a:bodyPr/>
        <a:lstStyle/>
        <a:p>
          <a:endParaRPr lang="en-US"/>
        </a:p>
      </dgm:t>
    </dgm:pt>
    <dgm:pt modelId="{86A33993-3AA7-4CCA-ACA4-F8C16CD8C0AB}" type="sibTrans" cxnId="{72B02202-0C63-4FD9-9814-334EE1BEE41A}">
      <dgm:prSet/>
      <dgm:spPr/>
      <dgm:t>
        <a:bodyPr/>
        <a:lstStyle/>
        <a:p>
          <a:endParaRPr lang="en-US"/>
        </a:p>
      </dgm:t>
    </dgm:pt>
    <dgm:pt modelId="{E151D46D-F0DE-4C08-944B-52EE7228BD99}">
      <dgm:prSet/>
      <dgm:spPr/>
      <dgm:t>
        <a:bodyPr/>
        <a:lstStyle/>
        <a:p>
          <a:r>
            <a:rPr lang="en-US"/>
            <a:t>• A head start on a college career by taking classes before students graduate from high school </a:t>
          </a:r>
        </a:p>
      </dgm:t>
    </dgm:pt>
    <dgm:pt modelId="{53E72639-06EA-4084-8ED8-AEC0505EF315}" type="parTrans" cxnId="{208643AF-D802-40DC-8F3F-0E995F3E534C}">
      <dgm:prSet/>
      <dgm:spPr/>
      <dgm:t>
        <a:bodyPr/>
        <a:lstStyle/>
        <a:p>
          <a:endParaRPr lang="en-US"/>
        </a:p>
      </dgm:t>
    </dgm:pt>
    <dgm:pt modelId="{DC69C8A1-DBEB-4BF0-A32A-ADFE02339DB1}" type="sibTrans" cxnId="{208643AF-D802-40DC-8F3F-0E995F3E534C}">
      <dgm:prSet/>
      <dgm:spPr/>
      <dgm:t>
        <a:bodyPr/>
        <a:lstStyle/>
        <a:p>
          <a:endParaRPr lang="en-US"/>
        </a:p>
      </dgm:t>
    </dgm:pt>
    <dgm:pt modelId="{3CC6349B-CA62-40EC-B34A-7B1770DEA662}">
      <dgm:prSet/>
      <dgm:spPr/>
      <dgm:t>
        <a:bodyPr/>
        <a:lstStyle/>
        <a:p>
          <a:r>
            <a:rPr lang="en-US"/>
            <a:t>• Financial savings. The tuition at Macomb Community College (MCC) is substantially less than the cost of most state universities.</a:t>
          </a:r>
        </a:p>
      </dgm:t>
    </dgm:pt>
    <dgm:pt modelId="{7155CB35-055A-498E-A473-AA323AED57AF}" type="parTrans" cxnId="{14AD7A28-D1F1-435C-854B-CCE2CC065225}">
      <dgm:prSet/>
      <dgm:spPr/>
      <dgm:t>
        <a:bodyPr/>
        <a:lstStyle/>
        <a:p>
          <a:endParaRPr lang="en-US"/>
        </a:p>
      </dgm:t>
    </dgm:pt>
    <dgm:pt modelId="{806CD533-F762-4116-89C7-17286BDF6FEC}" type="sibTrans" cxnId="{14AD7A28-D1F1-435C-854B-CCE2CC065225}">
      <dgm:prSet/>
      <dgm:spPr/>
      <dgm:t>
        <a:bodyPr/>
        <a:lstStyle/>
        <a:p>
          <a:endParaRPr lang="en-US"/>
        </a:p>
      </dgm:t>
    </dgm:pt>
    <dgm:pt modelId="{33862510-1C48-41AD-AB73-AD18597429F8}" type="pres">
      <dgm:prSet presAssocID="{2292D9CE-8097-4A92-92E4-8B1DD2379C82}" presName="linear" presStyleCnt="0">
        <dgm:presLayoutVars>
          <dgm:animLvl val="lvl"/>
          <dgm:resizeHandles val="exact"/>
        </dgm:presLayoutVars>
      </dgm:prSet>
      <dgm:spPr/>
    </dgm:pt>
    <dgm:pt modelId="{4F039090-D12B-42B4-BB11-74E4DC7A4C0C}" type="pres">
      <dgm:prSet presAssocID="{34CBF192-29B9-4371-B2E6-DFD388F7856A}" presName="parentText" presStyleLbl="node1" presStyleIdx="0" presStyleCnt="5">
        <dgm:presLayoutVars>
          <dgm:chMax val="0"/>
          <dgm:bulletEnabled val="1"/>
        </dgm:presLayoutVars>
      </dgm:prSet>
      <dgm:spPr/>
    </dgm:pt>
    <dgm:pt modelId="{9F6C4FDD-E9F6-4A7F-845D-AA866418ED56}" type="pres">
      <dgm:prSet presAssocID="{BA6E1077-7347-41AB-9039-DE321B192B1B}" presName="spacer" presStyleCnt="0"/>
      <dgm:spPr/>
    </dgm:pt>
    <dgm:pt modelId="{41DB4D97-0E39-469E-9514-4E1DD7687590}" type="pres">
      <dgm:prSet presAssocID="{2A04480C-FE73-4654-9508-01625DE56C0A}" presName="parentText" presStyleLbl="node1" presStyleIdx="1" presStyleCnt="5">
        <dgm:presLayoutVars>
          <dgm:chMax val="0"/>
          <dgm:bulletEnabled val="1"/>
        </dgm:presLayoutVars>
      </dgm:prSet>
      <dgm:spPr/>
    </dgm:pt>
    <dgm:pt modelId="{9AD5243D-944F-412A-BF16-78651FFEAC78}" type="pres">
      <dgm:prSet presAssocID="{6AC23B91-82FF-44A5-B03A-F03D4CF66324}" presName="spacer" presStyleCnt="0"/>
      <dgm:spPr/>
    </dgm:pt>
    <dgm:pt modelId="{2DB8C5D9-D0B1-4A14-8877-44A34A78F905}" type="pres">
      <dgm:prSet presAssocID="{8DC43C24-8D5F-4066-A572-5A123EECB166}" presName="parentText" presStyleLbl="node1" presStyleIdx="2" presStyleCnt="5">
        <dgm:presLayoutVars>
          <dgm:chMax val="0"/>
          <dgm:bulletEnabled val="1"/>
        </dgm:presLayoutVars>
      </dgm:prSet>
      <dgm:spPr/>
    </dgm:pt>
    <dgm:pt modelId="{8B76E347-0EF3-4154-9945-8B52432DC192}" type="pres">
      <dgm:prSet presAssocID="{86A33993-3AA7-4CCA-ACA4-F8C16CD8C0AB}" presName="spacer" presStyleCnt="0"/>
      <dgm:spPr/>
    </dgm:pt>
    <dgm:pt modelId="{381B5FBB-C973-4097-B811-49534661D57D}" type="pres">
      <dgm:prSet presAssocID="{E151D46D-F0DE-4C08-944B-52EE7228BD99}" presName="parentText" presStyleLbl="node1" presStyleIdx="3" presStyleCnt="5">
        <dgm:presLayoutVars>
          <dgm:chMax val="0"/>
          <dgm:bulletEnabled val="1"/>
        </dgm:presLayoutVars>
      </dgm:prSet>
      <dgm:spPr/>
    </dgm:pt>
    <dgm:pt modelId="{7F407C57-A513-4A12-890C-0E69C6C036B2}" type="pres">
      <dgm:prSet presAssocID="{DC69C8A1-DBEB-4BF0-A32A-ADFE02339DB1}" presName="spacer" presStyleCnt="0"/>
      <dgm:spPr/>
    </dgm:pt>
    <dgm:pt modelId="{7F20C8CB-DCBD-46F0-BD51-FAF70268D3E1}" type="pres">
      <dgm:prSet presAssocID="{3CC6349B-CA62-40EC-B34A-7B1770DEA662}" presName="parentText" presStyleLbl="node1" presStyleIdx="4" presStyleCnt="5">
        <dgm:presLayoutVars>
          <dgm:chMax val="0"/>
          <dgm:bulletEnabled val="1"/>
        </dgm:presLayoutVars>
      </dgm:prSet>
      <dgm:spPr/>
    </dgm:pt>
  </dgm:ptLst>
  <dgm:cxnLst>
    <dgm:cxn modelId="{72B02202-0C63-4FD9-9814-334EE1BEE41A}" srcId="{2292D9CE-8097-4A92-92E4-8B1DD2379C82}" destId="{8DC43C24-8D5F-4066-A572-5A123EECB166}" srcOrd="2" destOrd="0" parTransId="{B510ED62-124B-40B0-88B7-5172BC7545D1}" sibTransId="{86A33993-3AA7-4CCA-ACA4-F8C16CD8C0AB}"/>
    <dgm:cxn modelId="{BB267003-6E40-403C-B422-935912D0A5B7}" type="presOf" srcId="{8DC43C24-8D5F-4066-A572-5A123EECB166}" destId="{2DB8C5D9-D0B1-4A14-8877-44A34A78F905}" srcOrd="0" destOrd="0" presId="urn:microsoft.com/office/officeart/2005/8/layout/vList2"/>
    <dgm:cxn modelId="{84A30409-9E92-4802-970A-2C24B2645CF7}" srcId="{2292D9CE-8097-4A92-92E4-8B1DD2379C82}" destId="{2A04480C-FE73-4654-9508-01625DE56C0A}" srcOrd="1" destOrd="0" parTransId="{2BC61F67-CC06-4661-B7D6-592912450683}" sibTransId="{6AC23B91-82FF-44A5-B03A-F03D4CF66324}"/>
    <dgm:cxn modelId="{14AD7A28-D1F1-435C-854B-CCE2CC065225}" srcId="{2292D9CE-8097-4A92-92E4-8B1DD2379C82}" destId="{3CC6349B-CA62-40EC-B34A-7B1770DEA662}" srcOrd="4" destOrd="0" parTransId="{7155CB35-055A-498E-A473-AA323AED57AF}" sibTransId="{806CD533-F762-4116-89C7-17286BDF6FEC}"/>
    <dgm:cxn modelId="{CA115166-CA03-41AA-9752-B797DACD9486}" type="presOf" srcId="{34CBF192-29B9-4371-B2E6-DFD388F7856A}" destId="{4F039090-D12B-42B4-BB11-74E4DC7A4C0C}" srcOrd="0" destOrd="0" presId="urn:microsoft.com/office/officeart/2005/8/layout/vList2"/>
    <dgm:cxn modelId="{322FC268-0B52-4291-B806-EC7A04501C88}" type="presOf" srcId="{2292D9CE-8097-4A92-92E4-8B1DD2379C82}" destId="{33862510-1C48-41AD-AB73-AD18597429F8}" srcOrd="0" destOrd="0" presId="urn:microsoft.com/office/officeart/2005/8/layout/vList2"/>
    <dgm:cxn modelId="{5376079A-8FDF-4FCD-8B4F-9B8E1D17E04E}" type="presOf" srcId="{3CC6349B-CA62-40EC-B34A-7B1770DEA662}" destId="{7F20C8CB-DCBD-46F0-BD51-FAF70268D3E1}" srcOrd="0" destOrd="0" presId="urn:microsoft.com/office/officeart/2005/8/layout/vList2"/>
    <dgm:cxn modelId="{6D8CAA9A-25C0-4A48-B3C5-0799D9DABA15}" type="presOf" srcId="{E151D46D-F0DE-4C08-944B-52EE7228BD99}" destId="{381B5FBB-C973-4097-B811-49534661D57D}" srcOrd="0" destOrd="0" presId="urn:microsoft.com/office/officeart/2005/8/layout/vList2"/>
    <dgm:cxn modelId="{A4E0B99B-963E-4A06-AC49-ED39F13801DE}" type="presOf" srcId="{2A04480C-FE73-4654-9508-01625DE56C0A}" destId="{41DB4D97-0E39-469E-9514-4E1DD7687590}" srcOrd="0" destOrd="0" presId="urn:microsoft.com/office/officeart/2005/8/layout/vList2"/>
    <dgm:cxn modelId="{208643AF-D802-40DC-8F3F-0E995F3E534C}" srcId="{2292D9CE-8097-4A92-92E4-8B1DD2379C82}" destId="{E151D46D-F0DE-4C08-944B-52EE7228BD99}" srcOrd="3" destOrd="0" parTransId="{53E72639-06EA-4084-8ED8-AEC0505EF315}" sibTransId="{DC69C8A1-DBEB-4BF0-A32A-ADFE02339DB1}"/>
    <dgm:cxn modelId="{16B506CB-FD15-4BD3-94C6-36EAA02C90FE}" srcId="{2292D9CE-8097-4A92-92E4-8B1DD2379C82}" destId="{34CBF192-29B9-4371-B2E6-DFD388F7856A}" srcOrd="0" destOrd="0" parTransId="{08FABBB7-40DF-4909-9B34-69D966EF2846}" sibTransId="{BA6E1077-7347-41AB-9039-DE321B192B1B}"/>
    <dgm:cxn modelId="{C2272FBD-9FBB-429C-842A-EF02FA011C49}" type="presParOf" srcId="{33862510-1C48-41AD-AB73-AD18597429F8}" destId="{4F039090-D12B-42B4-BB11-74E4DC7A4C0C}" srcOrd="0" destOrd="0" presId="urn:microsoft.com/office/officeart/2005/8/layout/vList2"/>
    <dgm:cxn modelId="{78E775CA-63B5-475B-9D26-06966A53132C}" type="presParOf" srcId="{33862510-1C48-41AD-AB73-AD18597429F8}" destId="{9F6C4FDD-E9F6-4A7F-845D-AA866418ED56}" srcOrd="1" destOrd="0" presId="urn:microsoft.com/office/officeart/2005/8/layout/vList2"/>
    <dgm:cxn modelId="{C5FA59DA-8F6F-45E7-9390-19707A7EE63D}" type="presParOf" srcId="{33862510-1C48-41AD-AB73-AD18597429F8}" destId="{41DB4D97-0E39-469E-9514-4E1DD7687590}" srcOrd="2" destOrd="0" presId="urn:microsoft.com/office/officeart/2005/8/layout/vList2"/>
    <dgm:cxn modelId="{0CFCF9F4-39F0-4A75-89C6-5C8B09946134}" type="presParOf" srcId="{33862510-1C48-41AD-AB73-AD18597429F8}" destId="{9AD5243D-944F-412A-BF16-78651FFEAC78}" srcOrd="3" destOrd="0" presId="urn:microsoft.com/office/officeart/2005/8/layout/vList2"/>
    <dgm:cxn modelId="{11E07A6E-35B1-4DD9-A0D4-F4B8D37C304B}" type="presParOf" srcId="{33862510-1C48-41AD-AB73-AD18597429F8}" destId="{2DB8C5D9-D0B1-4A14-8877-44A34A78F905}" srcOrd="4" destOrd="0" presId="urn:microsoft.com/office/officeart/2005/8/layout/vList2"/>
    <dgm:cxn modelId="{48C0FB2D-B3C7-45A8-8919-DFC03ECE7C05}" type="presParOf" srcId="{33862510-1C48-41AD-AB73-AD18597429F8}" destId="{8B76E347-0EF3-4154-9945-8B52432DC192}" srcOrd="5" destOrd="0" presId="urn:microsoft.com/office/officeart/2005/8/layout/vList2"/>
    <dgm:cxn modelId="{27428D8E-AE1B-4ECD-9CB3-969006C7C61A}" type="presParOf" srcId="{33862510-1C48-41AD-AB73-AD18597429F8}" destId="{381B5FBB-C973-4097-B811-49534661D57D}" srcOrd="6" destOrd="0" presId="urn:microsoft.com/office/officeart/2005/8/layout/vList2"/>
    <dgm:cxn modelId="{5E0223E5-C339-4AE3-93E3-98805E3F6739}" type="presParOf" srcId="{33862510-1C48-41AD-AB73-AD18597429F8}" destId="{7F407C57-A513-4A12-890C-0E69C6C036B2}" srcOrd="7" destOrd="0" presId="urn:microsoft.com/office/officeart/2005/8/layout/vList2"/>
    <dgm:cxn modelId="{85E5A2EA-88F3-4D55-BA0A-849D1FDEB8B0}" type="presParOf" srcId="{33862510-1C48-41AD-AB73-AD18597429F8}" destId="{7F20C8CB-DCBD-46F0-BD51-FAF70268D3E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39090-D12B-42B4-BB11-74E4DC7A4C0C}">
      <dsp:nvSpPr>
        <dsp:cNvPr id="0" name=""/>
        <dsp:cNvSpPr/>
      </dsp:nvSpPr>
      <dsp:spPr>
        <a:xfrm>
          <a:off x="0" y="20370"/>
          <a:ext cx="6900512" cy="10530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This opportunity is for students who have demonstrated a strong academic performance in high school and are prepared to do college work. Other benefits include: </a:t>
          </a:r>
        </a:p>
      </dsp:txBody>
      <dsp:txXfrm>
        <a:off x="51403" y="71773"/>
        <a:ext cx="6797706" cy="950194"/>
      </dsp:txXfrm>
    </dsp:sp>
    <dsp:sp modelId="{41DB4D97-0E39-469E-9514-4E1DD7687590}">
      <dsp:nvSpPr>
        <dsp:cNvPr id="0" name=""/>
        <dsp:cNvSpPr/>
      </dsp:nvSpPr>
      <dsp:spPr>
        <a:xfrm>
          <a:off x="0" y="1130970"/>
          <a:ext cx="6900512" cy="1053000"/>
        </a:xfrm>
        <a:prstGeom prst="roundRect">
          <a:avLst/>
        </a:prstGeom>
        <a:solidFill>
          <a:schemeClr val="accent2">
            <a:hueOff val="-741071"/>
            <a:satOff val="3550"/>
            <a:lumOff val="328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 Students have access to courses not currently offered by the high school </a:t>
          </a:r>
        </a:p>
      </dsp:txBody>
      <dsp:txXfrm>
        <a:off x="51403" y="1182373"/>
        <a:ext cx="6797706" cy="950194"/>
      </dsp:txXfrm>
    </dsp:sp>
    <dsp:sp modelId="{2DB8C5D9-D0B1-4A14-8877-44A34A78F905}">
      <dsp:nvSpPr>
        <dsp:cNvPr id="0" name=""/>
        <dsp:cNvSpPr/>
      </dsp:nvSpPr>
      <dsp:spPr>
        <a:xfrm>
          <a:off x="0" y="2241570"/>
          <a:ext cx="6900512" cy="1053000"/>
        </a:xfrm>
        <a:prstGeom prst="roundRect">
          <a:avLst/>
        </a:prstGeom>
        <a:solidFill>
          <a:schemeClr val="accent2">
            <a:hueOff val="-1482143"/>
            <a:satOff val="7100"/>
            <a:lumOff val="6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 Dual enrollment students may count their earned college credits both toward high school graduation and college requirements </a:t>
          </a:r>
        </a:p>
      </dsp:txBody>
      <dsp:txXfrm>
        <a:off x="51403" y="2292973"/>
        <a:ext cx="6797706" cy="950194"/>
      </dsp:txXfrm>
    </dsp:sp>
    <dsp:sp modelId="{381B5FBB-C973-4097-B811-49534661D57D}">
      <dsp:nvSpPr>
        <dsp:cNvPr id="0" name=""/>
        <dsp:cNvSpPr/>
      </dsp:nvSpPr>
      <dsp:spPr>
        <a:xfrm>
          <a:off x="0" y="3352170"/>
          <a:ext cx="6900512" cy="1053000"/>
        </a:xfrm>
        <a:prstGeom prst="roundRect">
          <a:avLst/>
        </a:prstGeom>
        <a:solidFill>
          <a:schemeClr val="accent2">
            <a:hueOff val="-2223214"/>
            <a:satOff val="10650"/>
            <a:lumOff val="98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 A head start on a college career by taking classes before students graduate from high school </a:t>
          </a:r>
        </a:p>
      </dsp:txBody>
      <dsp:txXfrm>
        <a:off x="51403" y="3403573"/>
        <a:ext cx="6797706" cy="950194"/>
      </dsp:txXfrm>
    </dsp:sp>
    <dsp:sp modelId="{7F20C8CB-DCBD-46F0-BD51-FAF70268D3E1}">
      <dsp:nvSpPr>
        <dsp:cNvPr id="0" name=""/>
        <dsp:cNvSpPr/>
      </dsp:nvSpPr>
      <dsp:spPr>
        <a:xfrm>
          <a:off x="0" y="4462770"/>
          <a:ext cx="6900512" cy="1053000"/>
        </a:xfrm>
        <a:prstGeom prst="roundRect">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 Financial savings. The tuition at Macomb Community College (MCC) is substantially less than the cost of most state universities.</a:t>
          </a:r>
        </a:p>
      </dsp:txBody>
      <dsp:txXfrm>
        <a:off x="51403" y="4514173"/>
        <a:ext cx="6797706" cy="9501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772495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448802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63274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470017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19061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1999456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813323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58423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9" name="Picture 8" descr="GettyImages-932175010.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sz="quarter" idx="10" hasCustomPrompt="1"/>
          </p:nvPr>
        </p:nvSpPr>
        <p:spPr>
          <a:xfrm>
            <a:off x="410634" y="423333"/>
            <a:ext cx="5681133" cy="1393152"/>
          </a:xfrm>
          <a:prstGeom prst="rect">
            <a:avLst/>
          </a:prstGeom>
        </p:spPr>
        <p:txBody>
          <a:bodyPr vert="horz"/>
          <a:lstStyle>
            <a:lvl1pPr marL="0" indent="0">
              <a:buNone/>
              <a:defRPr sz="3733" b="1" i="0">
                <a:latin typeface="Calisto MT"/>
                <a:cs typeface="Calisto MT"/>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dirty="0"/>
              <a:t>Subject Copy</a:t>
            </a:r>
          </a:p>
        </p:txBody>
      </p:sp>
      <p:pic>
        <p:nvPicPr>
          <p:cNvPr id="5" name="Picture 4" descr="MCCLogo&amp;Brand_Forms_W_PTH.png"/>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051544" y="5970877"/>
            <a:ext cx="2048728" cy="770992"/>
          </a:xfrm>
          <a:prstGeom prst="rect">
            <a:avLst/>
          </a:prstGeom>
        </p:spPr>
      </p:pic>
    </p:spTree>
    <p:extLst>
      <p:ext uri="{BB962C8B-B14F-4D97-AF65-F5344CB8AC3E}">
        <p14:creationId xmlns:p14="http://schemas.microsoft.com/office/powerpoint/2010/main" val="3605835500"/>
      </p:ext>
    </p:extLst>
  </p:cSld>
  <p:clrMapOvr>
    <a:masterClrMapping/>
  </p:clrMapOvr>
  <p:transition>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Comparison">
    <p:spTree>
      <p:nvGrpSpPr>
        <p:cNvPr id="1" name=""/>
        <p:cNvGrpSpPr/>
        <p:nvPr/>
      </p:nvGrpSpPr>
      <p:grpSpPr>
        <a:xfrm>
          <a:off x="0" y="0"/>
          <a:ext cx="0" cy="0"/>
          <a:chOff x="0" y="0"/>
          <a:chExt cx="0" cy="0"/>
        </a:xfrm>
      </p:grpSpPr>
      <p:pic>
        <p:nvPicPr>
          <p:cNvPr id="4" name="Picture 3" descr="GettyImages-113874053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8">
            <a:extLst>
              <a:ext uri="{FF2B5EF4-FFF2-40B4-BE49-F238E27FC236}">
                <a16:creationId xmlns:a16="http://schemas.microsoft.com/office/drawing/2014/main" id="{DA8FEE57-E042-C441-A216-BF8F72A881EA}"/>
              </a:ext>
            </a:extLst>
          </p:cNvPr>
          <p:cNvSpPr>
            <a:spLocks noGrp="1"/>
          </p:cNvSpPr>
          <p:nvPr>
            <p:ph type="title" hasCustomPrompt="1"/>
          </p:nvPr>
        </p:nvSpPr>
        <p:spPr>
          <a:xfrm>
            <a:off x="914400" y="609602"/>
            <a:ext cx="10566400" cy="838199"/>
          </a:xfrm>
          <a:noFill/>
          <a:ln>
            <a:noFill/>
          </a:ln>
        </p:spPr>
        <p:txBody>
          <a:bodyPr>
            <a:noAutofit/>
          </a:bodyPr>
          <a:lstStyle>
            <a:lvl1pPr algn="ctr">
              <a:defRPr sz="4267" b="1">
                <a:solidFill>
                  <a:srgbClr val="FFFFFF"/>
                </a:solidFill>
                <a:latin typeface="+mn-lt"/>
              </a:defRPr>
            </a:lvl1pPr>
          </a:lstStyle>
          <a:p>
            <a:r>
              <a:rPr lang="en-US" dirty="0"/>
              <a:t>Click to edit master title style</a:t>
            </a:r>
          </a:p>
        </p:txBody>
      </p:sp>
      <p:pic>
        <p:nvPicPr>
          <p:cNvPr id="6" name="Picture 5" descr="MCCLogo&amp;Brand_Forms_W_PTH.png"/>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051544" y="5970877"/>
            <a:ext cx="2048728" cy="770992"/>
          </a:xfrm>
          <a:prstGeom prst="rect">
            <a:avLst/>
          </a:prstGeom>
        </p:spPr>
      </p:pic>
    </p:spTree>
    <p:extLst>
      <p:ext uri="{BB962C8B-B14F-4D97-AF65-F5344CB8AC3E}">
        <p14:creationId xmlns:p14="http://schemas.microsoft.com/office/powerpoint/2010/main" val="1313243952"/>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093016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370713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345051-2045-45DA-935E-2E3CA1A69ADC}"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414528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345051-2045-45DA-935E-2E3CA1A69ADC}" type="datetimeFigureOut">
              <a:rPr lang="en-US" smtClean="0"/>
              <a:t>3/22/2023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32697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345051-2045-45DA-935E-2E3CA1A69ADC}" type="datetimeFigureOut">
              <a:rPr lang="en-US" smtClean="0"/>
              <a:t>3/22/2023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0461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45051-2045-45DA-935E-2E3CA1A69ADC}" type="datetimeFigureOut">
              <a:rPr lang="en-US" smtClean="0"/>
              <a:t>3/22/2023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35309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620439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785177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2345051-2045-45DA-935E-2E3CA1A69ADC}" type="datetimeFigureOut">
              <a:rPr lang="en-US" smtClean="0"/>
              <a:t>3/22/2023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794165525"/>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macomb.edu/resources/future-students/attachments/dual-enrollment-sponsorship-form.pdf" TargetMode="Externa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pixabay.com/en/help-hand-isolated-charity-sticker-2655258/" TargetMode="External"/><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7.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room of colourful chairs">
            <a:extLst>
              <a:ext uri="{FF2B5EF4-FFF2-40B4-BE49-F238E27FC236}">
                <a16:creationId xmlns:a16="http://schemas.microsoft.com/office/drawing/2014/main" id="{33B7A39D-3034-4D07-BC25-20C0E4CE79E4}"/>
              </a:ext>
            </a:extLst>
          </p:cNvPr>
          <p:cNvPicPr>
            <a:picLocks noChangeAspect="1"/>
          </p:cNvPicPr>
          <p:nvPr/>
        </p:nvPicPr>
        <p:blipFill rotWithShape="1">
          <a:blip r:embed="rId2">
            <a:alphaModFix amt="50000"/>
          </a:blip>
          <a:srcRect t="173" r="-1" b="15535"/>
          <a:stretch/>
        </p:blipFill>
        <p:spPr>
          <a:xfrm>
            <a:off x="20" y="10"/>
            <a:ext cx="12188930" cy="6857990"/>
          </a:xfrm>
          <a:prstGeom prst="rect">
            <a:avLst/>
          </a:prstGeom>
        </p:spPr>
      </p:pic>
      <p:sp>
        <p:nvSpPr>
          <p:cNvPr id="2" name="Title 1">
            <a:extLst>
              <a:ext uri="{FF2B5EF4-FFF2-40B4-BE49-F238E27FC236}">
                <a16:creationId xmlns:a16="http://schemas.microsoft.com/office/drawing/2014/main" id="{98EE202F-7A7B-4F01-B1BB-19270A47737C}"/>
              </a:ext>
            </a:extLst>
          </p:cNvPr>
          <p:cNvSpPr>
            <a:spLocks noGrp="1"/>
          </p:cNvSpPr>
          <p:nvPr>
            <p:ph type="ctrTitle"/>
          </p:nvPr>
        </p:nvSpPr>
        <p:spPr>
          <a:xfrm>
            <a:off x="1524000" y="1122363"/>
            <a:ext cx="9144000" cy="3063240"/>
          </a:xfrm>
        </p:spPr>
        <p:txBody>
          <a:bodyPr>
            <a:normAutofit/>
          </a:bodyPr>
          <a:lstStyle/>
          <a:p>
            <a:pPr algn="ctr">
              <a:lnSpc>
                <a:spcPct val="90000"/>
              </a:lnSpc>
            </a:pPr>
            <a:r>
              <a:rPr lang="en-US" sz="6700" dirty="0"/>
              <a:t> Dual Enrollment Presentation for 23-24</a:t>
            </a:r>
          </a:p>
        </p:txBody>
      </p:sp>
    </p:spTree>
    <p:extLst>
      <p:ext uri="{BB962C8B-B14F-4D97-AF65-F5344CB8AC3E}">
        <p14:creationId xmlns:p14="http://schemas.microsoft.com/office/powerpoint/2010/main" val="378669180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18EB6-7516-4956-8336-5B39DC98BA76}"/>
              </a:ext>
            </a:extLst>
          </p:cNvPr>
          <p:cNvSpPr>
            <a:spLocks noGrp="1"/>
          </p:cNvSpPr>
          <p:nvPr>
            <p:ph type="title"/>
          </p:nvPr>
        </p:nvSpPr>
        <p:spPr>
          <a:xfrm>
            <a:off x="755904" y="4494130"/>
            <a:ext cx="10640754" cy="775845"/>
          </a:xfrm>
        </p:spPr>
        <p:txBody>
          <a:bodyPr vert="horz" lIns="91440" tIns="45720" rIns="91440" bIns="45720" rtlCol="0" anchor="b">
            <a:normAutofit/>
          </a:bodyPr>
          <a:lstStyle/>
          <a:p>
            <a:pPr algn="ctr"/>
            <a:r>
              <a:rPr lang="en-US" kern="1200">
                <a:solidFill>
                  <a:srgbClr val="FFFFFF"/>
                </a:solidFill>
                <a:latin typeface="+mj-lt"/>
                <a:ea typeface="+mj-ea"/>
                <a:cs typeface="+mj-cs"/>
              </a:rPr>
              <a:t>Possible Sequence for Dual Enrollment</a:t>
            </a:r>
          </a:p>
        </p:txBody>
      </p:sp>
      <p:pic>
        <p:nvPicPr>
          <p:cNvPr id="5" name="Content Placeholder 4">
            <a:extLst>
              <a:ext uri="{FF2B5EF4-FFF2-40B4-BE49-F238E27FC236}">
                <a16:creationId xmlns:a16="http://schemas.microsoft.com/office/drawing/2014/main" id="{4481E47D-044A-4F27-9090-460DD498FC42}"/>
              </a:ext>
            </a:extLst>
          </p:cNvPr>
          <p:cNvPicPr>
            <a:picLocks noGrp="1" noChangeAspect="1"/>
          </p:cNvPicPr>
          <p:nvPr>
            <p:ph idx="1"/>
          </p:nvPr>
        </p:nvPicPr>
        <p:blipFill>
          <a:blip r:embed="rId2"/>
          <a:stretch>
            <a:fillRect/>
          </a:stretch>
        </p:blipFill>
        <p:spPr>
          <a:xfrm>
            <a:off x="381987" y="524964"/>
            <a:ext cx="11810013" cy="3969166"/>
          </a:xfrm>
          <a:prstGeom prst="rect">
            <a:avLst/>
          </a:prstGeom>
        </p:spPr>
      </p:pic>
    </p:spTree>
    <p:extLst>
      <p:ext uri="{BB962C8B-B14F-4D97-AF65-F5344CB8AC3E}">
        <p14:creationId xmlns:p14="http://schemas.microsoft.com/office/powerpoint/2010/main" val="4082889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473A5-8889-446C-B450-3159B724FC54}"/>
              </a:ext>
            </a:extLst>
          </p:cNvPr>
          <p:cNvSpPr>
            <a:spLocks noGrp="1"/>
          </p:cNvSpPr>
          <p:nvPr>
            <p:ph type="title"/>
          </p:nvPr>
        </p:nvSpPr>
        <p:spPr>
          <a:xfrm>
            <a:off x="630936" y="639520"/>
            <a:ext cx="3429000" cy="1719072"/>
          </a:xfrm>
        </p:spPr>
        <p:txBody>
          <a:bodyPr anchor="b">
            <a:normAutofit/>
          </a:bodyPr>
          <a:lstStyle/>
          <a:p>
            <a:r>
              <a:rPr lang="en-US" sz="4400"/>
              <a:t>Preparing to Dual Enroll</a:t>
            </a:r>
          </a:p>
        </p:txBody>
      </p:sp>
      <p:sp>
        <p:nvSpPr>
          <p:cNvPr id="3" name="Content Placeholder 2">
            <a:extLst>
              <a:ext uri="{FF2B5EF4-FFF2-40B4-BE49-F238E27FC236}">
                <a16:creationId xmlns:a16="http://schemas.microsoft.com/office/drawing/2014/main" id="{0F906072-F95A-4DC3-A679-67419E56D704}"/>
              </a:ext>
            </a:extLst>
          </p:cNvPr>
          <p:cNvSpPr>
            <a:spLocks noGrp="1"/>
          </p:cNvSpPr>
          <p:nvPr>
            <p:ph idx="1"/>
          </p:nvPr>
        </p:nvSpPr>
        <p:spPr>
          <a:xfrm>
            <a:off x="630936" y="2807208"/>
            <a:ext cx="3429000" cy="3410712"/>
          </a:xfrm>
        </p:spPr>
        <p:txBody>
          <a:bodyPr anchor="t">
            <a:normAutofit/>
          </a:bodyPr>
          <a:lstStyle/>
          <a:p>
            <a:r>
              <a:rPr lang="en-US" sz="2400" dirty="0"/>
              <a:t>Students will need to make sure that they have qualifying test scores. </a:t>
            </a:r>
          </a:p>
          <a:p>
            <a:endParaRPr lang="en-US" sz="2400" dirty="0"/>
          </a:p>
          <a:p>
            <a:endParaRPr lang="en-US" sz="2400" dirty="0"/>
          </a:p>
        </p:txBody>
      </p:sp>
      <p:pic>
        <p:nvPicPr>
          <p:cNvPr id="5" name="Picture 4">
            <a:extLst>
              <a:ext uri="{FF2B5EF4-FFF2-40B4-BE49-F238E27FC236}">
                <a16:creationId xmlns:a16="http://schemas.microsoft.com/office/drawing/2014/main" id="{781A2F22-872D-4782-A83F-512C9D785619}"/>
              </a:ext>
            </a:extLst>
          </p:cNvPr>
          <p:cNvPicPr>
            <a:picLocks noChangeAspect="1"/>
          </p:cNvPicPr>
          <p:nvPr/>
        </p:nvPicPr>
        <p:blipFill>
          <a:blip r:embed="rId2"/>
          <a:stretch>
            <a:fillRect/>
          </a:stretch>
        </p:blipFill>
        <p:spPr>
          <a:xfrm>
            <a:off x="4059936" y="640080"/>
            <a:ext cx="7903464" cy="5849620"/>
          </a:xfrm>
          <a:prstGeom prst="rect">
            <a:avLst/>
          </a:prstGeom>
        </p:spPr>
      </p:pic>
    </p:spTree>
    <p:extLst>
      <p:ext uri="{BB962C8B-B14F-4D97-AF65-F5344CB8AC3E}">
        <p14:creationId xmlns:p14="http://schemas.microsoft.com/office/powerpoint/2010/main" val="1121144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FC4FC-8887-477B-A993-491BA91E7B26}"/>
              </a:ext>
            </a:extLst>
          </p:cNvPr>
          <p:cNvSpPr>
            <a:spLocks noGrp="1"/>
          </p:cNvSpPr>
          <p:nvPr>
            <p:ph type="title"/>
          </p:nvPr>
        </p:nvSpPr>
        <p:spPr>
          <a:xfrm>
            <a:off x="335279" y="148641"/>
            <a:ext cx="11590021" cy="653225"/>
          </a:xfrm>
        </p:spPr>
        <p:txBody>
          <a:bodyPr>
            <a:normAutofit/>
          </a:bodyPr>
          <a:lstStyle/>
          <a:p>
            <a:r>
              <a:rPr lang="en-US" dirty="0">
                <a:solidFill>
                  <a:srgbClr val="FFFFFF"/>
                </a:solidFill>
              </a:rPr>
              <a:t>Dual Enrollment Preparation cont.</a:t>
            </a:r>
          </a:p>
        </p:txBody>
      </p:sp>
      <p:sp>
        <p:nvSpPr>
          <p:cNvPr id="45" name="Content Placeholder 2">
            <a:extLst>
              <a:ext uri="{FF2B5EF4-FFF2-40B4-BE49-F238E27FC236}">
                <a16:creationId xmlns:a16="http://schemas.microsoft.com/office/drawing/2014/main" id="{36F2793C-D6A7-4C1E-A0EE-C5D4A3109E75}"/>
              </a:ext>
            </a:extLst>
          </p:cNvPr>
          <p:cNvSpPr>
            <a:spLocks noGrp="1"/>
          </p:cNvSpPr>
          <p:nvPr>
            <p:ph idx="1"/>
          </p:nvPr>
        </p:nvSpPr>
        <p:spPr>
          <a:xfrm>
            <a:off x="190500" y="1066800"/>
            <a:ext cx="11590020" cy="4965700"/>
          </a:xfrm>
        </p:spPr>
        <p:txBody>
          <a:bodyPr anchor="ctr">
            <a:normAutofit/>
          </a:bodyPr>
          <a:lstStyle/>
          <a:p>
            <a:pPr>
              <a:buClr>
                <a:schemeClr val="tx1"/>
              </a:buClr>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Update your </a:t>
            </a:r>
            <a:r>
              <a:rPr lang="en-US" sz="2800" dirty="0" err="1">
                <a:solidFill>
                  <a:schemeClr val="tx1"/>
                </a:solidFill>
                <a:latin typeface="Arial" panose="020B0604020202020204" pitchFamily="34" charset="0"/>
                <a:cs typeface="Arial" panose="020B0604020202020204" pitchFamily="34" charset="0"/>
              </a:rPr>
              <a:t>Xello</a:t>
            </a:r>
            <a:r>
              <a:rPr lang="en-US" sz="2800" dirty="0">
                <a:solidFill>
                  <a:schemeClr val="tx1"/>
                </a:solidFill>
                <a:latin typeface="Arial" panose="020B0604020202020204" pitchFamily="34" charset="0"/>
                <a:cs typeface="Arial" panose="020B0604020202020204" pitchFamily="34" charset="0"/>
              </a:rPr>
              <a:t> student account. If you are enrolling in a course that is part of a sequence of courses that we offer (</a:t>
            </a:r>
            <a:r>
              <a:rPr lang="en-US" sz="2800" dirty="0" err="1">
                <a:solidFill>
                  <a:schemeClr val="tx1"/>
                </a:solidFill>
                <a:latin typeface="Arial" panose="020B0604020202020204" pitchFamily="34" charset="0"/>
                <a:cs typeface="Arial" panose="020B0604020202020204" pitchFamily="34" charset="0"/>
              </a:rPr>
              <a:t>ie</a:t>
            </a:r>
            <a:r>
              <a:rPr lang="en-US" sz="2800" dirty="0">
                <a:solidFill>
                  <a:schemeClr val="tx1"/>
                </a:solidFill>
                <a:latin typeface="Arial" panose="020B0604020202020204" pitchFamily="34" charset="0"/>
                <a:cs typeface="Arial" panose="020B0604020202020204" pitchFamily="34" charset="0"/>
              </a:rPr>
              <a:t>. Foreign Language, etc.), you must have maxed out of the highest level at Dakota to enroll in the class. The class you are interested in cannot be offered in the CVS Course Catalog.</a:t>
            </a:r>
          </a:p>
          <a:p>
            <a:pPr>
              <a:spcBef>
                <a:spcPts val="1200"/>
              </a:spcBef>
              <a:buClr>
                <a:schemeClr val="tx1"/>
              </a:buClr>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Schedule an appointment to meet with your counselor. Discuss course options that are right for you and fit your school schedule and other commitments. IE: athletics, band, choir commitments. Macomb class requirements will take precedence over after school activities, so consider carefully. </a:t>
            </a:r>
          </a:p>
          <a:p>
            <a:pPr marL="0" indent="0">
              <a:buNone/>
            </a:pPr>
            <a:endParaRPr lang="en-US" sz="1300" dirty="0">
              <a:solidFill>
                <a:srgbClr val="000000"/>
              </a:solidFill>
            </a:endParaRPr>
          </a:p>
        </p:txBody>
      </p:sp>
    </p:spTree>
    <p:extLst>
      <p:ext uri="{BB962C8B-B14F-4D97-AF65-F5344CB8AC3E}">
        <p14:creationId xmlns:p14="http://schemas.microsoft.com/office/powerpoint/2010/main" val="3302459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FC4FC-8887-477B-A993-491BA91E7B26}"/>
              </a:ext>
            </a:extLst>
          </p:cNvPr>
          <p:cNvSpPr>
            <a:spLocks noGrp="1"/>
          </p:cNvSpPr>
          <p:nvPr>
            <p:ph type="title"/>
          </p:nvPr>
        </p:nvSpPr>
        <p:spPr>
          <a:xfrm>
            <a:off x="335279" y="148641"/>
            <a:ext cx="11590021" cy="653225"/>
          </a:xfrm>
        </p:spPr>
        <p:txBody>
          <a:bodyPr>
            <a:normAutofit/>
          </a:bodyPr>
          <a:lstStyle/>
          <a:p>
            <a:r>
              <a:rPr lang="en-US" dirty="0">
                <a:solidFill>
                  <a:srgbClr val="FFFFFF"/>
                </a:solidFill>
              </a:rPr>
              <a:t>Dual Enrollment Preparation cont.</a:t>
            </a:r>
          </a:p>
        </p:txBody>
      </p:sp>
      <p:sp>
        <p:nvSpPr>
          <p:cNvPr id="45" name="Content Placeholder 2">
            <a:extLst>
              <a:ext uri="{FF2B5EF4-FFF2-40B4-BE49-F238E27FC236}">
                <a16:creationId xmlns:a16="http://schemas.microsoft.com/office/drawing/2014/main" id="{36F2793C-D6A7-4C1E-A0EE-C5D4A3109E75}"/>
              </a:ext>
            </a:extLst>
          </p:cNvPr>
          <p:cNvSpPr>
            <a:spLocks noGrp="1"/>
          </p:cNvSpPr>
          <p:nvPr>
            <p:ph idx="1"/>
          </p:nvPr>
        </p:nvSpPr>
        <p:spPr>
          <a:xfrm>
            <a:off x="190500" y="901700"/>
            <a:ext cx="11590020" cy="5537200"/>
          </a:xfrm>
        </p:spPr>
        <p:txBody>
          <a:bodyPr anchor="ctr">
            <a:normAutofit/>
          </a:bodyPr>
          <a:lstStyle/>
          <a:p>
            <a:pPr>
              <a:spcBef>
                <a:spcPts val="1200"/>
              </a:spcBef>
              <a:buClr>
                <a:schemeClr val="tx1"/>
              </a:buClr>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Ensure your course of interest does not have prerequisites and is a full semester 3 or 4 credit hour course (this info  is available through course options and prerequisite course information on the MCC website). </a:t>
            </a:r>
          </a:p>
          <a:p>
            <a:pPr>
              <a:spcBef>
                <a:spcPts val="1200"/>
              </a:spcBef>
              <a:buClr>
                <a:schemeClr val="tx1"/>
              </a:buClr>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Return completed Dual Enrollment Request Form to your counselor by the specified deadlines. Deadlines are set to ensure the Counseling office has the time necessary to ensure all registration materials are transferred to MCC by their deadline. </a:t>
            </a:r>
          </a:p>
          <a:p>
            <a:pPr>
              <a:spcBef>
                <a:spcPts val="1200"/>
              </a:spcBef>
              <a:buClr>
                <a:schemeClr val="tx1"/>
              </a:buClr>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Dual Enrollment Request Forms are due by April 1</a:t>
            </a:r>
            <a:r>
              <a:rPr lang="en-US" sz="2800" baseline="30000" dirty="0">
                <a:solidFill>
                  <a:schemeClr val="tx1"/>
                </a:solidFill>
                <a:latin typeface="Arial" panose="020B0604020202020204" pitchFamily="34" charset="0"/>
                <a:cs typeface="Arial" panose="020B0604020202020204" pitchFamily="34" charset="0"/>
              </a:rPr>
              <a:t>st</a:t>
            </a:r>
            <a:r>
              <a:rPr lang="en-US" sz="2800" dirty="0">
                <a:solidFill>
                  <a:schemeClr val="tx1"/>
                </a:solidFill>
                <a:latin typeface="Arial" panose="020B0604020202020204" pitchFamily="34" charset="0"/>
                <a:cs typeface="Arial" panose="020B0604020202020204" pitchFamily="34" charset="0"/>
              </a:rPr>
              <a:t> each school year. </a:t>
            </a:r>
          </a:p>
          <a:p>
            <a:pPr>
              <a:spcBef>
                <a:spcPts val="1200"/>
              </a:spcBef>
              <a:buClr>
                <a:schemeClr val="tx1"/>
              </a:buClr>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Complete Macomb Community College enrollment steps.</a:t>
            </a:r>
          </a:p>
          <a:p>
            <a:pPr marL="0" indent="0">
              <a:buNone/>
            </a:pPr>
            <a:endParaRPr lang="en-US" sz="1300" dirty="0">
              <a:solidFill>
                <a:srgbClr val="000000"/>
              </a:solidFill>
            </a:endParaRPr>
          </a:p>
        </p:txBody>
      </p:sp>
    </p:spTree>
    <p:extLst>
      <p:ext uri="{BB962C8B-B14F-4D97-AF65-F5344CB8AC3E}">
        <p14:creationId xmlns:p14="http://schemas.microsoft.com/office/powerpoint/2010/main" val="3374223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A33367-5BA1-484C-A730-157CAAC92F01}"/>
              </a:ext>
            </a:extLst>
          </p:cNvPr>
          <p:cNvSpPr>
            <a:spLocks noGrp="1"/>
          </p:cNvSpPr>
          <p:nvPr>
            <p:ph type="body" sz="quarter" idx="10"/>
          </p:nvPr>
        </p:nvSpPr>
        <p:spPr>
          <a:xfrm>
            <a:off x="410634" y="423333"/>
            <a:ext cx="10727266" cy="643467"/>
          </a:xfrm>
        </p:spPr>
        <p:txBody>
          <a:bodyPr>
            <a:normAutofit lnSpcReduction="10000"/>
          </a:bodyPr>
          <a:lstStyle/>
          <a:p>
            <a:r>
              <a:rPr lang="en-US" dirty="0">
                <a:solidFill>
                  <a:schemeClr val="tx1"/>
                </a:solidFill>
              </a:rPr>
              <a:t>Dual Enrollment Sponsorship Form</a:t>
            </a:r>
          </a:p>
        </p:txBody>
      </p:sp>
      <p:sp>
        <p:nvSpPr>
          <p:cNvPr id="3" name="Rectangle 2">
            <a:extLst>
              <a:ext uri="{FF2B5EF4-FFF2-40B4-BE49-F238E27FC236}">
                <a16:creationId xmlns:a16="http://schemas.microsoft.com/office/drawing/2014/main" id="{359655C3-1A1C-462F-B146-2CA2BDF3E3CA}"/>
              </a:ext>
            </a:extLst>
          </p:cNvPr>
          <p:cNvSpPr/>
          <p:nvPr/>
        </p:nvSpPr>
        <p:spPr>
          <a:xfrm>
            <a:off x="410634" y="1435485"/>
            <a:ext cx="11489266" cy="5016758"/>
          </a:xfrm>
          <a:prstGeom prst="rect">
            <a:avLst/>
          </a:prstGeom>
        </p:spPr>
        <p:txBody>
          <a:bodyPr wrap="square">
            <a:spAutoFit/>
          </a:bodyPr>
          <a:lstStyle/>
          <a:p>
            <a:r>
              <a:rPr lang="en-US" sz="3200" b="1" u="sng" dirty="0">
                <a:latin typeface="Calibri" panose="020F0502020204030204" pitchFamily="34" charset="0"/>
                <a:ea typeface="Calibri" panose="020F0502020204030204" pitchFamily="34" charset="0"/>
                <a:cs typeface="Times New Roman" panose="02020603050405020304" pitchFamily="18" charset="0"/>
              </a:rPr>
              <a:t>SPONSORSHIP</a:t>
            </a:r>
            <a:r>
              <a:rPr lang="en-US" sz="3200" dirty="0">
                <a:latin typeface="Calibri" panose="020F0502020204030204" pitchFamily="34" charset="0"/>
                <a:ea typeface="Calibri" panose="020F0502020204030204" pitchFamily="34" charset="0"/>
                <a:cs typeface="Times New Roman" panose="02020603050405020304" pitchFamily="18" charset="0"/>
              </a:rPr>
              <a:t> – Since you will be a sponsored student (High School or State sponsored), Dakota will submit the </a:t>
            </a:r>
            <a:r>
              <a:rPr lang="en-US" sz="3200" u="sng" dirty="0">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Dual Enrollment Sponsorship Form</a:t>
            </a:r>
            <a:r>
              <a:rPr lang="en-US" sz="3200" dirty="0">
                <a:latin typeface="Calibri" panose="020F0502020204030204" pitchFamily="34" charset="0"/>
                <a:ea typeface="Calibri" panose="020F0502020204030204" pitchFamily="34" charset="0"/>
                <a:cs typeface="Times New Roman" panose="02020603050405020304" pitchFamily="18" charset="0"/>
              </a:rPr>
              <a:t> by the payment due date for the semester. Students will receive an email once the sponsorship form has been received and processed. However, you must first complete and turn in your Dual Enrollment Request Form (on Dakota’s website) before we will complete the Sponsorship Form. Students must complete a form for </a:t>
            </a:r>
            <a:r>
              <a:rPr lang="en-US" sz="3200" u="sng" dirty="0">
                <a:latin typeface="Calibri" panose="020F0502020204030204" pitchFamily="34" charset="0"/>
                <a:ea typeface="Calibri" panose="020F0502020204030204" pitchFamily="34" charset="0"/>
                <a:cs typeface="Times New Roman" panose="02020603050405020304" pitchFamily="18" charset="0"/>
              </a:rPr>
              <a:t>each</a:t>
            </a:r>
            <a:r>
              <a:rPr lang="en-US" sz="3200" dirty="0">
                <a:latin typeface="Calibri" panose="020F0502020204030204" pitchFamily="34" charset="0"/>
                <a:ea typeface="Calibri" panose="020F0502020204030204" pitchFamily="34" charset="0"/>
                <a:cs typeface="Times New Roman" panose="02020603050405020304" pitchFamily="18" charset="0"/>
              </a:rPr>
              <a:t> semester of Dual Enrollment.</a:t>
            </a:r>
          </a:p>
          <a:p>
            <a:endParaRPr lang="en-US" sz="3200" dirty="0">
              <a:latin typeface="Calibri" panose="020F0502020204030204" pitchFamily="34" charset="0"/>
              <a:ea typeface="Calibri" panose="020F0502020204030204" pitchFamily="34" charset="0"/>
              <a:cs typeface="Times New Roman" panose="02020603050405020304" pitchFamily="18" charset="0"/>
            </a:endParaRPr>
          </a:p>
          <a:p>
            <a:r>
              <a:rPr lang="en-US" sz="3200" dirty="0">
                <a:latin typeface="Calibri" panose="020F0502020204030204" pitchFamily="34" charset="0"/>
                <a:ea typeface="Calibri" panose="020F0502020204030204" pitchFamily="34" charset="0"/>
                <a:cs typeface="Times New Roman" panose="02020603050405020304" pitchFamily="18" charset="0"/>
              </a:rPr>
              <a:t>If a student is self-paid, no form is required</a:t>
            </a:r>
            <a:endParaRPr lang="en-US" sz="3200" dirty="0"/>
          </a:p>
        </p:txBody>
      </p:sp>
    </p:spTree>
    <p:extLst>
      <p:ext uri="{BB962C8B-B14F-4D97-AF65-F5344CB8AC3E}">
        <p14:creationId xmlns:p14="http://schemas.microsoft.com/office/powerpoint/2010/main" val="3636566622"/>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165652"/>
            <a:ext cx="12191980" cy="6858000"/>
          </a:xfrm>
          <a:prstGeom prst="rect">
            <a:avLst/>
          </a:prstGeom>
        </p:spPr>
      </p:pic>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0" y="1022684"/>
            <a:ext cx="12192000" cy="5669664"/>
          </a:xfrm>
        </p:spPr>
        <p:txBody>
          <a:bodyPr anchor="b">
            <a:normAutofit/>
          </a:bodyPr>
          <a:lstStyle/>
          <a:p>
            <a:pPr algn="ctr"/>
            <a:r>
              <a:rPr lang="en-US" sz="5300" dirty="0">
                <a:solidFill>
                  <a:srgbClr val="0070C0"/>
                </a:solidFill>
              </a:rPr>
              <a:t>Dual Enrollment </a:t>
            </a:r>
            <a:br>
              <a:rPr lang="en-US" sz="5300" dirty="0">
                <a:solidFill>
                  <a:srgbClr val="0070C0"/>
                </a:solidFill>
              </a:rPr>
            </a:br>
            <a:r>
              <a:rPr lang="en-US" sz="5300" dirty="0">
                <a:solidFill>
                  <a:srgbClr val="0070C0"/>
                </a:solidFill>
              </a:rPr>
              <a:t>at</a:t>
            </a:r>
            <a:br>
              <a:rPr lang="en-US" sz="5300" dirty="0">
                <a:solidFill>
                  <a:srgbClr val="0070C0"/>
                </a:solidFill>
              </a:rPr>
            </a:br>
            <a:r>
              <a:rPr lang="en-US" sz="5300" dirty="0">
                <a:solidFill>
                  <a:srgbClr val="0070C0"/>
                </a:solidFill>
              </a:rPr>
              <a:t>Macomb Community College</a:t>
            </a:r>
            <a:br>
              <a:rPr lang="en-US" sz="6000" dirty="0">
                <a:solidFill>
                  <a:srgbClr val="FF0000"/>
                </a:solidFill>
                <a:latin typeface="Tahoma" panose="020B0604030504040204" pitchFamily="34" charset="0"/>
                <a:ea typeface="Tahoma" panose="020B0604030504040204" pitchFamily="34" charset="0"/>
                <a:cs typeface="Tahoma" panose="020B0604030504040204" pitchFamily="34" charset="0"/>
              </a:rPr>
            </a:br>
            <a:r>
              <a:rPr lang="en-US" sz="6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dirty="0">
                <a:solidFill>
                  <a:srgbClr val="FF0000"/>
                </a:solidFill>
                <a:latin typeface="Tahoma" panose="020B0604030504040204" pitchFamily="34" charset="0"/>
                <a:ea typeface="Tahoma" panose="020B0604030504040204" pitchFamily="34" charset="0"/>
                <a:cs typeface="Tahoma" panose="020B0604030504040204" pitchFamily="34" charset="0"/>
              </a:rPr>
              <a:t>Michael R. Baysdell, Director of K-12 Relations</a:t>
            </a:r>
            <a:br>
              <a:rPr lang="en-US" sz="4000" dirty="0">
                <a:solidFill>
                  <a:srgbClr val="FF0000"/>
                </a:solidFill>
                <a:latin typeface="Tahoma" panose="020B0604030504040204" pitchFamily="34" charset="0"/>
                <a:ea typeface="Tahoma" panose="020B0604030504040204" pitchFamily="34" charset="0"/>
                <a:cs typeface="Tahoma" panose="020B0604030504040204" pitchFamily="34" charset="0"/>
              </a:rPr>
            </a:br>
            <a:br>
              <a:rPr lang="en-US" sz="4400" dirty="0">
                <a:solidFill>
                  <a:srgbClr val="FF0000"/>
                </a:solidFill>
                <a:latin typeface="Tahoma" panose="020B0604030504040204" pitchFamily="34" charset="0"/>
                <a:ea typeface="Tahoma" panose="020B0604030504040204" pitchFamily="34" charset="0"/>
                <a:cs typeface="Tahoma" panose="020B0604030504040204" pitchFamily="34" charset="0"/>
              </a:rPr>
            </a:br>
            <a:endParaRPr lang="en-US" sz="4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descr="Graphical user interface&#10;&#10;Description automatically generated with low confidence">
            <a:extLst>
              <a:ext uri="{FF2B5EF4-FFF2-40B4-BE49-F238E27FC236}">
                <a16:creationId xmlns:a16="http://schemas.microsoft.com/office/drawing/2014/main" id="{CFA8E6B1-FFAC-4EE5-A89F-05F90E2541C6}"/>
              </a:ext>
            </a:extLst>
          </p:cNvPr>
          <p:cNvPicPr>
            <a:picLocks noChangeAspect="1"/>
          </p:cNvPicPr>
          <p:nvPr/>
        </p:nvPicPr>
        <p:blipFill>
          <a:blip r:embed="rId3"/>
          <a:stretch>
            <a:fillRect/>
          </a:stretch>
        </p:blipFill>
        <p:spPr>
          <a:xfrm>
            <a:off x="7812505" y="5439276"/>
            <a:ext cx="3465095" cy="1253072"/>
          </a:xfrm>
          <a:prstGeom prst="rect">
            <a:avLst/>
          </a:prstGeom>
        </p:spPr>
      </p:pic>
    </p:spTree>
    <p:extLst>
      <p:ext uri="{BB962C8B-B14F-4D97-AF65-F5344CB8AC3E}">
        <p14:creationId xmlns:p14="http://schemas.microsoft.com/office/powerpoint/2010/main" val="193143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DC286-2A99-46B8-8992-BC98EEF49BCB}"/>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My background</a:t>
            </a:r>
          </a:p>
        </p:txBody>
      </p:sp>
      <p:sp>
        <p:nvSpPr>
          <p:cNvPr id="3" name="Content Placeholder 2">
            <a:extLst>
              <a:ext uri="{FF2B5EF4-FFF2-40B4-BE49-F238E27FC236}">
                <a16:creationId xmlns:a16="http://schemas.microsoft.com/office/drawing/2014/main" id="{F8A37949-241C-4CE4-ADD8-78099425A59F}"/>
              </a:ext>
            </a:extLst>
          </p:cNvPr>
          <p:cNvSpPr>
            <a:spLocks noGrp="1"/>
          </p:cNvSpPr>
          <p:nvPr>
            <p:ph idx="1"/>
          </p:nvPr>
        </p:nvSpPr>
        <p:spPr>
          <a:xfrm>
            <a:off x="240224" y="1295400"/>
            <a:ext cx="11639227" cy="4521200"/>
          </a:xfrm>
        </p:spPr>
        <p:txBody>
          <a:bodyPr>
            <a:normAutofit/>
          </a:bodyPr>
          <a:lstStyle/>
          <a:p>
            <a:r>
              <a:rPr lang="en-US" sz="2400" dirty="0">
                <a:latin typeface="Tahoma" panose="020B0604030504040204" pitchFamily="34" charset="0"/>
                <a:ea typeface="Tahoma" panose="020B0604030504040204" pitchFamily="34" charset="0"/>
                <a:cs typeface="Tahoma" panose="020B0604030504040204" pitchFamily="34" charset="0"/>
              </a:rPr>
              <a:t>Dual enrollment is a MISSION for me.</a:t>
            </a:r>
          </a:p>
          <a:p>
            <a:r>
              <a:rPr lang="en-US" sz="2400" dirty="0">
                <a:latin typeface="Tahoma" panose="020B0604030504040204" pitchFamily="34" charset="0"/>
                <a:ea typeface="Tahoma" panose="020B0604030504040204" pitchFamily="34" charset="0"/>
                <a:cs typeface="Tahoma" panose="020B0604030504040204" pitchFamily="34" charset="0"/>
              </a:rPr>
              <a:t>I was one of the first Dual Enrollment students after the 1996 “Dual Enrollment” bills passed the Michigan legislature.  Earned 19 credits my Senior year.</a:t>
            </a:r>
          </a:p>
          <a:p>
            <a:r>
              <a:rPr lang="en-US" sz="2400" dirty="0">
                <a:latin typeface="Tahoma" panose="020B0604030504040204" pitchFamily="34" charset="0"/>
                <a:ea typeface="Tahoma" panose="020B0604030504040204" pitchFamily="34" charset="0"/>
                <a:cs typeface="Tahoma" panose="020B0604030504040204" pitchFamily="34" charset="0"/>
              </a:rPr>
              <a:t>I used these credits I earned to slice a full year off my Bachelor’s Degree at Alma College.</a:t>
            </a:r>
          </a:p>
          <a:p>
            <a:r>
              <a:rPr lang="en-US" sz="2400" dirty="0">
                <a:latin typeface="Tahoma" panose="020B0604030504040204" pitchFamily="34" charset="0"/>
                <a:ea typeface="Tahoma" panose="020B0604030504040204" pitchFamily="34" charset="0"/>
                <a:cs typeface="Tahoma" panose="020B0604030504040204" pitchFamily="34" charset="0"/>
              </a:rPr>
              <a:t>Earned my Masters in Arts in Education and Teaching Certification through the University of Michigan.</a:t>
            </a:r>
          </a:p>
          <a:p>
            <a:r>
              <a:rPr lang="en-US" sz="2400" dirty="0">
                <a:latin typeface="Tahoma" panose="020B0604030504040204" pitchFamily="34" charset="0"/>
                <a:ea typeface="Tahoma" panose="020B0604030504040204" pitchFamily="34" charset="0"/>
                <a:cs typeface="Tahoma" panose="020B0604030504040204" pitchFamily="34" charset="0"/>
              </a:rPr>
              <a:t>I was teaching at age 22 with my Master’s Degree.</a:t>
            </a:r>
          </a:p>
          <a:p>
            <a:r>
              <a:rPr lang="en-US" sz="2400" dirty="0">
                <a:latin typeface="Tahoma" panose="020B0604030504040204" pitchFamily="34" charset="0"/>
                <a:ea typeface="Tahoma" panose="020B0604030504040204" pitchFamily="34" charset="0"/>
                <a:cs typeface="Tahoma" panose="020B0604030504040204" pitchFamily="34" charset="0"/>
              </a:rPr>
              <a:t>Dual Enrollment can do the same for you!</a:t>
            </a:r>
          </a:p>
        </p:txBody>
      </p:sp>
    </p:spTree>
    <p:extLst>
      <p:ext uri="{BB962C8B-B14F-4D97-AF65-F5344CB8AC3E}">
        <p14:creationId xmlns:p14="http://schemas.microsoft.com/office/powerpoint/2010/main" val="7195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3BE30-919E-469B-98E7-9D65D466219C}"/>
              </a:ext>
            </a:extLst>
          </p:cNvPr>
          <p:cNvSpPr>
            <a:spLocks noGrp="1"/>
          </p:cNvSpPr>
          <p:nvPr>
            <p:ph type="title"/>
          </p:nvPr>
        </p:nvSpPr>
        <p:spPr>
          <a:xfrm>
            <a:off x="677334" y="148975"/>
            <a:ext cx="8596668" cy="638425"/>
          </a:xfrm>
        </p:spPr>
        <p:txBody>
          <a:bodyPr>
            <a:normAutofit fontScale="90000"/>
          </a:bodyPr>
          <a:lstStyle/>
          <a:p>
            <a:r>
              <a:rPr lang="en-US" dirty="0"/>
              <a:t>Dual Enrollment</a:t>
            </a:r>
          </a:p>
        </p:txBody>
      </p:sp>
      <p:sp>
        <p:nvSpPr>
          <p:cNvPr id="4" name="Content Placeholder 3">
            <a:extLst>
              <a:ext uri="{FF2B5EF4-FFF2-40B4-BE49-F238E27FC236}">
                <a16:creationId xmlns:a16="http://schemas.microsoft.com/office/drawing/2014/main" id="{C790235E-C9A1-4044-8C0D-79E5D76B1276}"/>
              </a:ext>
            </a:extLst>
          </p:cNvPr>
          <p:cNvSpPr>
            <a:spLocks noGrp="1"/>
          </p:cNvSpPr>
          <p:nvPr>
            <p:ph sz="half" idx="2"/>
          </p:nvPr>
        </p:nvSpPr>
        <p:spPr>
          <a:xfrm>
            <a:off x="513184" y="787400"/>
            <a:ext cx="11084767" cy="5921625"/>
          </a:xfrm>
        </p:spPr>
        <p:txBody>
          <a:bodyPr>
            <a:noAutofit/>
          </a:bodyPr>
          <a:lstStyle/>
          <a:p>
            <a:r>
              <a:rPr lang="en-US" sz="2600" b="0" i="0" dirty="0">
                <a:effectLst/>
                <a:latin typeface="Tahoma" panose="020B0604030504040204" pitchFamily="34" charset="0"/>
                <a:ea typeface="Tahoma" panose="020B0604030504040204" pitchFamily="34" charset="0"/>
                <a:cs typeface="Tahoma" panose="020B0604030504040204" pitchFamily="34" charset="0"/>
              </a:rPr>
              <a:t>Dual Enrollment is open to both public and non-public high school students. </a:t>
            </a:r>
          </a:p>
          <a:p>
            <a:r>
              <a:rPr lang="en-US" sz="2600" b="0" i="0" dirty="0">
                <a:effectLst/>
                <a:latin typeface="Tahoma" panose="020B0604030504040204" pitchFamily="34" charset="0"/>
                <a:ea typeface="Tahoma" panose="020B0604030504040204" pitchFamily="34" charset="0"/>
                <a:cs typeface="Tahoma" panose="020B0604030504040204" pitchFamily="34" charset="0"/>
              </a:rPr>
              <a:t>If a student attends a public high school, that school funds the course(s) through a formula determined by the State. If a student attends a non-public school, the State of Michigan provides the funding by a similar formula. </a:t>
            </a:r>
          </a:p>
          <a:p>
            <a:r>
              <a:rPr lang="en-US" sz="2600" b="0" i="0" dirty="0">
                <a:effectLst/>
                <a:latin typeface="Tahoma" panose="020B0604030504040204" pitchFamily="34" charset="0"/>
                <a:ea typeface="Tahoma" panose="020B0604030504040204" pitchFamily="34" charset="0"/>
                <a:cs typeface="Tahoma" panose="020B0604030504040204" pitchFamily="34" charset="0"/>
              </a:rPr>
              <a:t>In either situation, Macomb Community College is authorized by a sponsorship agreement to charge for tuition, fees, and, depending on the school, possibly books. </a:t>
            </a:r>
          </a:p>
          <a:p>
            <a:r>
              <a:rPr lang="en-US" sz="2600" b="0" i="0" dirty="0">
                <a:effectLst/>
                <a:latin typeface="Tahoma" panose="020B0604030504040204" pitchFamily="34" charset="0"/>
                <a:ea typeface="Tahoma" panose="020B0604030504040204" pitchFamily="34" charset="0"/>
                <a:cs typeface="Tahoma" panose="020B0604030504040204" pitchFamily="34" charset="0"/>
              </a:rPr>
              <a:t>Students are responsible for any costs above the sponsored amount, and they can be sponsored for 10 courses throughout grades 9-12. </a:t>
            </a:r>
          </a:p>
          <a:p>
            <a:r>
              <a:rPr lang="en-US" sz="2600" dirty="0">
                <a:latin typeface="Tahoma" panose="020B0604030504040204" pitchFamily="34" charset="0"/>
                <a:ea typeface="Tahoma" panose="020B0604030504040204" pitchFamily="34" charset="0"/>
                <a:cs typeface="Tahoma" panose="020B0604030504040204" pitchFamily="34" charset="0"/>
              </a:rPr>
              <a:t>Eligibility is determined by the sponsoring school or district.</a:t>
            </a:r>
          </a:p>
        </p:txBody>
      </p:sp>
    </p:spTree>
    <p:extLst>
      <p:ext uri="{BB962C8B-B14F-4D97-AF65-F5344CB8AC3E}">
        <p14:creationId xmlns:p14="http://schemas.microsoft.com/office/powerpoint/2010/main" val="356491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503F6-92CE-99BC-4CA1-5842E6F23226}"/>
              </a:ext>
            </a:extLst>
          </p:cNvPr>
          <p:cNvSpPr>
            <a:spLocks noGrp="1"/>
          </p:cNvSpPr>
          <p:nvPr>
            <p:ph type="title"/>
          </p:nvPr>
        </p:nvSpPr>
        <p:spPr/>
        <p:txBody>
          <a:bodyPr/>
          <a:lstStyle/>
          <a:p>
            <a:r>
              <a:rPr lang="en-US" dirty="0"/>
              <a:t>Dual Enrollment cont.</a:t>
            </a:r>
          </a:p>
        </p:txBody>
      </p:sp>
      <p:sp>
        <p:nvSpPr>
          <p:cNvPr id="3" name="Content Placeholder 2">
            <a:extLst>
              <a:ext uri="{FF2B5EF4-FFF2-40B4-BE49-F238E27FC236}">
                <a16:creationId xmlns:a16="http://schemas.microsoft.com/office/drawing/2014/main" id="{8985657D-F732-1455-C9CE-DBD618B3879E}"/>
              </a:ext>
            </a:extLst>
          </p:cNvPr>
          <p:cNvSpPr>
            <a:spLocks noGrp="1"/>
          </p:cNvSpPr>
          <p:nvPr>
            <p:ph idx="1"/>
          </p:nvPr>
        </p:nvSpPr>
        <p:spPr>
          <a:xfrm>
            <a:off x="677334" y="1295401"/>
            <a:ext cx="8596668" cy="4745962"/>
          </a:xfrm>
        </p:spPr>
        <p:txBody>
          <a:bodyPr/>
          <a:lstStyle/>
          <a:p>
            <a:r>
              <a:rPr lang="en-US" sz="2400" dirty="0">
                <a:latin typeface="Tahoma" panose="020B0604030504040204" pitchFamily="34" charset="0"/>
                <a:ea typeface="Tahoma" panose="020B0604030504040204" pitchFamily="34" charset="0"/>
                <a:cs typeface="Tahoma" panose="020B0604030504040204" pitchFamily="34" charset="0"/>
              </a:rPr>
              <a:t>Students MAY also self-pay for summer courses or courses exceeding the 10-course limit.  </a:t>
            </a:r>
          </a:p>
          <a:p>
            <a:r>
              <a:rPr lang="en-US" sz="2400" b="0" i="0" dirty="0">
                <a:effectLst/>
                <a:latin typeface="Tahoma" panose="020B0604030504040204" pitchFamily="34" charset="0"/>
                <a:ea typeface="Tahoma" panose="020B0604030504040204" pitchFamily="34" charset="0"/>
                <a:cs typeface="Tahoma" panose="020B0604030504040204" pitchFamily="34" charset="0"/>
              </a:rPr>
              <a:t>Courses NOT allowed: Religion, Physical Education, hobby/craft courses</a:t>
            </a:r>
          </a:p>
          <a:p>
            <a:r>
              <a:rPr lang="en-US" sz="2400" b="0" i="0" dirty="0">
                <a:effectLst/>
                <a:latin typeface="Tahoma" panose="020B0604030504040204" pitchFamily="34" charset="0"/>
                <a:ea typeface="Tahoma" panose="020B0604030504040204" pitchFamily="34" charset="0"/>
                <a:cs typeface="Tahoma" panose="020B0604030504040204" pitchFamily="34" charset="0"/>
              </a:rPr>
              <a:t>Parents: All other courses are open to your student—choose carefully!</a:t>
            </a:r>
          </a:p>
          <a:p>
            <a:r>
              <a:rPr lang="en-US" sz="2400" dirty="0">
                <a:latin typeface="Tahoma" panose="020B0604030504040204" pitchFamily="34" charset="0"/>
                <a:ea typeface="Tahoma" panose="020B0604030504040204" pitchFamily="34" charset="0"/>
                <a:cs typeface="Tahoma" panose="020B0604030504040204" pitchFamily="34" charset="0"/>
              </a:rPr>
              <a:t>There are ramifications financially if you fail a class—you may need to reimburse your district</a:t>
            </a:r>
          </a:p>
          <a:p>
            <a:r>
              <a:rPr lang="en-US" sz="2400" b="0" i="0" dirty="0">
                <a:effectLst/>
                <a:latin typeface="Tahoma" panose="020B0604030504040204" pitchFamily="34" charset="0"/>
                <a:ea typeface="Tahoma" panose="020B0604030504040204" pitchFamily="34" charset="0"/>
                <a:cs typeface="Tahoma" panose="020B0604030504040204" pitchFamily="34" charset="0"/>
              </a:rPr>
              <a:t>Keep in mind—you are starting a college transcript and those grades travel with you from now on!</a:t>
            </a:r>
          </a:p>
          <a:p>
            <a:endParaRPr lang="en-US" dirty="0"/>
          </a:p>
        </p:txBody>
      </p:sp>
    </p:spTree>
    <p:extLst>
      <p:ext uri="{BB962C8B-B14F-4D97-AF65-F5344CB8AC3E}">
        <p14:creationId xmlns:p14="http://schemas.microsoft.com/office/powerpoint/2010/main" val="2431983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DE1F0-5622-4A7C-A701-F26038F08173}"/>
              </a:ext>
            </a:extLst>
          </p:cNvPr>
          <p:cNvSpPr>
            <a:spLocks noGrp="1"/>
          </p:cNvSpPr>
          <p:nvPr>
            <p:ph type="title"/>
          </p:nvPr>
        </p:nvSpPr>
        <p:spPr/>
        <p:txBody>
          <a:bodyPr/>
          <a:lstStyle/>
          <a:p>
            <a:r>
              <a:rPr lang="en-US" dirty="0"/>
              <a:t>Process for Applying and Enrolling at Macomb Community College</a:t>
            </a:r>
          </a:p>
        </p:txBody>
      </p:sp>
      <p:sp>
        <p:nvSpPr>
          <p:cNvPr id="3" name="Content Placeholder 2">
            <a:extLst>
              <a:ext uri="{FF2B5EF4-FFF2-40B4-BE49-F238E27FC236}">
                <a16:creationId xmlns:a16="http://schemas.microsoft.com/office/drawing/2014/main" id="{332BEDE9-34E8-4533-8C76-516491B98764}"/>
              </a:ext>
            </a:extLst>
          </p:cNvPr>
          <p:cNvSpPr>
            <a:spLocks noGrp="1"/>
          </p:cNvSpPr>
          <p:nvPr>
            <p:ph sz="half" idx="1"/>
          </p:nvPr>
        </p:nvSpPr>
        <p:spPr>
          <a:xfrm>
            <a:off x="400693" y="2032000"/>
            <a:ext cx="11430524" cy="4536751"/>
          </a:xfrm>
        </p:spPr>
        <p:txBody>
          <a:bodyPr>
            <a:normAutofit/>
          </a:bodyPr>
          <a:lstStyle/>
          <a:p>
            <a:endParaRPr lang="en-US" dirty="0"/>
          </a:p>
          <a:p>
            <a:r>
              <a:rPr lang="en-US" sz="2800" dirty="0">
                <a:latin typeface="Tahoma" panose="020B0604030504040204" pitchFamily="34" charset="0"/>
                <a:ea typeface="Tahoma" panose="020B0604030504040204" pitchFamily="34" charset="0"/>
                <a:cs typeface="Tahoma" panose="020B0604030504040204" pitchFamily="34" charset="0"/>
              </a:rPr>
              <a:t>Your counselor completes a Dual Enrollment Sponsorship Form that specifies which classes may be taken.  </a:t>
            </a:r>
          </a:p>
          <a:p>
            <a:r>
              <a:rPr lang="en-US" sz="2800" dirty="0">
                <a:latin typeface="Tahoma" panose="020B0604030504040204" pitchFamily="34" charset="0"/>
                <a:ea typeface="Tahoma" panose="020B0604030504040204" pitchFamily="34" charset="0"/>
                <a:cs typeface="Tahoma" panose="020B0604030504040204" pitchFamily="34" charset="0"/>
              </a:rPr>
              <a:t>Create admission account.</a:t>
            </a:r>
          </a:p>
          <a:p>
            <a:r>
              <a:rPr lang="en-US" sz="2800" dirty="0">
                <a:latin typeface="Tahoma" panose="020B0604030504040204" pitchFamily="34" charset="0"/>
                <a:ea typeface="Tahoma" panose="020B0604030504040204" pitchFamily="34" charset="0"/>
                <a:cs typeface="Tahoma" panose="020B0604030504040204" pitchFamily="34" charset="0"/>
              </a:rPr>
              <a:t>You apply to Macomb Community College and get admitted as a DUAL ENROLLMENT student—you’ll need SSN to do so</a:t>
            </a:r>
          </a:p>
          <a:p>
            <a:r>
              <a:rPr lang="en-US" sz="2800" dirty="0">
                <a:latin typeface="Tahoma" panose="020B0604030504040204" pitchFamily="34" charset="0"/>
                <a:ea typeface="Tahoma" panose="020B0604030504040204" pitchFamily="34" charset="0"/>
                <a:cs typeface="Tahoma" panose="020B0604030504040204" pitchFamily="34" charset="0"/>
              </a:rPr>
              <a:t>Once admitted, we’ll email with next steps:</a:t>
            </a:r>
          </a:p>
          <a:p>
            <a:r>
              <a:rPr lang="en-US" sz="2800" dirty="0">
                <a:latin typeface="Tahoma" panose="020B0604030504040204" pitchFamily="34" charset="0"/>
                <a:ea typeface="Tahoma" panose="020B0604030504040204" pitchFamily="34" charset="0"/>
                <a:cs typeface="Tahoma" panose="020B0604030504040204" pitchFamily="34" charset="0"/>
              </a:rPr>
              <a:t>Complete New Student Orientation, Starting at Macomb, and Placement.</a:t>
            </a:r>
          </a:p>
        </p:txBody>
      </p:sp>
    </p:spTree>
    <p:extLst>
      <p:ext uri="{BB962C8B-B14F-4D97-AF65-F5344CB8AC3E}">
        <p14:creationId xmlns:p14="http://schemas.microsoft.com/office/powerpoint/2010/main" val="328078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B857E-A36B-46F7-872F-1AFEC26614C7}"/>
              </a:ext>
            </a:extLst>
          </p:cNvPr>
          <p:cNvSpPr>
            <a:spLocks noGrp="1"/>
          </p:cNvSpPr>
          <p:nvPr>
            <p:ph type="title"/>
          </p:nvPr>
        </p:nvSpPr>
        <p:spPr>
          <a:xfrm>
            <a:off x="635000" y="640823"/>
            <a:ext cx="3418659" cy="5583148"/>
          </a:xfrm>
        </p:spPr>
        <p:txBody>
          <a:bodyPr anchor="ctr">
            <a:normAutofit/>
          </a:bodyPr>
          <a:lstStyle/>
          <a:p>
            <a:r>
              <a:rPr lang="en-US" sz="4200"/>
              <a:t>Benefits of Dual Enrollment</a:t>
            </a:r>
          </a:p>
        </p:txBody>
      </p:sp>
      <p:graphicFrame>
        <p:nvGraphicFramePr>
          <p:cNvPr id="5" name="Content Placeholder 2">
            <a:extLst>
              <a:ext uri="{FF2B5EF4-FFF2-40B4-BE49-F238E27FC236}">
                <a16:creationId xmlns:a16="http://schemas.microsoft.com/office/drawing/2014/main" id="{CABC15EB-5B0D-4D61-9720-BFDBD82F73BA}"/>
              </a:ext>
            </a:extLst>
          </p:cNvPr>
          <p:cNvGraphicFramePr>
            <a:graphicFrameLocks noGrp="1"/>
          </p:cNvGraphicFramePr>
          <p:nvPr>
            <p:ph idx="1"/>
            <p:extLst>
              <p:ext uri="{D42A27DB-BD31-4B8C-83A1-F6EECF244321}">
                <p14:modId xmlns:p14="http://schemas.microsoft.com/office/powerpoint/2010/main" val="392403181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4663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F5D49-A1AE-BBB4-D2A9-2619AEB169F2}"/>
              </a:ext>
            </a:extLst>
          </p:cNvPr>
          <p:cNvSpPr>
            <a:spLocks noGrp="1"/>
          </p:cNvSpPr>
          <p:nvPr>
            <p:ph type="title"/>
          </p:nvPr>
        </p:nvSpPr>
        <p:spPr/>
        <p:txBody>
          <a:bodyPr/>
          <a:lstStyle/>
          <a:p>
            <a:r>
              <a:rPr lang="en-US" dirty="0"/>
              <a:t>Applying and Enrolling cont.</a:t>
            </a:r>
          </a:p>
        </p:txBody>
      </p:sp>
      <p:sp>
        <p:nvSpPr>
          <p:cNvPr id="3" name="Content Placeholder 2">
            <a:extLst>
              <a:ext uri="{FF2B5EF4-FFF2-40B4-BE49-F238E27FC236}">
                <a16:creationId xmlns:a16="http://schemas.microsoft.com/office/drawing/2014/main" id="{DCFC031B-4EB5-1F06-ADA3-C6A1CF3CADB2}"/>
              </a:ext>
            </a:extLst>
          </p:cNvPr>
          <p:cNvSpPr>
            <a:spLocks noGrp="1"/>
          </p:cNvSpPr>
          <p:nvPr>
            <p:ph idx="1"/>
          </p:nvPr>
        </p:nvSpPr>
        <p:spPr>
          <a:xfrm>
            <a:off x="677334" y="1358901"/>
            <a:ext cx="8596668" cy="4682462"/>
          </a:xfrm>
        </p:spPr>
        <p:txBody>
          <a:bodyPr/>
          <a:lstStyle/>
          <a:p>
            <a:r>
              <a:rPr lang="en-US" sz="2800" dirty="0">
                <a:latin typeface="Tahoma" panose="020B0604030504040204" pitchFamily="34" charset="0"/>
                <a:ea typeface="Tahoma" panose="020B0604030504040204" pitchFamily="34" charset="0"/>
                <a:cs typeface="Tahoma" panose="020B0604030504040204" pitchFamily="34" charset="0"/>
              </a:rPr>
              <a:t>It takes about 4 hours to get your </a:t>
            </a:r>
            <a:r>
              <a:rPr lang="en-US" sz="2800" dirty="0" err="1">
                <a:latin typeface="Tahoma" panose="020B0604030504040204" pitchFamily="34" charset="0"/>
                <a:ea typeface="Tahoma" panose="020B0604030504040204" pitchFamily="34" charset="0"/>
                <a:cs typeface="Tahoma" panose="020B0604030504040204" pitchFamily="34" charset="0"/>
              </a:rPr>
              <a:t>MyMacomb</a:t>
            </a:r>
            <a:r>
              <a:rPr lang="en-US" sz="2800" dirty="0">
                <a:latin typeface="Tahoma" panose="020B0604030504040204" pitchFamily="34" charset="0"/>
                <a:ea typeface="Tahoma" panose="020B0604030504040204" pitchFamily="34" charset="0"/>
                <a:cs typeface="Tahoma" panose="020B0604030504040204" pitchFamily="34" charset="0"/>
              </a:rPr>
              <a:t> password.</a:t>
            </a:r>
          </a:p>
          <a:p>
            <a:r>
              <a:rPr lang="en-US" sz="2800" dirty="0">
                <a:latin typeface="Tahoma" panose="020B0604030504040204" pitchFamily="34" charset="0"/>
                <a:ea typeface="Tahoma" panose="020B0604030504040204" pitchFamily="34" charset="0"/>
                <a:cs typeface="Tahoma" panose="020B0604030504040204" pitchFamily="34" charset="0"/>
              </a:rPr>
              <a:t>You need to complete Multi-Factor Authorization (MFA)</a:t>
            </a:r>
          </a:p>
          <a:p>
            <a:r>
              <a:rPr lang="en-US" sz="2800" dirty="0">
                <a:latin typeface="Tahoma" panose="020B0604030504040204" pitchFamily="34" charset="0"/>
                <a:ea typeface="Tahoma" panose="020B0604030504040204" pitchFamily="34" charset="0"/>
                <a:cs typeface="Tahoma" panose="020B0604030504040204" pitchFamily="34" charset="0"/>
              </a:rPr>
              <a:t>After these steps are completed, enrollment will be possible—you are responsible for registering for classes.</a:t>
            </a:r>
          </a:p>
          <a:p>
            <a:r>
              <a:rPr lang="en-US" sz="2800" dirty="0">
                <a:latin typeface="Tahoma" panose="020B0604030504040204" pitchFamily="34" charset="0"/>
                <a:ea typeface="Tahoma" panose="020B0604030504040204" pitchFamily="34" charset="0"/>
                <a:cs typeface="Tahoma" panose="020B0604030504040204" pitchFamily="34" charset="0"/>
              </a:rPr>
              <a:t>After you’re signed up—you MUST use/check your new Macomb CC e-mail account regularly.</a:t>
            </a:r>
          </a:p>
          <a:p>
            <a:endParaRPr lang="en-US" dirty="0"/>
          </a:p>
        </p:txBody>
      </p:sp>
    </p:spTree>
    <p:extLst>
      <p:ext uri="{BB962C8B-B14F-4D97-AF65-F5344CB8AC3E}">
        <p14:creationId xmlns:p14="http://schemas.microsoft.com/office/powerpoint/2010/main" val="4078773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B645-F5CC-4FCF-B572-1FA17F3D34A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AC81C128-E929-4197-8610-75EC3624F2F7}"/>
              </a:ext>
            </a:extLst>
          </p:cNvPr>
          <p:cNvSpPr>
            <a:spLocks noGrp="1"/>
          </p:cNvSpPr>
          <p:nvPr>
            <p:ph idx="1"/>
          </p:nvPr>
        </p:nvSpPr>
        <p:spPr>
          <a:xfrm>
            <a:off x="677334" y="1308101"/>
            <a:ext cx="8596668" cy="4733262"/>
          </a:xfrm>
        </p:spPr>
        <p:txBody>
          <a:bodyPr/>
          <a:lstStyle/>
          <a:p>
            <a:pPr marL="0" indent="0">
              <a:buNone/>
            </a:pPr>
            <a:endParaRPr lang="en-US" dirty="0">
              <a:hlinkClick r:id="" action="ppaction://noaction"/>
            </a:endParaRPr>
          </a:p>
          <a:p>
            <a:r>
              <a:rPr lang="en-US" sz="3600" dirty="0">
                <a:hlinkClick r:id="" action="ppaction://noaction"/>
              </a:rPr>
              <a:t>baysdellm511@macomb.edu</a:t>
            </a:r>
            <a:endParaRPr lang="en-US" sz="3600" dirty="0"/>
          </a:p>
          <a:p>
            <a:r>
              <a:rPr lang="en-US" sz="3600" dirty="0"/>
              <a:t>Make me your first point of contact for all issues involving K-12 Relations!</a:t>
            </a:r>
          </a:p>
          <a:p>
            <a:r>
              <a:rPr lang="en-US" sz="3600" dirty="0"/>
              <a:t>(586) 349-8707</a:t>
            </a:r>
          </a:p>
          <a:p>
            <a:endParaRPr lang="en-US" dirty="0"/>
          </a:p>
        </p:txBody>
      </p:sp>
    </p:spTree>
    <p:extLst>
      <p:ext uri="{BB962C8B-B14F-4D97-AF65-F5344CB8AC3E}">
        <p14:creationId xmlns:p14="http://schemas.microsoft.com/office/powerpoint/2010/main" val="1214515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B6120-DCED-4E33-B33C-21853257683C}"/>
              </a:ext>
            </a:extLst>
          </p:cNvPr>
          <p:cNvSpPr>
            <a:spLocks noGrp="1"/>
          </p:cNvSpPr>
          <p:nvPr>
            <p:ph type="title"/>
          </p:nvPr>
        </p:nvSpPr>
        <p:spPr>
          <a:xfrm>
            <a:off x="254001" y="101600"/>
            <a:ext cx="11440712" cy="601133"/>
          </a:xfrm>
        </p:spPr>
        <p:txBody>
          <a:bodyPr anchor="ctr">
            <a:normAutofit fontScale="90000"/>
          </a:bodyPr>
          <a:lstStyle/>
          <a:p>
            <a:r>
              <a:rPr lang="en-US" dirty="0">
                <a:solidFill>
                  <a:srgbClr val="FFFFFF"/>
                </a:solidFill>
              </a:rPr>
              <a:t>Next Steps for Dakota</a:t>
            </a:r>
          </a:p>
        </p:txBody>
      </p:sp>
      <p:sp>
        <p:nvSpPr>
          <p:cNvPr id="3" name="Content Placeholder 2">
            <a:extLst>
              <a:ext uri="{FF2B5EF4-FFF2-40B4-BE49-F238E27FC236}">
                <a16:creationId xmlns:a16="http://schemas.microsoft.com/office/drawing/2014/main" id="{385C3CAD-7650-42FC-9914-3F8EA8B3A447}"/>
              </a:ext>
            </a:extLst>
          </p:cNvPr>
          <p:cNvSpPr>
            <a:spLocks noGrp="1"/>
          </p:cNvSpPr>
          <p:nvPr>
            <p:ph idx="1"/>
          </p:nvPr>
        </p:nvSpPr>
        <p:spPr>
          <a:xfrm>
            <a:off x="558800" y="995828"/>
            <a:ext cx="11252199" cy="5519271"/>
          </a:xfrm>
        </p:spPr>
        <p:txBody>
          <a:bodyPr anchor="t">
            <a:normAutofit/>
          </a:bodyPr>
          <a:lstStyle/>
          <a:p>
            <a:pPr marL="514350" indent="-514350">
              <a:lnSpc>
                <a:spcPct val="90000"/>
              </a:lnSpc>
              <a:buClr>
                <a:schemeClr val="tx1"/>
              </a:buClr>
              <a:buFont typeface="+mj-lt"/>
              <a:buAutoNum type="arabicPeriod"/>
            </a:pPr>
            <a:r>
              <a:rPr lang="en-US" sz="2800" dirty="0">
                <a:solidFill>
                  <a:srgbClr val="FFFFFF"/>
                </a:solidFill>
              </a:rPr>
              <a:t>Once you have completed the Macomb Admissions steps, go to Dakota’s website and read through the dual enrollment documents under the counseling </a:t>
            </a:r>
            <a:r>
              <a:rPr lang="en-US" sz="2800" dirty="0" err="1">
                <a:solidFill>
                  <a:srgbClr val="FFFFFF"/>
                </a:solidFill>
              </a:rPr>
              <a:t>tab</a:t>
            </a:r>
            <a:r>
              <a:rPr lang="en-US" sz="2800" dirty="0" err="1">
                <a:solidFill>
                  <a:srgbClr val="FFFFFF"/>
                </a:solidFill>
                <a:sym typeface="Wingdings" panose="05000000000000000000" pitchFamily="2" charset="2"/>
              </a:rPr>
              <a:t>dual</a:t>
            </a:r>
            <a:r>
              <a:rPr lang="en-US" sz="2800" dirty="0">
                <a:solidFill>
                  <a:srgbClr val="FFFFFF"/>
                </a:solidFill>
                <a:sym typeface="Wingdings" panose="05000000000000000000" pitchFamily="2" charset="2"/>
              </a:rPr>
              <a:t> enrollment. </a:t>
            </a:r>
          </a:p>
          <a:p>
            <a:pPr marL="514350" indent="-514350">
              <a:lnSpc>
                <a:spcPct val="90000"/>
              </a:lnSpc>
              <a:buClr>
                <a:schemeClr val="tx1"/>
              </a:buClr>
              <a:buFont typeface="+mj-lt"/>
              <a:buAutoNum type="arabicPeriod"/>
            </a:pPr>
            <a:r>
              <a:rPr lang="en-US" sz="2800" dirty="0">
                <a:solidFill>
                  <a:srgbClr val="FFFFFF"/>
                </a:solidFill>
              </a:rPr>
              <a:t> Go to Macomb’s website (Macomb.edu) and select “Future </a:t>
            </a:r>
            <a:r>
              <a:rPr lang="en-US" sz="2800" dirty="0" err="1">
                <a:solidFill>
                  <a:srgbClr val="FFFFFF"/>
                </a:solidFill>
              </a:rPr>
              <a:t>Students”</a:t>
            </a:r>
            <a:r>
              <a:rPr lang="en-US" sz="2800" dirty="0" err="1">
                <a:solidFill>
                  <a:srgbClr val="FFFFFF"/>
                </a:solidFill>
                <a:sym typeface="Wingdings" panose="05000000000000000000" pitchFamily="2" charset="2"/>
              </a:rPr>
              <a:t>then</a:t>
            </a:r>
            <a:r>
              <a:rPr lang="en-US" sz="2800" dirty="0">
                <a:solidFill>
                  <a:srgbClr val="FFFFFF"/>
                </a:solidFill>
                <a:sym typeface="Wingdings" panose="05000000000000000000" pitchFamily="2" charset="2"/>
              </a:rPr>
              <a:t> List of Programs.</a:t>
            </a:r>
          </a:p>
          <a:p>
            <a:pPr marL="514350" indent="-514350">
              <a:lnSpc>
                <a:spcPct val="90000"/>
              </a:lnSpc>
              <a:buClr>
                <a:schemeClr val="tx1"/>
              </a:buClr>
              <a:buFont typeface="+mj-lt"/>
              <a:buAutoNum type="arabicPeriod"/>
            </a:pPr>
            <a:r>
              <a:rPr lang="en-US" sz="2800" dirty="0">
                <a:solidFill>
                  <a:srgbClr val="FFFFFF"/>
                </a:solidFill>
                <a:sym typeface="Wingdings" panose="05000000000000000000" pitchFamily="2" charset="2"/>
              </a:rPr>
              <a:t>Select your subject of interest and scroll down to choose from the classes listed.</a:t>
            </a:r>
          </a:p>
          <a:p>
            <a:pPr marL="514350" indent="-514350">
              <a:lnSpc>
                <a:spcPct val="90000"/>
              </a:lnSpc>
              <a:buClr>
                <a:schemeClr val="tx1"/>
              </a:buClr>
              <a:buFont typeface="+mj-lt"/>
              <a:buAutoNum type="arabicPeriod"/>
            </a:pPr>
            <a:r>
              <a:rPr lang="en-US" sz="2800" dirty="0">
                <a:solidFill>
                  <a:srgbClr val="FFFFFF"/>
                </a:solidFill>
                <a:sym typeface="Wingdings" panose="05000000000000000000" pitchFamily="2" charset="2"/>
              </a:rPr>
              <a:t>Write down the names of courses that interest you on a sheet of paper. </a:t>
            </a:r>
          </a:p>
          <a:p>
            <a:pPr marL="514350" indent="-514350">
              <a:lnSpc>
                <a:spcPct val="90000"/>
              </a:lnSpc>
              <a:buClr>
                <a:schemeClr val="tx1"/>
              </a:buClr>
              <a:buFont typeface="+mj-lt"/>
              <a:buAutoNum type="arabicPeriod"/>
            </a:pPr>
            <a:r>
              <a:rPr lang="en-US" sz="2800" dirty="0">
                <a:solidFill>
                  <a:srgbClr val="FFFFFF"/>
                </a:solidFill>
                <a:sym typeface="Wingdings" panose="05000000000000000000" pitchFamily="2" charset="2"/>
              </a:rPr>
              <a:t>Select the link “Class Offerings &amp; Catalogs” link to your left.</a:t>
            </a:r>
          </a:p>
          <a:p>
            <a:pPr marL="514350" indent="-514350">
              <a:lnSpc>
                <a:spcPct val="90000"/>
              </a:lnSpc>
              <a:buClr>
                <a:schemeClr val="tx1"/>
              </a:buClr>
              <a:buFont typeface="+mj-lt"/>
              <a:buAutoNum type="arabicPeriod"/>
            </a:pPr>
            <a:r>
              <a:rPr lang="en-US" sz="2800" dirty="0">
                <a:solidFill>
                  <a:srgbClr val="FFFFFF"/>
                </a:solidFill>
                <a:sym typeface="Wingdings" panose="05000000000000000000" pitchFamily="2" charset="2"/>
              </a:rPr>
              <a:t>Select “Search for Sections Now”</a:t>
            </a:r>
          </a:p>
          <a:p>
            <a:pPr marL="514350" indent="-514350">
              <a:lnSpc>
                <a:spcPct val="90000"/>
              </a:lnSpc>
              <a:buFont typeface="+mj-lt"/>
              <a:buAutoNum type="arabicPeriod"/>
            </a:pPr>
            <a:endParaRPr lang="en-US" sz="1300" dirty="0">
              <a:solidFill>
                <a:srgbClr val="FFFFFF"/>
              </a:solidFill>
              <a:sym typeface="Wingdings" panose="05000000000000000000" pitchFamily="2" charset="2"/>
            </a:endParaRPr>
          </a:p>
        </p:txBody>
      </p:sp>
    </p:spTree>
    <p:extLst>
      <p:ext uri="{BB962C8B-B14F-4D97-AF65-F5344CB8AC3E}">
        <p14:creationId xmlns:p14="http://schemas.microsoft.com/office/powerpoint/2010/main" val="1261096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0008C-E81A-4DF6-B9B6-79B053EE0C11}"/>
              </a:ext>
            </a:extLst>
          </p:cNvPr>
          <p:cNvSpPr>
            <a:spLocks noGrp="1"/>
          </p:cNvSpPr>
          <p:nvPr>
            <p:ph type="title"/>
          </p:nvPr>
        </p:nvSpPr>
        <p:spPr>
          <a:xfrm>
            <a:off x="2311147" y="365760"/>
            <a:ext cx="7569706" cy="777240"/>
          </a:xfrm>
        </p:spPr>
        <p:txBody>
          <a:bodyPr anchor="ctr">
            <a:normAutofit/>
          </a:bodyPr>
          <a:lstStyle/>
          <a:p>
            <a:pPr algn="ctr"/>
            <a:r>
              <a:rPr lang="en-US" dirty="0"/>
              <a:t>Next Steps for Dakota cont.</a:t>
            </a:r>
          </a:p>
        </p:txBody>
      </p:sp>
      <p:sp>
        <p:nvSpPr>
          <p:cNvPr id="3" name="Content Placeholder 2">
            <a:extLst>
              <a:ext uri="{FF2B5EF4-FFF2-40B4-BE49-F238E27FC236}">
                <a16:creationId xmlns:a16="http://schemas.microsoft.com/office/drawing/2014/main" id="{75626818-EFDB-438E-9F55-15C2BBDC3179}"/>
              </a:ext>
            </a:extLst>
          </p:cNvPr>
          <p:cNvSpPr>
            <a:spLocks noGrp="1"/>
          </p:cNvSpPr>
          <p:nvPr>
            <p:ph idx="1"/>
          </p:nvPr>
        </p:nvSpPr>
        <p:spPr>
          <a:xfrm>
            <a:off x="342900" y="1270000"/>
            <a:ext cx="11671299" cy="5461000"/>
          </a:xfrm>
        </p:spPr>
        <p:txBody>
          <a:bodyPr anchor="t">
            <a:noAutofit/>
          </a:bodyPr>
          <a:lstStyle/>
          <a:p>
            <a:pPr marL="0" indent="0">
              <a:buNone/>
            </a:pPr>
            <a:r>
              <a:rPr lang="en-US" sz="2800" dirty="0">
                <a:solidFill>
                  <a:schemeClr val="tx1"/>
                </a:solidFill>
              </a:rPr>
              <a:t>7. Click in the “Search for courses” box at the top right of the page. Type in the name of the course you want.</a:t>
            </a:r>
          </a:p>
          <a:p>
            <a:pPr marL="0" indent="0">
              <a:buNone/>
            </a:pPr>
            <a:r>
              <a:rPr lang="en-US" sz="2800" dirty="0">
                <a:solidFill>
                  <a:schemeClr val="tx1"/>
                </a:solidFill>
              </a:rPr>
              <a:t>8. Select “View Available Sections” to see the dates and times that each course is offered. Write down the course numbers of the classes you selected.</a:t>
            </a:r>
          </a:p>
          <a:p>
            <a:pPr marL="0" indent="0">
              <a:buNone/>
            </a:pPr>
            <a:r>
              <a:rPr lang="en-US" sz="2800" dirty="0">
                <a:solidFill>
                  <a:schemeClr val="tx1"/>
                </a:solidFill>
              </a:rPr>
              <a:t>9. Once you have identified 2-4 classes (this includes your alternates) you would like to take, go back to the dual enrollment page on Dakota’s website and select the fillable “Dual Enrollment Request Form” to enter your classes. </a:t>
            </a:r>
          </a:p>
          <a:p>
            <a:pPr marL="0" indent="0">
              <a:buNone/>
            </a:pPr>
            <a:r>
              <a:rPr lang="en-US" sz="2800" dirty="0">
                <a:solidFill>
                  <a:schemeClr val="tx1"/>
                </a:solidFill>
              </a:rPr>
              <a:t>10. Complete the entire form before printing. Request a meeting with your counselor to go over your selected classes and to turn in your Dual Enrollment Request Form.</a:t>
            </a:r>
          </a:p>
        </p:txBody>
      </p:sp>
    </p:spTree>
    <p:extLst>
      <p:ext uri="{BB962C8B-B14F-4D97-AF65-F5344CB8AC3E}">
        <p14:creationId xmlns:p14="http://schemas.microsoft.com/office/powerpoint/2010/main" val="2555869145"/>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879" y="592499"/>
            <a:ext cx="6065397" cy="838199"/>
          </a:xfrm>
        </p:spPr>
        <p:txBody>
          <a:bodyPr/>
          <a:lstStyle/>
          <a:p>
            <a:r>
              <a:rPr lang="en-US" dirty="0"/>
              <a:t>There are resources available for you as Macomb Community College Students</a:t>
            </a:r>
          </a:p>
        </p:txBody>
      </p:sp>
      <p:pic>
        <p:nvPicPr>
          <p:cNvPr id="10" name="Picture 9" descr="Icon&#10;&#10;Description automatically generated">
            <a:extLst>
              <a:ext uri="{FF2B5EF4-FFF2-40B4-BE49-F238E27FC236}">
                <a16:creationId xmlns:a16="http://schemas.microsoft.com/office/drawing/2014/main" id="{90CD4DA3-0B25-48A3-AAEB-FDDEB8A5B3D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59284" y="1123405"/>
            <a:ext cx="4611189" cy="4611189"/>
          </a:xfrm>
          <a:prstGeom prst="rect">
            <a:avLst/>
          </a:prstGeom>
        </p:spPr>
      </p:pic>
    </p:spTree>
    <p:extLst>
      <p:ext uri="{BB962C8B-B14F-4D97-AF65-F5344CB8AC3E}">
        <p14:creationId xmlns:p14="http://schemas.microsoft.com/office/powerpoint/2010/main" val="2169732547"/>
      </p:ext>
    </p:extLst>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3700" y="423334"/>
            <a:ext cx="5681133" cy="678484"/>
          </a:xfrm>
        </p:spPr>
        <p:txBody>
          <a:bodyPr/>
          <a:lstStyle/>
          <a:p>
            <a:r>
              <a:rPr lang="en-US" dirty="0">
                <a:solidFill>
                  <a:schemeClr val="tx1"/>
                </a:solidFill>
              </a:rPr>
              <a:t>Resources &amp; Support</a:t>
            </a:r>
          </a:p>
        </p:txBody>
      </p:sp>
      <p:pic>
        <p:nvPicPr>
          <p:cNvPr id="13" name="Picture 12" descr="6045_Welcome Week CC_207.jpg"/>
          <p:cNvPicPr>
            <a:picLocks noChangeAspect="1"/>
          </p:cNvPicPr>
          <p:nvPr/>
        </p:nvPicPr>
        <p:blipFill rotWithShape="1">
          <a:blip r:embed="rId2" cstate="hqprint">
            <a:extLst>
              <a:ext uri="{28A0092B-C50C-407E-A947-70E740481C1C}">
                <a14:useLocalDpi xmlns:a14="http://schemas.microsoft.com/office/drawing/2010/main" val="0"/>
              </a:ext>
            </a:extLst>
          </a:blip>
          <a:srcRect b="22038"/>
          <a:stretch/>
        </p:blipFill>
        <p:spPr>
          <a:xfrm>
            <a:off x="160289" y="2594225"/>
            <a:ext cx="6633655" cy="3449567"/>
          </a:xfrm>
          <a:prstGeom prst="rect">
            <a:avLst/>
          </a:prstGeom>
          <a:ln w="28575" cmpd="sng">
            <a:noFill/>
          </a:ln>
        </p:spPr>
      </p:pic>
      <p:sp>
        <p:nvSpPr>
          <p:cNvPr id="14" name="TextBox 13"/>
          <p:cNvSpPr txBox="1"/>
          <p:nvPr/>
        </p:nvSpPr>
        <p:spPr>
          <a:xfrm>
            <a:off x="2623529" y="1025724"/>
            <a:ext cx="5203620" cy="2144498"/>
          </a:xfrm>
          <a:prstGeom prst="rect">
            <a:avLst/>
          </a:prstGeom>
          <a:noFill/>
          <a:ln>
            <a:noFill/>
          </a:ln>
        </p:spPr>
        <p:txBody>
          <a:bodyPr wrap="square" rtlCol="0">
            <a:spAutoFit/>
          </a:bodyPr>
          <a:lstStyle/>
          <a:p>
            <a:r>
              <a:rPr lang="en-US" sz="2667" dirty="0"/>
              <a:t>• Career Services</a:t>
            </a:r>
          </a:p>
          <a:p>
            <a:r>
              <a:rPr lang="en-US" sz="2667" dirty="0"/>
              <a:t>• Learning Centers</a:t>
            </a:r>
          </a:p>
          <a:p>
            <a:r>
              <a:rPr lang="en-US" sz="2667" dirty="0"/>
              <a:t>• Reading &amp; Writing Studios</a:t>
            </a:r>
          </a:p>
          <a:p>
            <a:endParaRPr lang="en-US" sz="2667" dirty="0"/>
          </a:p>
          <a:p>
            <a:endParaRPr lang="en-US" sz="2667" dirty="0"/>
          </a:p>
        </p:txBody>
      </p:sp>
      <p:pic>
        <p:nvPicPr>
          <p:cNvPr id="5" name="Picture 4" descr="3805_2019 Job Fair_003.jpg"/>
          <p:cNvPicPr>
            <a:picLocks noChangeAspect="1"/>
          </p:cNvPicPr>
          <p:nvPr/>
        </p:nvPicPr>
        <p:blipFill rotWithShape="1">
          <a:blip r:embed="rId3" cstate="hqprint">
            <a:extLst>
              <a:ext uri="{28A0092B-C50C-407E-A947-70E740481C1C}">
                <a14:useLocalDpi xmlns:a14="http://schemas.microsoft.com/office/drawing/2010/main" val="0"/>
              </a:ext>
            </a:extLst>
          </a:blip>
          <a:srcRect l="10908" t="8376" r="7880" b="16409"/>
          <a:stretch/>
        </p:blipFill>
        <p:spPr>
          <a:xfrm>
            <a:off x="8455051" y="212830"/>
            <a:ext cx="3544519" cy="2189589"/>
          </a:xfrm>
          <a:prstGeom prst="rect">
            <a:avLst/>
          </a:prstGeom>
        </p:spPr>
      </p:pic>
      <p:pic>
        <p:nvPicPr>
          <p:cNvPr id="6" name="Picture 5" descr="3805_2019 Job Fair_009.jpg"/>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812807" y="2592066"/>
            <a:ext cx="5186763" cy="3459581"/>
          </a:xfrm>
          <a:prstGeom prst="rect">
            <a:avLst/>
          </a:prstGeom>
        </p:spPr>
      </p:pic>
    </p:spTree>
    <p:extLst>
      <p:ext uri="{BB962C8B-B14F-4D97-AF65-F5344CB8AC3E}">
        <p14:creationId xmlns:p14="http://schemas.microsoft.com/office/powerpoint/2010/main" val="2270453037"/>
      </p:ext>
    </p:extLst>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Aerial view of a highway near the ocean">
            <a:extLst>
              <a:ext uri="{FF2B5EF4-FFF2-40B4-BE49-F238E27FC236}">
                <a16:creationId xmlns:a16="http://schemas.microsoft.com/office/drawing/2014/main" id="{9BD7872A-A168-3614-979D-3A7BCBAE547C}"/>
              </a:ext>
            </a:extLst>
          </p:cNvPr>
          <p:cNvPicPr>
            <a:picLocks noChangeAspect="1"/>
          </p:cNvPicPr>
          <p:nvPr/>
        </p:nvPicPr>
        <p:blipFill rotWithShape="1">
          <a:blip r:embed="rId2"/>
          <a:srcRect l="25742" r="15259"/>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34637F56-1379-4BD5-8E9C-05AF319305A3}"/>
              </a:ext>
            </a:extLst>
          </p:cNvPr>
          <p:cNvSpPr>
            <a:spLocks noGrp="1"/>
          </p:cNvSpPr>
          <p:nvPr>
            <p:ph type="ctrTitle"/>
          </p:nvPr>
        </p:nvSpPr>
        <p:spPr>
          <a:xfrm>
            <a:off x="198963" y="2275564"/>
            <a:ext cx="3887839" cy="1610169"/>
          </a:xfrm>
        </p:spPr>
        <p:txBody>
          <a:bodyPr>
            <a:normAutofit/>
          </a:bodyPr>
          <a:lstStyle/>
          <a:p>
            <a:r>
              <a:rPr lang="en-US" dirty="0">
                <a:solidFill>
                  <a:schemeClr val="bg1"/>
                </a:solidFill>
              </a:rPr>
              <a:t>Thank you!</a:t>
            </a:r>
          </a:p>
        </p:txBody>
      </p:sp>
      <p:sp>
        <p:nvSpPr>
          <p:cNvPr id="3" name="Subtitle 2">
            <a:extLst>
              <a:ext uri="{FF2B5EF4-FFF2-40B4-BE49-F238E27FC236}">
                <a16:creationId xmlns:a16="http://schemas.microsoft.com/office/drawing/2014/main" id="{FC6DC008-0248-451F-AD81-C3043EAA2083}"/>
              </a:ext>
            </a:extLst>
          </p:cNvPr>
          <p:cNvSpPr>
            <a:spLocks noGrp="1"/>
          </p:cNvSpPr>
          <p:nvPr>
            <p:ph type="subTitle" idx="1"/>
          </p:nvPr>
        </p:nvSpPr>
        <p:spPr>
          <a:xfrm>
            <a:off x="5593903" y="660400"/>
            <a:ext cx="6267897" cy="5981700"/>
          </a:xfrm>
        </p:spPr>
        <p:txBody>
          <a:bodyPr>
            <a:normAutofit/>
          </a:bodyPr>
          <a:lstStyle/>
          <a:p>
            <a:r>
              <a:rPr lang="en-US" sz="3600" b="1" dirty="0"/>
              <a:t>If you have questions, please be sure to reach out to your counselor.</a:t>
            </a:r>
          </a:p>
          <a:p>
            <a:r>
              <a:rPr lang="en-US" sz="3600" b="1" dirty="0"/>
              <a:t>Mr. Anderson: A-Dam</a:t>
            </a:r>
          </a:p>
          <a:p>
            <a:r>
              <a:rPr lang="en-US" sz="3600" b="1" dirty="0"/>
              <a:t>Mrs. Gay: Dan-</a:t>
            </a:r>
            <a:r>
              <a:rPr lang="en-US" sz="3600" b="1" dirty="0" err="1"/>
              <a:t>Ir</a:t>
            </a:r>
            <a:endParaRPr lang="en-US" sz="3600" b="1" dirty="0"/>
          </a:p>
          <a:p>
            <a:r>
              <a:rPr lang="en-US" sz="3600" b="1" dirty="0"/>
              <a:t>Mrs. Ede: Is-Mos</a:t>
            </a:r>
          </a:p>
          <a:p>
            <a:r>
              <a:rPr lang="en-US" sz="3600" b="1" dirty="0"/>
              <a:t>Ms. Simmons: Mot-</a:t>
            </a:r>
            <a:r>
              <a:rPr lang="en-US" sz="3600" b="1" dirty="0" err="1"/>
              <a:t>Sel</a:t>
            </a:r>
            <a:endParaRPr lang="en-US" sz="3600" b="1" dirty="0"/>
          </a:p>
          <a:p>
            <a:r>
              <a:rPr lang="en-US" sz="3600" b="1" dirty="0"/>
              <a:t>Mrs. Carr: Sem-Z</a:t>
            </a:r>
          </a:p>
          <a:p>
            <a:endParaRPr lang="en-US" b="1" dirty="0"/>
          </a:p>
          <a:p>
            <a:r>
              <a:rPr lang="en-US" dirty="0"/>
              <a:t> </a:t>
            </a:r>
          </a:p>
        </p:txBody>
      </p:sp>
    </p:spTree>
    <p:extLst>
      <p:ext uri="{BB962C8B-B14F-4D97-AF65-F5344CB8AC3E}">
        <p14:creationId xmlns:p14="http://schemas.microsoft.com/office/powerpoint/2010/main" val="5666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4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200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4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2000"/>
                                  </p:stCondLst>
                                  <p:iterate type="lt">
                                    <p:tmPct val="1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4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2000"/>
                                  </p:stCondLst>
                                  <p:iterate type="lt">
                                    <p:tmPct val="1000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400"/>
                                        <p:tgtEl>
                                          <p:spTgt spid="3">
                                            <p:txEl>
                                              <p:pRg st="5" end="5"/>
                                            </p:txEl>
                                          </p:spTgt>
                                        </p:tgtEl>
                                      </p:cBhvr>
                                    </p:animEffect>
                                  </p:childTnLst>
                                </p:cTn>
                              </p:par>
                              <p:par>
                                <p:cTn id="33" presetID="10" presetClass="entr" presetSubtype="0" fill="hold" grpId="0" nodeType="withEffect">
                                  <p:stCondLst>
                                    <p:cond delay="2000"/>
                                  </p:stCondLst>
                                  <p:iterate type="lt">
                                    <p:tmPct val="10000"/>
                                  </p:iterate>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400"/>
                                        <p:tgtEl>
                                          <p:spTgt spid="3">
                                            <p:txEl>
                                              <p:pRg st="7" end="7"/>
                                            </p:txEl>
                                          </p:spTgt>
                                        </p:tgtEl>
                                      </p:cBhvr>
                                    </p:animEffect>
                                  </p:childTnLst>
                                </p:cTn>
                              </p:par>
                              <p:par>
                                <p:cTn id="36" presetID="10" presetClass="entr" presetSubtype="0" fill="hold" grpId="0" nodeType="withEffect">
                                  <p:stCondLst>
                                    <p:cond delay="1000"/>
                                  </p:stCondLst>
                                  <p:iterate type="lt">
                                    <p:tmPct val="10000"/>
                                  </p:iterate>
                                  <p:childTnLst>
                                    <p:set>
                                      <p:cBhvr>
                                        <p:cTn id="37" dur="1" fill="hold">
                                          <p:stCondLst>
                                            <p:cond delay="0"/>
                                          </p:stCondLst>
                                        </p:cTn>
                                        <p:tgtEl>
                                          <p:spTgt spid="2"/>
                                        </p:tgtEl>
                                        <p:attrNameLst>
                                          <p:attrName>style.visibility</p:attrName>
                                        </p:attrNameLst>
                                      </p:cBhvr>
                                      <p:to>
                                        <p:strVal val="visible"/>
                                      </p:to>
                                    </p:set>
                                    <p:animEffect transition="in" filter="fade">
                                      <p:cBhvr>
                                        <p:cTn id="38"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14127-FBA1-4D8F-990F-98A2D9A7F1D6}"/>
              </a:ext>
            </a:extLst>
          </p:cNvPr>
          <p:cNvSpPr>
            <a:spLocks noGrp="1"/>
          </p:cNvSpPr>
          <p:nvPr>
            <p:ph type="title"/>
          </p:nvPr>
        </p:nvSpPr>
        <p:spPr>
          <a:xfrm>
            <a:off x="5297762" y="329184"/>
            <a:ext cx="6251110" cy="1783080"/>
          </a:xfrm>
        </p:spPr>
        <p:txBody>
          <a:bodyPr anchor="b">
            <a:normAutofit/>
          </a:bodyPr>
          <a:lstStyle/>
          <a:p>
            <a:pPr>
              <a:lnSpc>
                <a:spcPct val="90000"/>
              </a:lnSpc>
            </a:pPr>
            <a:r>
              <a:rPr lang="en-US" sz="4000" dirty="0"/>
              <a:t>Things to Consider When Deciding on Dual Enrollment</a:t>
            </a:r>
          </a:p>
        </p:txBody>
      </p:sp>
      <p:sp>
        <p:nvSpPr>
          <p:cNvPr id="3" name="Content Placeholder 2">
            <a:extLst>
              <a:ext uri="{FF2B5EF4-FFF2-40B4-BE49-F238E27FC236}">
                <a16:creationId xmlns:a16="http://schemas.microsoft.com/office/drawing/2014/main" id="{421FA6DD-3D15-4B21-8ACF-1EDB614B0E86}"/>
              </a:ext>
            </a:extLst>
          </p:cNvPr>
          <p:cNvSpPr>
            <a:spLocks noGrp="1"/>
          </p:cNvSpPr>
          <p:nvPr>
            <p:ph idx="1"/>
          </p:nvPr>
        </p:nvSpPr>
        <p:spPr>
          <a:xfrm>
            <a:off x="5297762" y="2706624"/>
            <a:ext cx="6251110" cy="3483864"/>
          </a:xfrm>
        </p:spPr>
        <p:txBody>
          <a:bodyPr>
            <a:normAutofit/>
          </a:bodyPr>
          <a:lstStyle/>
          <a:p>
            <a:pPr marL="0" indent="0">
              <a:lnSpc>
                <a:spcPct val="100000"/>
              </a:lnSpc>
              <a:buNone/>
            </a:pPr>
            <a:r>
              <a:rPr lang="en-US" sz="1500" dirty="0"/>
              <a:t> </a:t>
            </a:r>
            <a:r>
              <a:rPr lang="en-US" sz="3200" dirty="0">
                <a:latin typeface="Arial" panose="020B0604020202020204" pitchFamily="34" charset="0"/>
                <a:cs typeface="Arial" panose="020B0604020202020204" pitchFamily="34" charset="0"/>
              </a:rPr>
              <a:t>Students should have a history of academic success and their measurable skills should be appropriate for college level rigor and expectations.</a:t>
            </a:r>
          </a:p>
          <a:p>
            <a:pPr marL="0" indent="0">
              <a:lnSpc>
                <a:spcPct val="100000"/>
              </a:lnSpc>
              <a:buNone/>
            </a:pPr>
            <a:endParaRPr lang="en-US" sz="1500" dirty="0"/>
          </a:p>
        </p:txBody>
      </p:sp>
      <p:pic>
        <p:nvPicPr>
          <p:cNvPr id="5" name="Picture 4" descr="Glasses on top of a book">
            <a:extLst>
              <a:ext uri="{FF2B5EF4-FFF2-40B4-BE49-F238E27FC236}">
                <a16:creationId xmlns:a16="http://schemas.microsoft.com/office/drawing/2014/main" id="{1D418C51-9A14-49C6-AFA5-619E5B74FD8C}"/>
              </a:ext>
            </a:extLst>
          </p:cNvPr>
          <p:cNvPicPr>
            <a:picLocks noChangeAspect="1"/>
          </p:cNvPicPr>
          <p:nvPr/>
        </p:nvPicPr>
        <p:blipFill rotWithShape="1">
          <a:blip r:embed="rId2"/>
          <a:srcRect l="14838" r="4017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92667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14127-FBA1-4D8F-990F-98A2D9A7F1D6}"/>
              </a:ext>
            </a:extLst>
          </p:cNvPr>
          <p:cNvSpPr>
            <a:spLocks noGrp="1"/>
          </p:cNvSpPr>
          <p:nvPr>
            <p:ph type="title"/>
          </p:nvPr>
        </p:nvSpPr>
        <p:spPr>
          <a:xfrm>
            <a:off x="5297762" y="329184"/>
            <a:ext cx="6251110" cy="1783080"/>
          </a:xfrm>
        </p:spPr>
        <p:txBody>
          <a:bodyPr anchor="b">
            <a:normAutofit/>
          </a:bodyPr>
          <a:lstStyle/>
          <a:p>
            <a:pPr>
              <a:lnSpc>
                <a:spcPct val="90000"/>
              </a:lnSpc>
            </a:pPr>
            <a:r>
              <a:rPr lang="en-US" sz="4000" dirty="0"/>
              <a:t>Things to Consider When Deciding on Dual Enrollment</a:t>
            </a:r>
          </a:p>
        </p:txBody>
      </p:sp>
      <p:sp>
        <p:nvSpPr>
          <p:cNvPr id="3" name="Content Placeholder 2">
            <a:extLst>
              <a:ext uri="{FF2B5EF4-FFF2-40B4-BE49-F238E27FC236}">
                <a16:creationId xmlns:a16="http://schemas.microsoft.com/office/drawing/2014/main" id="{421FA6DD-3D15-4B21-8ACF-1EDB614B0E86}"/>
              </a:ext>
            </a:extLst>
          </p:cNvPr>
          <p:cNvSpPr>
            <a:spLocks noGrp="1"/>
          </p:cNvSpPr>
          <p:nvPr>
            <p:ph idx="1"/>
          </p:nvPr>
        </p:nvSpPr>
        <p:spPr>
          <a:xfrm>
            <a:off x="5297762" y="2706624"/>
            <a:ext cx="6251110" cy="3483864"/>
          </a:xfrm>
        </p:spPr>
        <p:txBody>
          <a:bodyPr>
            <a:normAutofit/>
          </a:bodyPr>
          <a:lstStyle/>
          <a:p>
            <a:pPr marL="0" indent="0">
              <a:lnSpc>
                <a:spcPct val="100000"/>
              </a:lnSpc>
              <a:buNone/>
            </a:pPr>
            <a:r>
              <a:rPr lang="en-US" sz="3200" dirty="0">
                <a:latin typeface="Arial" panose="020B0604020202020204" pitchFamily="34" charset="0"/>
                <a:cs typeface="Arial" panose="020B0604020202020204" pitchFamily="34" charset="0"/>
              </a:rPr>
              <a:t>Students should be emotionally mature; they are attending classes with students over the age of 18. </a:t>
            </a:r>
          </a:p>
          <a:p>
            <a:pPr marL="0" indent="0">
              <a:lnSpc>
                <a:spcPct val="100000"/>
              </a:lnSpc>
              <a:buNone/>
            </a:pPr>
            <a:endParaRPr lang="en-US" sz="1500" dirty="0"/>
          </a:p>
        </p:txBody>
      </p:sp>
      <p:pic>
        <p:nvPicPr>
          <p:cNvPr id="5" name="Picture 4" descr="Glasses on top of a book">
            <a:extLst>
              <a:ext uri="{FF2B5EF4-FFF2-40B4-BE49-F238E27FC236}">
                <a16:creationId xmlns:a16="http://schemas.microsoft.com/office/drawing/2014/main" id="{1D418C51-9A14-49C6-AFA5-619E5B74FD8C}"/>
              </a:ext>
            </a:extLst>
          </p:cNvPr>
          <p:cNvPicPr>
            <a:picLocks noChangeAspect="1"/>
          </p:cNvPicPr>
          <p:nvPr/>
        </p:nvPicPr>
        <p:blipFill rotWithShape="1">
          <a:blip r:embed="rId2"/>
          <a:srcRect l="14838" r="4017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1142030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14127-FBA1-4D8F-990F-98A2D9A7F1D6}"/>
              </a:ext>
            </a:extLst>
          </p:cNvPr>
          <p:cNvSpPr>
            <a:spLocks noGrp="1"/>
          </p:cNvSpPr>
          <p:nvPr>
            <p:ph type="title"/>
          </p:nvPr>
        </p:nvSpPr>
        <p:spPr>
          <a:xfrm>
            <a:off x="5297762" y="329184"/>
            <a:ext cx="6251110" cy="1783080"/>
          </a:xfrm>
        </p:spPr>
        <p:txBody>
          <a:bodyPr anchor="b">
            <a:normAutofit/>
          </a:bodyPr>
          <a:lstStyle/>
          <a:p>
            <a:pPr>
              <a:lnSpc>
                <a:spcPct val="90000"/>
              </a:lnSpc>
            </a:pPr>
            <a:r>
              <a:rPr lang="en-US" sz="4000" dirty="0"/>
              <a:t>Things to Consider When Deciding on Dual Enrollment</a:t>
            </a:r>
          </a:p>
        </p:txBody>
      </p:sp>
      <p:sp>
        <p:nvSpPr>
          <p:cNvPr id="3" name="Content Placeholder 2">
            <a:extLst>
              <a:ext uri="{FF2B5EF4-FFF2-40B4-BE49-F238E27FC236}">
                <a16:creationId xmlns:a16="http://schemas.microsoft.com/office/drawing/2014/main" id="{421FA6DD-3D15-4B21-8ACF-1EDB614B0E86}"/>
              </a:ext>
            </a:extLst>
          </p:cNvPr>
          <p:cNvSpPr>
            <a:spLocks noGrp="1"/>
          </p:cNvSpPr>
          <p:nvPr>
            <p:ph idx="1"/>
          </p:nvPr>
        </p:nvSpPr>
        <p:spPr>
          <a:xfrm>
            <a:off x="5297762" y="2706624"/>
            <a:ext cx="6251110" cy="3483864"/>
          </a:xfrm>
        </p:spPr>
        <p:txBody>
          <a:bodyPr>
            <a:normAutofit lnSpcReduction="10000"/>
          </a:bodyPr>
          <a:lstStyle/>
          <a:p>
            <a:pPr marL="0" indent="0">
              <a:lnSpc>
                <a:spcPct val="100000"/>
              </a:lnSpc>
              <a:buNone/>
            </a:pPr>
            <a:r>
              <a:rPr lang="en-US" sz="3200" dirty="0">
                <a:latin typeface="Arial" panose="020B0604020202020204" pitchFamily="34" charset="0"/>
                <a:cs typeface="Arial" panose="020B0604020202020204" pitchFamily="34" charset="0"/>
              </a:rPr>
              <a:t> Consider the rigor of the student’s high school classes (AP and/or Honors) taken at the same time as the college class, as we don’t want students to feel overwhelmed with their course load. </a:t>
            </a:r>
          </a:p>
          <a:p>
            <a:pPr marL="0" indent="0">
              <a:lnSpc>
                <a:spcPct val="100000"/>
              </a:lnSpc>
              <a:buNone/>
            </a:pPr>
            <a:endParaRPr lang="en-US" sz="1500" dirty="0"/>
          </a:p>
        </p:txBody>
      </p:sp>
      <p:pic>
        <p:nvPicPr>
          <p:cNvPr id="5" name="Picture 4" descr="Glasses on top of a book">
            <a:extLst>
              <a:ext uri="{FF2B5EF4-FFF2-40B4-BE49-F238E27FC236}">
                <a16:creationId xmlns:a16="http://schemas.microsoft.com/office/drawing/2014/main" id="{1D418C51-9A14-49C6-AFA5-619E5B74FD8C}"/>
              </a:ext>
            </a:extLst>
          </p:cNvPr>
          <p:cNvPicPr>
            <a:picLocks noChangeAspect="1"/>
          </p:cNvPicPr>
          <p:nvPr/>
        </p:nvPicPr>
        <p:blipFill rotWithShape="1">
          <a:blip r:embed="rId2"/>
          <a:srcRect l="14838" r="4017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198134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14127-FBA1-4D8F-990F-98A2D9A7F1D6}"/>
              </a:ext>
            </a:extLst>
          </p:cNvPr>
          <p:cNvSpPr>
            <a:spLocks noGrp="1"/>
          </p:cNvSpPr>
          <p:nvPr>
            <p:ph type="title"/>
          </p:nvPr>
        </p:nvSpPr>
        <p:spPr>
          <a:xfrm>
            <a:off x="5297762" y="329184"/>
            <a:ext cx="6251110" cy="1783080"/>
          </a:xfrm>
        </p:spPr>
        <p:txBody>
          <a:bodyPr anchor="b">
            <a:normAutofit/>
          </a:bodyPr>
          <a:lstStyle/>
          <a:p>
            <a:pPr>
              <a:lnSpc>
                <a:spcPct val="90000"/>
              </a:lnSpc>
            </a:pPr>
            <a:r>
              <a:rPr lang="en-US" sz="4000" dirty="0"/>
              <a:t>Things to Consider When Deciding on Dual Enrollment</a:t>
            </a:r>
          </a:p>
        </p:txBody>
      </p:sp>
      <p:sp>
        <p:nvSpPr>
          <p:cNvPr id="3" name="Content Placeholder 2">
            <a:extLst>
              <a:ext uri="{FF2B5EF4-FFF2-40B4-BE49-F238E27FC236}">
                <a16:creationId xmlns:a16="http://schemas.microsoft.com/office/drawing/2014/main" id="{421FA6DD-3D15-4B21-8ACF-1EDB614B0E86}"/>
              </a:ext>
            </a:extLst>
          </p:cNvPr>
          <p:cNvSpPr>
            <a:spLocks noGrp="1"/>
          </p:cNvSpPr>
          <p:nvPr>
            <p:ph idx="1"/>
          </p:nvPr>
        </p:nvSpPr>
        <p:spPr>
          <a:xfrm>
            <a:off x="5297762" y="2706624"/>
            <a:ext cx="6589438" cy="3643376"/>
          </a:xfrm>
        </p:spPr>
        <p:txBody>
          <a:bodyPr>
            <a:normAutofit fontScale="92500" lnSpcReduction="10000"/>
          </a:bodyPr>
          <a:lstStyle/>
          <a:p>
            <a:pPr marL="0" indent="0">
              <a:lnSpc>
                <a:spcPct val="100000"/>
              </a:lnSpc>
              <a:buNone/>
            </a:pPr>
            <a:r>
              <a:rPr lang="en-US" sz="3200" dirty="0">
                <a:latin typeface="Arial" panose="020B0604020202020204" pitchFamily="34" charset="0"/>
                <a:cs typeface="Arial" panose="020B0604020202020204" pitchFamily="34" charset="0"/>
              </a:rPr>
              <a:t>If a student does not successfully pass the dual enrollment course, the student will be charged for all fees and costs that the district incurred for the course. This includes courses that are dropped after the appropriate time limits set by the college for full tuition reimbursement. </a:t>
            </a:r>
          </a:p>
          <a:p>
            <a:pPr marL="0" indent="0">
              <a:lnSpc>
                <a:spcPct val="100000"/>
              </a:lnSpc>
              <a:buNone/>
            </a:pPr>
            <a:endParaRPr lang="en-US" sz="1500" dirty="0"/>
          </a:p>
        </p:txBody>
      </p:sp>
      <p:pic>
        <p:nvPicPr>
          <p:cNvPr id="5" name="Picture 4" descr="Glasses on top of a book">
            <a:extLst>
              <a:ext uri="{FF2B5EF4-FFF2-40B4-BE49-F238E27FC236}">
                <a16:creationId xmlns:a16="http://schemas.microsoft.com/office/drawing/2014/main" id="{1D418C51-9A14-49C6-AFA5-619E5B74FD8C}"/>
              </a:ext>
            </a:extLst>
          </p:cNvPr>
          <p:cNvPicPr>
            <a:picLocks noChangeAspect="1"/>
          </p:cNvPicPr>
          <p:nvPr/>
        </p:nvPicPr>
        <p:blipFill rotWithShape="1">
          <a:blip r:embed="rId2"/>
          <a:srcRect l="14838" r="4017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865373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D8E7A-BE58-4B60-BC55-C8F7E1F7E2F7}"/>
              </a:ext>
            </a:extLst>
          </p:cNvPr>
          <p:cNvSpPr>
            <a:spLocks noGrp="1"/>
          </p:cNvSpPr>
          <p:nvPr>
            <p:ph type="title"/>
          </p:nvPr>
        </p:nvSpPr>
        <p:spPr>
          <a:xfrm>
            <a:off x="958506" y="800392"/>
            <a:ext cx="10264697" cy="1212102"/>
          </a:xfrm>
        </p:spPr>
        <p:txBody>
          <a:bodyPr>
            <a:normAutofit fontScale="90000"/>
          </a:bodyPr>
          <a:lstStyle/>
          <a:p>
            <a:r>
              <a:rPr lang="en-US" sz="4000" dirty="0">
                <a:solidFill>
                  <a:srgbClr val="FFFFFF"/>
                </a:solidFill>
              </a:rPr>
              <a:t>More Things to Consider When Deciding on Dual Enrollment</a:t>
            </a:r>
          </a:p>
        </p:txBody>
      </p:sp>
      <p:sp>
        <p:nvSpPr>
          <p:cNvPr id="3" name="Content Placeholder 2">
            <a:extLst>
              <a:ext uri="{FF2B5EF4-FFF2-40B4-BE49-F238E27FC236}">
                <a16:creationId xmlns:a16="http://schemas.microsoft.com/office/drawing/2014/main" id="{C7288894-8734-48EB-B4C4-47912BDEB160}"/>
              </a:ext>
            </a:extLst>
          </p:cNvPr>
          <p:cNvSpPr>
            <a:spLocks noGrp="1"/>
          </p:cNvSpPr>
          <p:nvPr>
            <p:ph idx="1"/>
          </p:nvPr>
        </p:nvSpPr>
        <p:spPr>
          <a:xfrm>
            <a:off x="1342223" y="2012494"/>
            <a:ext cx="10264697" cy="4274006"/>
          </a:xfrm>
        </p:spPr>
        <p:txBody>
          <a:bodyPr anchor="ctr">
            <a:noAutofit/>
          </a:bodyPr>
          <a:lstStyle/>
          <a:p>
            <a:pPr>
              <a:buClr>
                <a:schemeClr val="tx1"/>
              </a:buClr>
              <a:buFont typeface="Arial" panose="020B0604020202020204" pitchFamily="34" charset="0"/>
              <a:buChar char="•"/>
            </a:pPr>
            <a:r>
              <a:rPr lang="en-US" sz="2800" dirty="0">
                <a:latin typeface="Arial" panose="020B0604020202020204" pitchFamily="34" charset="0"/>
                <a:cs typeface="Arial" panose="020B0604020202020204" pitchFamily="34" charset="0"/>
              </a:rPr>
              <a:t>If a student drops a course, they will need to immediately inform their high school counselor and enroll in additional high school classes. Not doing so could have an impact on graduation.</a:t>
            </a:r>
          </a:p>
          <a:p>
            <a:pPr>
              <a:buClr>
                <a:schemeClr val="tx1"/>
              </a:buClr>
              <a:buFont typeface="Arial" panose="020B0604020202020204" pitchFamily="34" charset="0"/>
              <a:buChar char="•"/>
            </a:pPr>
            <a:r>
              <a:rPr lang="en-US" sz="2800" dirty="0">
                <a:latin typeface="Arial" panose="020B0604020202020204" pitchFamily="34" charset="0"/>
                <a:cs typeface="Arial" panose="020B0604020202020204" pitchFamily="34" charset="0"/>
              </a:rPr>
              <a:t>Credit for courses cannot be changed after class has started. The choices are College only, High School only or College &amp; High School credit. Credit goes on your permanent school records. A counselor can answer any questions about this if you are unsure. </a:t>
            </a:r>
          </a:p>
        </p:txBody>
      </p:sp>
    </p:spTree>
    <p:extLst>
      <p:ext uri="{BB962C8B-B14F-4D97-AF65-F5344CB8AC3E}">
        <p14:creationId xmlns:p14="http://schemas.microsoft.com/office/powerpoint/2010/main" val="913173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D8E7A-BE58-4B60-BC55-C8F7E1F7E2F7}"/>
              </a:ext>
            </a:extLst>
          </p:cNvPr>
          <p:cNvSpPr>
            <a:spLocks noGrp="1"/>
          </p:cNvSpPr>
          <p:nvPr>
            <p:ph type="title"/>
          </p:nvPr>
        </p:nvSpPr>
        <p:spPr>
          <a:xfrm>
            <a:off x="958506" y="800392"/>
            <a:ext cx="10264697" cy="1212102"/>
          </a:xfrm>
        </p:spPr>
        <p:txBody>
          <a:bodyPr>
            <a:normAutofit fontScale="90000"/>
          </a:bodyPr>
          <a:lstStyle/>
          <a:p>
            <a:r>
              <a:rPr lang="en-US" sz="4000">
                <a:solidFill>
                  <a:srgbClr val="FFFFFF"/>
                </a:solidFill>
              </a:rPr>
              <a:t>More Things to Consider When Deciding on Dual Enrollment</a:t>
            </a:r>
            <a:endParaRPr lang="en-US" sz="4000" dirty="0">
              <a:solidFill>
                <a:srgbClr val="FFFFFF"/>
              </a:solidFill>
            </a:endParaRPr>
          </a:p>
        </p:txBody>
      </p:sp>
      <p:sp>
        <p:nvSpPr>
          <p:cNvPr id="3" name="Content Placeholder 2">
            <a:extLst>
              <a:ext uri="{FF2B5EF4-FFF2-40B4-BE49-F238E27FC236}">
                <a16:creationId xmlns:a16="http://schemas.microsoft.com/office/drawing/2014/main" id="{C7288894-8734-48EB-B4C4-47912BDEB160}"/>
              </a:ext>
            </a:extLst>
          </p:cNvPr>
          <p:cNvSpPr>
            <a:spLocks noGrp="1"/>
          </p:cNvSpPr>
          <p:nvPr>
            <p:ph idx="1"/>
          </p:nvPr>
        </p:nvSpPr>
        <p:spPr>
          <a:xfrm>
            <a:off x="1278724" y="2211036"/>
            <a:ext cx="10570376" cy="4215164"/>
          </a:xfrm>
        </p:spPr>
        <p:txBody>
          <a:bodyPr anchor="ctr">
            <a:noAutofit/>
          </a:bodyPr>
          <a:lstStyle/>
          <a:p>
            <a:pPr>
              <a:buClr>
                <a:schemeClr val="tx1"/>
              </a:buClr>
              <a:buFont typeface="Arial" panose="020B0604020202020204" pitchFamily="34" charset="0"/>
              <a:buChar char="•"/>
            </a:pPr>
            <a:r>
              <a:rPr lang="en-US" sz="2800" dirty="0">
                <a:latin typeface="Arial" panose="020B0604020202020204" pitchFamily="34" charset="0"/>
                <a:cs typeface="Arial" panose="020B0604020202020204" pitchFamily="34" charset="0"/>
              </a:rPr>
              <a:t>Transportation is the responsibility of the parent/guardian and student. For safety and supervision reasons, students must leave the building after their scheduled Dakota classes.  </a:t>
            </a:r>
          </a:p>
          <a:p>
            <a:pPr>
              <a:buClr>
                <a:schemeClr val="tx1"/>
              </a:buClr>
              <a:buFont typeface="Arial" panose="020B0604020202020204" pitchFamily="34" charset="0"/>
              <a:buChar char="•"/>
            </a:pPr>
            <a:r>
              <a:rPr lang="en-US" sz="2800" dirty="0">
                <a:latin typeface="Arial" panose="020B0604020202020204" pitchFamily="34" charset="0"/>
                <a:cs typeface="Arial" panose="020B0604020202020204" pitchFamily="34" charset="0"/>
              </a:rPr>
              <a:t>Athletics, Band and Choir require after school and evening participation which may conflict with the student’s MCC class schedule.  </a:t>
            </a:r>
          </a:p>
          <a:p>
            <a:pPr>
              <a:buClr>
                <a:schemeClr val="tx1"/>
              </a:buClr>
              <a:buFont typeface="Arial" panose="020B0604020202020204" pitchFamily="34" charset="0"/>
              <a:buChar char="•"/>
            </a:pPr>
            <a:r>
              <a:rPr lang="en-US" sz="2800" dirty="0">
                <a:latin typeface="Arial" panose="020B0604020202020204" pitchFamily="34" charset="0"/>
                <a:cs typeface="Arial" panose="020B0604020202020204" pitchFamily="34" charset="0"/>
              </a:rPr>
              <a:t>College courses chosen must begin AFTER the student’s high school schedule ends (travel time must also be accounted for).</a:t>
            </a:r>
          </a:p>
        </p:txBody>
      </p:sp>
    </p:spTree>
    <p:extLst>
      <p:ext uri="{BB962C8B-B14F-4D97-AF65-F5344CB8AC3E}">
        <p14:creationId xmlns:p14="http://schemas.microsoft.com/office/powerpoint/2010/main" val="3955178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6DBD7-7E17-4F7F-8331-445001A114D1}"/>
              </a:ext>
            </a:extLst>
          </p:cNvPr>
          <p:cNvSpPr>
            <a:spLocks noGrp="1"/>
          </p:cNvSpPr>
          <p:nvPr>
            <p:ph type="title"/>
          </p:nvPr>
        </p:nvSpPr>
        <p:spPr>
          <a:xfrm>
            <a:off x="963651" y="194340"/>
            <a:ext cx="10264697" cy="1212102"/>
          </a:xfrm>
        </p:spPr>
        <p:txBody>
          <a:bodyPr>
            <a:normAutofit/>
          </a:bodyPr>
          <a:lstStyle/>
          <a:p>
            <a:r>
              <a:rPr lang="en-US" sz="4000" dirty="0">
                <a:solidFill>
                  <a:srgbClr val="FFFFFF"/>
                </a:solidFill>
              </a:rPr>
              <a:t>Books</a:t>
            </a:r>
          </a:p>
        </p:txBody>
      </p:sp>
      <p:sp>
        <p:nvSpPr>
          <p:cNvPr id="3" name="Content Placeholder 2">
            <a:extLst>
              <a:ext uri="{FF2B5EF4-FFF2-40B4-BE49-F238E27FC236}">
                <a16:creationId xmlns:a16="http://schemas.microsoft.com/office/drawing/2014/main" id="{09997382-082B-436C-A32E-0FF823EA8E53}"/>
              </a:ext>
            </a:extLst>
          </p:cNvPr>
          <p:cNvSpPr>
            <a:spLocks noGrp="1"/>
          </p:cNvSpPr>
          <p:nvPr>
            <p:ph idx="1"/>
          </p:nvPr>
        </p:nvSpPr>
        <p:spPr>
          <a:xfrm>
            <a:off x="1367624" y="1778000"/>
            <a:ext cx="10264697" cy="4279609"/>
          </a:xfrm>
        </p:spPr>
        <p:txBody>
          <a:bodyPr anchor="ctr">
            <a:noAutofit/>
          </a:bodyPr>
          <a:lstStyle/>
          <a:p>
            <a:pPr marL="0" indent="0">
              <a:buNone/>
            </a:pPr>
            <a:r>
              <a:rPr lang="en-US" sz="2800" dirty="0">
                <a:latin typeface="Arial" panose="020B0604020202020204" pitchFamily="34" charset="0"/>
                <a:cs typeface="Arial" panose="020B0604020202020204" pitchFamily="34" charset="0"/>
              </a:rPr>
              <a:t>The approximate cost for books is $40.00 - $150.00 per class. After you have enrolled in your class(es), check with the instructor/institution before purchasing books. If money remains after the fees, the district will apply it to the cost of required textbooks only. Students will be responsible for paying part or all their textbook costs once the full foundation allowance has been applied. The school will charge this difference to the DHS student account, which can be reviewed on Pay Schools Central. You can access Pay Schools Central through the Dakota High School website. </a:t>
            </a:r>
          </a:p>
        </p:txBody>
      </p:sp>
    </p:spTree>
    <p:extLst>
      <p:ext uri="{BB962C8B-B14F-4D97-AF65-F5344CB8AC3E}">
        <p14:creationId xmlns:p14="http://schemas.microsoft.com/office/powerpoint/2010/main" val="345686751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882</TotalTime>
  <Words>1691</Words>
  <Application>Microsoft Office PowerPoint</Application>
  <PresentationFormat>Widescreen</PresentationFormat>
  <Paragraphs>102</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Calisto MT</vt:lpstr>
      <vt:lpstr>Tahoma</vt:lpstr>
      <vt:lpstr>Trebuchet MS</vt:lpstr>
      <vt:lpstr>Wingdings 3</vt:lpstr>
      <vt:lpstr>Facet</vt:lpstr>
      <vt:lpstr> Dual Enrollment Presentation for 23-24</vt:lpstr>
      <vt:lpstr>Benefits of Dual Enrollment</vt:lpstr>
      <vt:lpstr>Things to Consider When Deciding on Dual Enrollment</vt:lpstr>
      <vt:lpstr>Things to Consider When Deciding on Dual Enrollment</vt:lpstr>
      <vt:lpstr>Things to Consider When Deciding on Dual Enrollment</vt:lpstr>
      <vt:lpstr>Things to Consider When Deciding on Dual Enrollment</vt:lpstr>
      <vt:lpstr>More Things to Consider When Deciding on Dual Enrollment</vt:lpstr>
      <vt:lpstr>More Things to Consider When Deciding on Dual Enrollment</vt:lpstr>
      <vt:lpstr>Books</vt:lpstr>
      <vt:lpstr>Possible Sequence for Dual Enrollment</vt:lpstr>
      <vt:lpstr>Preparing to Dual Enroll</vt:lpstr>
      <vt:lpstr>Dual Enrollment Preparation cont.</vt:lpstr>
      <vt:lpstr>Dual Enrollment Preparation cont.</vt:lpstr>
      <vt:lpstr>PowerPoint Presentation</vt:lpstr>
      <vt:lpstr>Dual Enrollment  at Macomb Community College                                                                                       Michael R. Baysdell, Director of K-12 Relations  </vt:lpstr>
      <vt:lpstr>My background</vt:lpstr>
      <vt:lpstr>Dual Enrollment</vt:lpstr>
      <vt:lpstr>Dual Enrollment cont.</vt:lpstr>
      <vt:lpstr>Process for Applying and Enrolling at Macomb Community College</vt:lpstr>
      <vt:lpstr>Applying and Enrolling cont.</vt:lpstr>
      <vt:lpstr>Questions?</vt:lpstr>
      <vt:lpstr>Next Steps for Dakota</vt:lpstr>
      <vt:lpstr>Next Steps for Dakota cont.</vt:lpstr>
      <vt:lpstr>There are resources available for you as Macomb Community College Students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Dual Enrollment Presentation</dc:title>
  <dc:creator>Simmons, Alethea</dc:creator>
  <cp:lastModifiedBy>Myny, Shannon</cp:lastModifiedBy>
  <cp:revision>63</cp:revision>
  <cp:lastPrinted>2023-03-20T17:14:32Z</cp:lastPrinted>
  <dcterms:created xsi:type="dcterms:W3CDTF">2021-03-23T16:09:45Z</dcterms:created>
  <dcterms:modified xsi:type="dcterms:W3CDTF">2023-03-22T13:46:15Z</dcterms:modified>
</cp:coreProperties>
</file>