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9"/>
  </p:notesMasterIdLst>
  <p:handoutMasterIdLst>
    <p:handoutMasterId r:id="rId10"/>
  </p:handoutMasterIdLst>
  <p:sldIdLst>
    <p:sldId id="263" r:id="rId2"/>
    <p:sldId id="269" r:id="rId3"/>
    <p:sldId id="264" r:id="rId4"/>
    <p:sldId id="265" r:id="rId5"/>
    <p:sldId id="266" r:id="rId6"/>
    <p:sldId id="267" r:id="rId7"/>
    <p:sldId id="268" r:id="rId8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44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A0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2"/>
    <p:restoredTop sz="92944"/>
  </p:normalViewPr>
  <p:slideViewPr>
    <p:cSldViewPr snapToGrid="0" snapToObjects="1">
      <p:cViewPr varScale="1">
        <p:scale>
          <a:sx n="73" d="100"/>
          <a:sy n="73" d="100"/>
        </p:scale>
        <p:origin x="2280" y="66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53" d="100"/>
          <a:sy n="153" d="100"/>
        </p:scale>
        <p:origin x="3064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9B74F4C-93E0-3249-99D9-3D9FBC3F89D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FA2719-DC46-AB4A-B4E4-2C3746DF956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6DEB07-80A8-F940-90F4-63F83E92A831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B67873-1D6A-9941-81E5-8AA593A47A4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38D28A-7DAB-1A41-9546-004FDB06C66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32AB1A-4119-334B-A4B3-1C7EFCC46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5537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BCEADF-62B8-AB4E-9571-7B0AC34568AD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B20DAA-EF2C-C84E-9753-6D8637CFE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815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B20DAA-EF2C-C84E-9753-6D8637CFEA1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794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B20DAA-EF2C-C84E-9753-6D8637CFEA1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2121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B20DAA-EF2C-C84E-9753-6D8637CFEA1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724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71B458B9-02AF-DA47-9923-61FB8EFB31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60" y="0"/>
            <a:ext cx="7772400" cy="100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107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5620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1292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809561-6E04-C34D-8B89-D749F8242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53" y="535517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21BAA1-51A4-164B-831F-A2C9D3789A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81E71A-80F3-8145-976F-F61F20B9FE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4353" y="9322647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F5324D-C60F-3D49-9D92-CB5E61ADC930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24C5EE-4570-004A-8748-642887646D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74608" y="9322647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7FE8D9-536E-EC44-A0C6-329A9623C2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89258" y="9322647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5A70DC-74E7-BB44-98E3-A16A66C02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347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4" r:id="rId2"/>
    <p:sldLayoutId id="2147483679" r:id="rId3"/>
  </p:sldLayoutIdLst>
  <p:txStyles>
    <p:titleStyle>
      <a:lvl1pPr algn="l" defTabSz="582930" rtl="0" eaLnBrk="1" latinLnBrk="0" hangingPunct="1">
        <a:lnSpc>
          <a:spcPct val="90000"/>
        </a:lnSpc>
        <a:spcBef>
          <a:spcPct val="0"/>
        </a:spcBef>
        <a:buNone/>
        <a:defRPr sz="280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5733" indent="-145733" algn="l" defTabSz="582930" rtl="0" eaLnBrk="1" latinLnBrk="0" hangingPunct="1">
        <a:lnSpc>
          <a:spcPct val="90000"/>
        </a:lnSpc>
        <a:spcBef>
          <a:spcPts val="638"/>
        </a:spcBef>
        <a:buFont typeface="Arial" panose="020B0604020202020204" pitchFamily="34" charset="0"/>
        <a:buChar char="•"/>
        <a:defRPr sz="1785" kern="1200">
          <a:solidFill>
            <a:schemeClr val="tx1"/>
          </a:solidFill>
          <a:latin typeface="+mn-lt"/>
          <a:ea typeface="+mn-ea"/>
          <a:cs typeface="+mn-cs"/>
        </a:defRPr>
      </a:lvl1pPr>
      <a:lvl2pPr marL="43719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2866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3pPr>
      <a:lvl4pPr marL="102012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4pPr>
      <a:lvl5pPr marL="131159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5pPr>
      <a:lvl6pPr marL="160305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6pPr>
      <a:lvl7pPr marL="189452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18598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47745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1pPr>
      <a:lvl2pPr marL="29146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2pPr>
      <a:lvl3pPr marL="58293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3pPr>
      <a:lvl4pPr marL="87439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4pPr>
      <a:lvl5pPr marL="116586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5pPr>
      <a:lvl6pPr marL="145732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6pPr>
      <a:lvl7pPr marL="174879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04025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A1C7D348-9503-9441-8138-6CD700164C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BEF4669-1BDA-0546-9D88-E2412490A213}"/>
              </a:ext>
            </a:extLst>
          </p:cNvPr>
          <p:cNvSpPr txBox="1"/>
          <p:nvPr/>
        </p:nvSpPr>
        <p:spPr>
          <a:xfrm>
            <a:off x="1128583" y="2129339"/>
            <a:ext cx="5528249" cy="171527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sz="1200" dirty="0">
                <a:latin typeface="Lato" panose="020F0502020204030203" pitchFamily="34" charset="77"/>
              </a:rPr>
              <a:t>Dear Kindergarten Families,</a:t>
            </a:r>
          </a:p>
          <a:p>
            <a:pPr>
              <a:lnSpc>
                <a:spcPts val="1600"/>
              </a:lnSpc>
            </a:pPr>
            <a:r>
              <a:rPr lang="en-US" sz="1200" dirty="0">
                <a:latin typeface="Lato" panose="020F0502020204030203" pitchFamily="34" charset="77"/>
              </a:rPr>
              <a:t>I am so excited to be your child’s teacher for the 2022-23 school year. Please make sure your child has the following school supplies ready for the first day of school. I look forward to meeting your child and giving them the best ever start to school!</a:t>
            </a:r>
            <a:br>
              <a:rPr lang="en-US" sz="1200" dirty="0">
                <a:latin typeface="Lato" panose="020F0502020204030203" pitchFamily="34" charset="77"/>
              </a:rPr>
            </a:br>
            <a:endParaRPr lang="en-US" sz="1200" dirty="0">
              <a:latin typeface="Lato" panose="020F0502020204030203" pitchFamily="34" charset="77"/>
            </a:endParaRPr>
          </a:p>
          <a:p>
            <a:pPr>
              <a:lnSpc>
                <a:spcPts val="1600"/>
              </a:lnSpc>
            </a:pPr>
            <a:r>
              <a:rPr lang="en-US" sz="1200" dirty="0">
                <a:latin typeface="Lato" panose="020F0502020204030203" pitchFamily="34" charset="77"/>
              </a:rPr>
              <a:t>Sincerely,</a:t>
            </a:r>
          </a:p>
          <a:p>
            <a:pPr>
              <a:lnSpc>
                <a:spcPts val="1600"/>
              </a:lnSpc>
            </a:pPr>
            <a:r>
              <a:rPr lang="en-US" sz="1200" dirty="0">
                <a:latin typeface="Lato" panose="020F0502020204030203" pitchFamily="34" charset="77"/>
              </a:rPr>
              <a:t>Kindergarten Teachers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2C1856-942E-BA4D-A2D2-A96DB2C9B15B}"/>
              </a:ext>
            </a:extLst>
          </p:cNvPr>
          <p:cNvSpPr txBox="1"/>
          <p:nvPr/>
        </p:nvSpPr>
        <p:spPr>
          <a:xfrm>
            <a:off x="1128582" y="4283675"/>
            <a:ext cx="5528250" cy="4755393"/>
          </a:xfrm>
          <a:prstGeom prst="rect">
            <a:avLst/>
          </a:prstGeom>
          <a:noFill/>
        </p:spPr>
        <p:txBody>
          <a:bodyPr wrap="none" lIns="0" tIns="0" rIns="0" bIns="0" numCol="2" spcCol="457200" rtlCol="0">
            <a:noAutofit/>
          </a:bodyPr>
          <a:lstStyle/>
          <a:p>
            <a:pPr marL="344488" indent="-344488">
              <a:lnSpc>
                <a:spcPts val="16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Backpack</a:t>
            </a:r>
          </a:p>
          <a:p>
            <a:pPr marL="344488" indent="-344488">
              <a:lnSpc>
                <a:spcPts val="16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Lunchbox</a:t>
            </a:r>
          </a:p>
          <a:p>
            <a:pPr marL="344488" indent="-344488">
              <a:lnSpc>
                <a:spcPts val="16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Reusable water bottle</a:t>
            </a:r>
          </a:p>
          <a:p>
            <a:pPr marL="344488" indent="-344488">
              <a:lnSpc>
                <a:spcPts val="16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Pencil box</a:t>
            </a:r>
          </a:p>
          <a:p>
            <a:pPr marL="344488" indent="-344488">
              <a:lnSpc>
                <a:spcPts val="16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Two boxes of 12 sharpened </a:t>
            </a:r>
            <a:br>
              <a:rPr lang="en-US" sz="1200" dirty="0">
                <a:latin typeface="Lato Medium" panose="020F0502020204030203" pitchFamily="34" charset="77"/>
              </a:rPr>
            </a:br>
            <a:r>
              <a:rPr lang="en-US" sz="1200" dirty="0">
                <a:latin typeface="Lato Medium" panose="020F0502020204030203" pitchFamily="34" charset="77"/>
              </a:rPr>
              <a:t>No. 2 pencils</a:t>
            </a:r>
          </a:p>
          <a:p>
            <a:pPr marL="344488" indent="-344488">
              <a:lnSpc>
                <a:spcPts val="16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Personal pencil sharpener</a:t>
            </a:r>
          </a:p>
          <a:p>
            <a:pPr marL="344488" indent="-344488">
              <a:lnSpc>
                <a:spcPts val="16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One large pink eraser</a:t>
            </a:r>
          </a:p>
          <a:p>
            <a:pPr marL="344488" indent="-344488">
              <a:lnSpc>
                <a:spcPts val="16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Two boxes of 24 crayons</a:t>
            </a:r>
          </a:p>
          <a:p>
            <a:pPr marL="344488" indent="-344488">
              <a:lnSpc>
                <a:spcPts val="16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One box of 8 washable markers</a:t>
            </a:r>
          </a:p>
          <a:p>
            <a:pPr marL="344488" indent="-344488">
              <a:lnSpc>
                <a:spcPts val="16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Individual white board</a:t>
            </a:r>
          </a:p>
          <a:p>
            <a:pPr marL="344488" indent="-344488">
              <a:lnSpc>
                <a:spcPts val="16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One box of 4 dry erase markers</a:t>
            </a:r>
          </a:p>
          <a:p>
            <a:pPr marL="344488" indent="-344488">
              <a:lnSpc>
                <a:spcPts val="16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One pair of blunt-tip scissors</a:t>
            </a:r>
          </a:p>
          <a:p>
            <a:pPr marL="344488" indent="-344488">
              <a:lnSpc>
                <a:spcPts val="16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One bottle of white school glue</a:t>
            </a:r>
          </a:p>
          <a:p>
            <a:pPr marL="344488" indent="-344488">
              <a:lnSpc>
                <a:spcPts val="16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Six glue sticks</a:t>
            </a:r>
          </a:p>
          <a:p>
            <a:pPr marL="344488" indent="-344488">
              <a:lnSpc>
                <a:spcPts val="16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Two primary composition notebooks</a:t>
            </a:r>
          </a:p>
          <a:p>
            <a:pPr marL="344488" indent="-344488">
              <a:lnSpc>
                <a:spcPts val="16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Two two-pocket folders</a:t>
            </a:r>
          </a:p>
          <a:p>
            <a:pPr marL="344488" indent="-344488">
              <a:lnSpc>
                <a:spcPts val="16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Two boxes of tissue</a:t>
            </a:r>
          </a:p>
          <a:p>
            <a:pPr marL="344488" indent="-344488">
              <a:lnSpc>
                <a:spcPts val="16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One roll of paper towels</a:t>
            </a:r>
          </a:p>
          <a:p>
            <a:pPr marL="344488" indent="-344488">
              <a:lnSpc>
                <a:spcPts val="16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One container of baby wipes</a:t>
            </a:r>
          </a:p>
          <a:p>
            <a:pPr marL="344488" indent="-344488">
              <a:lnSpc>
                <a:spcPts val="16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One container of Lysol</a:t>
            </a:r>
            <a:r>
              <a:rPr lang="en-US" sz="1200" baseline="30000" dirty="0"/>
              <a:t>®</a:t>
            </a:r>
            <a:r>
              <a:rPr lang="en-US" sz="1200" dirty="0">
                <a:latin typeface="Lato Medium" panose="020F0502020204030203" pitchFamily="34" charset="77"/>
              </a:rPr>
              <a:t> Disinfecting Wipes</a:t>
            </a:r>
          </a:p>
          <a:p>
            <a:pPr marL="344488" indent="-344488">
              <a:lnSpc>
                <a:spcPts val="16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One box of plastic storage bags: gallon, quart, or sandwich</a:t>
            </a:r>
          </a:p>
          <a:p>
            <a:pPr marL="344488" indent="-344488">
              <a:lnSpc>
                <a:spcPts val="16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One pair of headphones</a:t>
            </a:r>
          </a:p>
          <a:p>
            <a:pPr marL="344488" indent="-344488">
              <a:lnSpc>
                <a:spcPts val="16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Extra set of clothes sealed in a gallon bag</a:t>
            </a:r>
          </a:p>
        </p:txBody>
      </p:sp>
    </p:spTree>
    <p:extLst>
      <p:ext uri="{BB962C8B-B14F-4D97-AF65-F5344CB8AC3E}">
        <p14:creationId xmlns:p14="http://schemas.microsoft.com/office/powerpoint/2010/main" val="955407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A1C7D348-9503-9441-8138-6CD700164C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BEF4669-1BDA-0546-9D88-E2412490A213}"/>
              </a:ext>
            </a:extLst>
          </p:cNvPr>
          <p:cNvSpPr txBox="1"/>
          <p:nvPr/>
        </p:nvSpPr>
        <p:spPr>
          <a:xfrm>
            <a:off x="1128583" y="2129339"/>
            <a:ext cx="5528249" cy="171527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sz="1200" dirty="0">
                <a:latin typeface="Lato" panose="020F0502020204030203" pitchFamily="34" charset="77"/>
              </a:rPr>
              <a:t>Dear Kindergarten and 1</a:t>
            </a:r>
            <a:r>
              <a:rPr lang="en-US" sz="1200" baseline="30000" dirty="0">
                <a:latin typeface="Lato" panose="020F0502020204030203" pitchFamily="34" charset="77"/>
              </a:rPr>
              <a:t>st</a:t>
            </a:r>
            <a:r>
              <a:rPr lang="en-US" sz="1200" dirty="0">
                <a:latin typeface="Lato" panose="020F0502020204030203" pitchFamily="34" charset="77"/>
              </a:rPr>
              <a:t> Grade CLP Families,</a:t>
            </a:r>
          </a:p>
          <a:p>
            <a:pPr>
              <a:lnSpc>
                <a:spcPts val="1600"/>
              </a:lnSpc>
            </a:pPr>
            <a:r>
              <a:rPr lang="en-US" sz="1200" dirty="0">
                <a:latin typeface="Lato" panose="020F0502020204030203" pitchFamily="34" charset="77"/>
              </a:rPr>
              <a:t>I am so excited to be your child’s teacher for the 2022-23 school year. Please make sure your child has the following school supplies ready for the first day of school. I look forward to meeting your child and giving them the best ever start to school!</a:t>
            </a:r>
            <a:br>
              <a:rPr lang="en-US" sz="1200" dirty="0">
                <a:latin typeface="Lato" panose="020F0502020204030203" pitchFamily="34" charset="77"/>
              </a:rPr>
            </a:br>
            <a:endParaRPr lang="en-US" sz="1200" dirty="0">
              <a:latin typeface="Lato" panose="020F0502020204030203" pitchFamily="34" charset="77"/>
            </a:endParaRPr>
          </a:p>
          <a:p>
            <a:pPr>
              <a:lnSpc>
                <a:spcPts val="1600"/>
              </a:lnSpc>
            </a:pPr>
            <a:r>
              <a:rPr lang="en-US" sz="1200" dirty="0">
                <a:latin typeface="Lato" panose="020F0502020204030203" pitchFamily="34" charset="77"/>
              </a:rPr>
              <a:t>Sincerely,</a:t>
            </a:r>
          </a:p>
          <a:p>
            <a:pPr>
              <a:lnSpc>
                <a:spcPts val="1600"/>
              </a:lnSpc>
            </a:pPr>
            <a:r>
              <a:rPr lang="en-US" sz="1200" dirty="0">
                <a:latin typeface="Lato" panose="020F0502020204030203" pitchFamily="34" charset="77"/>
              </a:rPr>
              <a:t>Mrs. Bock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2C1856-942E-BA4D-A2D2-A96DB2C9B15B}"/>
              </a:ext>
            </a:extLst>
          </p:cNvPr>
          <p:cNvSpPr txBox="1"/>
          <p:nvPr/>
        </p:nvSpPr>
        <p:spPr>
          <a:xfrm>
            <a:off x="1128582" y="4283675"/>
            <a:ext cx="5528250" cy="4755393"/>
          </a:xfrm>
          <a:prstGeom prst="rect">
            <a:avLst/>
          </a:prstGeom>
          <a:noFill/>
        </p:spPr>
        <p:txBody>
          <a:bodyPr wrap="none" lIns="0" tIns="0" rIns="0" bIns="0" numCol="2" spcCol="457200" rtlCol="0">
            <a:noAutofit/>
          </a:bodyPr>
          <a:lstStyle/>
          <a:p>
            <a:pPr marL="344488" indent="-344488">
              <a:lnSpc>
                <a:spcPts val="16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Backpack</a:t>
            </a:r>
          </a:p>
          <a:p>
            <a:pPr marL="344488" indent="-344488">
              <a:lnSpc>
                <a:spcPts val="16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Lunch bag</a:t>
            </a:r>
          </a:p>
          <a:p>
            <a:pPr marL="344488" indent="-344488">
              <a:lnSpc>
                <a:spcPts val="16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Reusable water bottle</a:t>
            </a:r>
          </a:p>
          <a:p>
            <a:pPr marL="344488" indent="-344488">
              <a:lnSpc>
                <a:spcPts val="16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Two boxes of Kleenex</a:t>
            </a:r>
          </a:p>
          <a:p>
            <a:pPr marL="344488" indent="-344488">
              <a:lnSpc>
                <a:spcPts val="16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One bottle of hand sanitizer</a:t>
            </a:r>
          </a:p>
          <a:p>
            <a:pPr marL="344488" indent="-344488">
              <a:lnSpc>
                <a:spcPts val="16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One bottle of hand soap</a:t>
            </a:r>
          </a:p>
          <a:p>
            <a:pPr marL="344488" indent="-344488">
              <a:lnSpc>
                <a:spcPts val="16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Three boxes of 24 crayons</a:t>
            </a:r>
          </a:p>
          <a:p>
            <a:pPr marL="344488" indent="-344488">
              <a:lnSpc>
                <a:spcPts val="16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Three containers of Play-Doh</a:t>
            </a:r>
          </a:p>
          <a:p>
            <a:pPr marL="344488" indent="-344488">
              <a:lnSpc>
                <a:spcPts val="16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Two boxes of Crayola Markers</a:t>
            </a:r>
          </a:p>
          <a:p>
            <a:pPr marL="344488" indent="-344488">
              <a:lnSpc>
                <a:spcPts val="16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Two boxes of #2 pencils</a:t>
            </a:r>
          </a:p>
          <a:p>
            <a:pPr marL="344488" indent="-344488">
              <a:lnSpc>
                <a:spcPts val="16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Three pack of erasers</a:t>
            </a:r>
          </a:p>
          <a:p>
            <a:pPr marL="344488" indent="-344488">
              <a:lnSpc>
                <a:spcPts val="16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Six Elmer’s glue sticks</a:t>
            </a:r>
          </a:p>
          <a:p>
            <a:pPr marL="344488" indent="-344488">
              <a:lnSpc>
                <a:spcPts val="16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One pair of scissors (loop or spring-loaded)</a:t>
            </a:r>
          </a:p>
          <a:p>
            <a:pPr marL="344488" indent="-344488">
              <a:lnSpc>
                <a:spcPts val="16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One 1 inch, 3 ring binder with view pocket in front</a:t>
            </a:r>
          </a:p>
          <a:p>
            <a:pPr marL="344488" indent="-344488">
              <a:lnSpc>
                <a:spcPts val="16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One packets of top loading sheet/paper protectors</a:t>
            </a:r>
          </a:p>
          <a:p>
            <a:pPr marL="344488" indent="-344488">
              <a:lnSpc>
                <a:spcPts val="16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Four containers of Disinfecting wipes (all scents)</a:t>
            </a:r>
          </a:p>
          <a:p>
            <a:pPr marL="344488" indent="-344488">
              <a:lnSpc>
                <a:spcPts val="16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Three bags of individually wrapped candy</a:t>
            </a:r>
          </a:p>
          <a:p>
            <a:pPr marL="344488" indent="-344488">
              <a:lnSpc>
                <a:spcPts val="16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Three pencil boxes to keep supplies in the desk</a:t>
            </a:r>
          </a:p>
          <a:p>
            <a:pPr marL="344488" indent="-344488">
              <a:lnSpc>
                <a:spcPts val="16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One change of clothes in case of an accident</a:t>
            </a:r>
          </a:p>
          <a:p>
            <a:pPr marL="344488" indent="-344488">
              <a:lnSpc>
                <a:spcPts val="16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Diapers/Pull-ups and wipes if needed</a:t>
            </a:r>
          </a:p>
          <a:p>
            <a:pPr marL="344488" indent="-344488">
              <a:lnSpc>
                <a:spcPts val="16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Donation $20.00 (cooking and Holiday craft projects)</a:t>
            </a:r>
          </a:p>
          <a:p>
            <a:pPr>
              <a:lnSpc>
                <a:spcPts val="1600"/>
              </a:lnSpc>
              <a:spcAft>
                <a:spcPts val="1200"/>
              </a:spcAft>
              <a:buClr>
                <a:srgbClr val="15A0AB"/>
              </a:buClr>
              <a:buSzPct val="200000"/>
            </a:pPr>
            <a:endParaRPr lang="en-US" sz="1200" dirty="0">
              <a:highlight>
                <a:srgbClr val="FFFF00"/>
              </a:highlight>
              <a:latin typeface="Lato Medium" panose="020F0502020204030203" pitchFamily="34" charset="77"/>
            </a:endParaRPr>
          </a:p>
        </p:txBody>
      </p:sp>
      <p:pic>
        <p:nvPicPr>
          <p:cNvPr id="4" name="Picture 3" descr="A picture containing text, writing implement, stationary&#10;&#10;Description automatically generated">
            <a:extLst>
              <a:ext uri="{FF2B5EF4-FFF2-40B4-BE49-F238E27FC236}">
                <a16:creationId xmlns:a16="http://schemas.microsoft.com/office/drawing/2014/main" id="{E9EFBD12-5BA6-466A-A748-6423B98B9E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089" y="580315"/>
            <a:ext cx="4311687" cy="1562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692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B0D646F7-27B3-DA4F-B31F-FD79B751F1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EE5CA95-D0D0-B44E-AAF8-8543EB4E9CCE}"/>
              </a:ext>
            </a:extLst>
          </p:cNvPr>
          <p:cNvSpPr txBox="1"/>
          <p:nvPr/>
        </p:nvSpPr>
        <p:spPr>
          <a:xfrm>
            <a:off x="1128583" y="2129339"/>
            <a:ext cx="5528249" cy="171527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sz="1200" dirty="0">
                <a:latin typeface="Lato" panose="020F0502020204030203" pitchFamily="34" charset="77"/>
              </a:rPr>
              <a:t>Dear First Grade Families,</a:t>
            </a:r>
          </a:p>
          <a:p>
            <a:pPr>
              <a:lnSpc>
                <a:spcPts val="1600"/>
              </a:lnSpc>
            </a:pPr>
            <a:r>
              <a:rPr lang="en-US" sz="1200" dirty="0">
                <a:latin typeface="Lato" panose="020F0502020204030203" pitchFamily="34" charset="77"/>
              </a:rPr>
              <a:t>I am so excited to be your child’s teacher for the 2022-23 school year. Please make sure your child has the following school supplies ready for the first day of school. I look forward to meeting your child and giving them the best ever start to school!</a:t>
            </a:r>
            <a:br>
              <a:rPr lang="en-US" sz="1200" dirty="0">
                <a:latin typeface="Lato" panose="020F0502020204030203" pitchFamily="34" charset="77"/>
              </a:rPr>
            </a:br>
            <a:endParaRPr lang="en-US" sz="1200" dirty="0">
              <a:latin typeface="Lato" panose="020F0502020204030203" pitchFamily="34" charset="77"/>
            </a:endParaRPr>
          </a:p>
          <a:p>
            <a:pPr>
              <a:lnSpc>
                <a:spcPts val="1600"/>
              </a:lnSpc>
            </a:pPr>
            <a:r>
              <a:rPr lang="en-US" sz="1200" dirty="0">
                <a:latin typeface="Lato" panose="020F0502020204030203" pitchFamily="34" charset="77"/>
              </a:rPr>
              <a:t>Sincerely,</a:t>
            </a:r>
          </a:p>
          <a:p>
            <a:pPr>
              <a:lnSpc>
                <a:spcPts val="1600"/>
              </a:lnSpc>
            </a:pPr>
            <a:r>
              <a:rPr lang="en-US" sz="1200" dirty="0">
                <a:latin typeface="Lato" panose="020F0502020204030203" pitchFamily="34" charset="77"/>
              </a:rPr>
              <a:t>1</a:t>
            </a:r>
            <a:r>
              <a:rPr lang="en-US" sz="1200" baseline="30000" dirty="0">
                <a:latin typeface="Lato" panose="020F0502020204030203" pitchFamily="34" charset="77"/>
              </a:rPr>
              <a:t>st</a:t>
            </a:r>
            <a:r>
              <a:rPr lang="en-US" sz="1200" dirty="0">
                <a:latin typeface="Lato" panose="020F0502020204030203" pitchFamily="34" charset="77"/>
              </a:rPr>
              <a:t> Grade Teachers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AC1BBF-EF80-724E-838F-161F37270E4B}"/>
              </a:ext>
            </a:extLst>
          </p:cNvPr>
          <p:cNvSpPr txBox="1"/>
          <p:nvPr/>
        </p:nvSpPr>
        <p:spPr>
          <a:xfrm>
            <a:off x="1128582" y="4283675"/>
            <a:ext cx="5528250" cy="4474245"/>
          </a:xfrm>
          <a:prstGeom prst="rect">
            <a:avLst/>
          </a:prstGeom>
          <a:noFill/>
        </p:spPr>
        <p:txBody>
          <a:bodyPr wrap="none" lIns="0" tIns="0" rIns="0" bIns="0" numCol="2" spcCol="457200" rtlCol="0">
            <a:noAutofit/>
          </a:bodyPr>
          <a:lstStyle/>
          <a:p>
            <a:pPr marL="344488" indent="-344488">
              <a:lnSpc>
                <a:spcPts val="16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Backpack</a:t>
            </a:r>
          </a:p>
          <a:p>
            <a:pPr marL="344488" indent="-344488">
              <a:lnSpc>
                <a:spcPts val="16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1 light brown pillowcase (Please write name inside on the label)</a:t>
            </a:r>
          </a:p>
          <a:p>
            <a:pPr marL="344488" indent="-344488">
              <a:lnSpc>
                <a:spcPts val="16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Standard size pencil box – </a:t>
            </a:r>
            <a:r>
              <a:rPr lang="en-US" sz="1200" b="1" dirty="0">
                <a:latin typeface="Lato Medium" panose="020F0502020204030203" pitchFamily="34" charset="77"/>
              </a:rPr>
              <a:t>NO POUCHES</a:t>
            </a:r>
          </a:p>
          <a:p>
            <a:pPr marL="344488" indent="-344488">
              <a:lnSpc>
                <a:spcPts val="16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Four boxes of 24 crayons</a:t>
            </a:r>
          </a:p>
          <a:p>
            <a:pPr marL="344488" indent="-344488">
              <a:lnSpc>
                <a:spcPts val="16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20-24 sharpened </a:t>
            </a:r>
            <a:br>
              <a:rPr lang="en-US" sz="1200" dirty="0">
                <a:latin typeface="Lato Medium" panose="020F0502020204030203" pitchFamily="34" charset="77"/>
              </a:rPr>
            </a:br>
            <a:r>
              <a:rPr lang="en-US" sz="1200" dirty="0">
                <a:latin typeface="Lato Medium" panose="020F0502020204030203" pitchFamily="34" charset="77"/>
              </a:rPr>
              <a:t>No. 2 pencils</a:t>
            </a:r>
          </a:p>
          <a:p>
            <a:pPr marL="344488" indent="-344488">
              <a:lnSpc>
                <a:spcPts val="16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One large pink eraser</a:t>
            </a:r>
          </a:p>
          <a:p>
            <a:pPr marL="344488" indent="-344488">
              <a:lnSpc>
                <a:spcPts val="16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Colored Pencils (the kind with erasers work well)</a:t>
            </a:r>
          </a:p>
          <a:p>
            <a:pPr marL="344488" indent="-344488">
              <a:lnSpc>
                <a:spcPts val="16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One box of markers</a:t>
            </a:r>
          </a:p>
          <a:p>
            <a:pPr marL="344488" indent="-344488">
              <a:lnSpc>
                <a:spcPts val="16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3-4 dry </a:t>
            </a:r>
            <a:r>
              <a:rPr lang="en-US" sz="1200" b="1" dirty="0">
                <a:latin typeface="Lato Medium" panose="020F0502020204030203" pitchFamily="34" charset="77"/>
              </a:rPr>
              <a:t>fine tip</a:t>
            </a:r>
            <a:r>
              <a:rPr lang="en-US" sz="1200" dirty="0">
                <a:latin typeface="Lato Medium" panose="020F0502020204030203" pitchFamily="34" charset="77"/>
              </a:rPr>
              <a:t> erase markers</a:t>
            </a:r>
          </a:p>
          <a:p>
            <a:pPr marL="344488" indent="-344488">
              <a:lnSpc>
                <a:spcPts val="16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2 yellow highlighters</a:t>
            </a:r>
          </a:p>
          <a:p>
            <a:pPr marL="344488" indent="-344488">
              <a:lnSpc>
                <a:spcPts val="16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One pair of kid size Fiskars scissors</a:t>
            </a:r>
          </a:p>
          <a:p>
            <a:pPr marL="344488" indent="-344488">
              <a:lnSpc>
                <a:spcPts val="16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12 glue sticks</a:t>
            </a:r>
          </a:p>
          <a:p>
            <a:pPr marL="344488" indent="-344488">
              <a:lnSpc>
                <a:spcPts val="16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1” Binder Clear-View</a:t>
            </a:r>
          </a:p>
          <a:p>
            <a:pPr marL="344488" indent="-344488">
              <a:lnSpc>
                <a:spcPts val="16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50 clear sheet protectors already loaded into the 1” clear view binder</a:t>
            </a:r>
          </a:p>
          <a:p>
            <a:pPr marL="344488" indent="-344488">
              <a:lnSpc>
                <a:spcPts val="16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2 pocket folders (any color) – no prongs</a:t>
            </a:r>
          </a:p>
          <a:p>
            <a:pPr marL="344488" indent="-344488">
              <a:lnSpc>
                <a:spcPts val="16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1 pair of headphones</a:t>
            </a:r>
          </a:p>
          <a:p>
            <a:pPr marL="344488" indent="-344488">
              <a:lnSpc>
                <a:spcPts val="16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One boxes of Kleenex</a:t>
            </a:r>
          </a:p>
          <a:p>
            <a:pPr marL="344488" indent="-344488">
              <a:lnSpc>
                <a:spcPts val="16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One box of baby wipes</a:t>
            </a:r>
          </a:p>
          <a:p>
            <a:pPr marL="344488" indent="-344488">
              <a:lnSpc>
                <a:spcPts val="16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Boys: 1 box of Gallon size Ziploc bags</a:t>
            </a:r>
          </a:p>
          <a:p>
            <a:pPr marL="344488" indent="-344488">
              <a:lnSpc>
                <a:spcPts val="16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Girls: 1 box Quart size Ziploc bags</a:t>
            </a:r>
          </a:p>
          <a:p>
            <a:pPr>
              <a:lnSpc>
                <a:spcPts val="1600"/>
              </a:lnSpc>
              <a:spcAft>
                <a:spcPts val="1200"/>
              </a:spcAft>
              <a:buClr>
                <a:srgbClr val="15A0AB"/>
              </a:buClr>
              <a:buSzPct val="200000"/>
            </a:pPr>
            <a:endParaRPr lang="en-US" sz="1200" dirty="0">
              <a:highlight>
                <a:srgbClr val="FFFF00"/>
              </a:highlight>
              <a:latin typeface="Lato Medium" panose="020F050202020403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100098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25202B45-C22B-2E42-BC70-C3BDE38FE1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03D871B-5D05-3149-AF08-FB3950703166}"/>
              </a:ext>
            </a:extLst>
          </p:cNvPr>
          <p:cNvSpPr txBox="1"/>
          <p:nvPr/>
        </p:nvSpPr>
        <p:spPr>
          <a:xfrm>
            <a:off x="1128583" y="2129339"/>
            <a:ext cx="5528249" cy="171527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sz="1200" dirty="0">
                <a:latin typeface="Lato" panose="020F0502020204030203" pitchFamily="34" charset="77"/>
              </a:rPr>
              <a:t>Dear Second Grade Families,</a:t>
            </a:r>
          </a:p>
          <a:p>
            <a:pPr>
              <a:lnSpc>
                <a:spcPts val="1600"/>
              </a:lnSpc>
            </a:pPr>
            <a:r>
              <a:rPr lang="en-US" sz="1200" dirty="0">
                <a:latin typeface="Lato" panose="020F0502020204030203" pitchFamily="34" charset="77"/>
              </a:rPr>
              <a:t>I am so excited to be your child’s teacher for the 2022-23 school year. Please make sure your child has the following school supplies ready for the first day of school. I look forward to meeting your child and giving them the best ever start to school!</a:t>
            </a:r>
            <a:br>
              <a:rPr lang="en-US" sz="1200" dirty="0">
                <a:latin typeface="Lato" panose="020F0502020204030203" pitchFamily="34" charset="77"/>
              </a:rPr>
            </a:br>
            <a:endParaRPr lang="en-US" sz="1200" dirty="0">
              <a:latin typeface="Lato" panose="020F0502020204030203" pitchFamily="34" charset="77"/>
            </a:endParaRPr>
          </a:p>
          <a:p>
            <a:pPr>
              <a:lnSpc>
                <a:spcPts val="1600"/>
              </a:lnSpc>
            </a:pPr>
            <a:r>
              <a:rPr lang="en-US" sz="1200" dirty="0">
                <a:latin typeface="Lato" panose="020F0502020204030203" pitchFamily="34" charset="77"/>
              </a:rPr>
              <a:t>Sincerely,</a:t>
            </a:r>
          </a:p>
          <a:p>
            <a:pPr>
              <a:lnSpc>
                <a:spcPts val="1600"/>
              </a:lnSpc>
            </a:pPr>
            <a:r>
              <a:rPr lang="en-US" sz="1200" dirty="0">
                <a:latin typeface="Lato" panose="020F0502020204030203" pitchFamily="34" charset="77"/>
              </a:rPr>
              <a:t>2</a:t>
            </a:r>
            <a:r>
              <a:rPr lang="en-US" sz="1200" baseline="30000" dirty="0">
                <a:latin typeface="Lato" panose="020F0502020204030203" pitchFamily="34" charset="77"/>
              </a:rPr>
              <a:t>nd</a:t>
            </a:r>
            <a:r>
              <a:rPr lang="en-US" sz="1200" dirty="0">
                <a:latin typeface="Lato" panose="020F0502020204030203" pitchFamily="34" charset="77"/>
              </a:rPr>
              <a:t> Grade Teachers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B0678E-4F96-1641-A7B9-D7B825723A6A}"/>
              </a:ext>
            </a:extLst>
          </p:cNvPr>
          <p:cNvSpPr txBox="1"/>
          <p:nvPr/>
        </p:nvSpPr>
        <p:spPr>
          <a:xfrm>
            <a:off x="1128582" y="4283675"/>
            <a:ext cx="5528250" cy="5017722"/>
          </a:xfrm>
          <a:prstGeom prst="rect">
            <a:avLst/>
          </a:prstGeom>
          <a:noFill/>
        </p:spPr>
        <p:txBody>
          <a:bodyPr wrap="none" lIns="0" tIns="0" rIns="0" bIns="0" numCol="2" spcCol="457200" rtlCol="0">
            <a:noAutofit/>
          </a:bodyPr>
          <a:lstStyle/>
          <a:p>
            <a:pPr marL="344488" indent="-344488">
              <a:lnSpc>
                <a:spcPts val="16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Reusable water bottle</a:t>
            </a:r>
          </a:p>
          <a:p>
            <a:pPr marL="344488" indent="-344488">
              <a:lnSpc>
                <a:spcPts val="16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Small pencil box</a:t>
            </a:r>
          </a:p>
          <a:p>
            <a:pPr marL="344488" indent="-344488">
              <a:lnSpc>
                <a:spcPts val="16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Sharpened pencils</a:t>
            </a:r>
          </a:p>
          <a:p>
            <a:pPr marL="344488" indent="-344488">
              <a:lnSpc>
                <a:spcPts val="16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Erasers</a:t>
            </a:r>
          </a:p>
          <a:p>
            <a:pPr marL="344488" indent="-344488">
              <a:lnSpc>
                <a:spcPts val="16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Crayons (24 or fewer)</a:t>
            </a:r>
          </a:p>
          <a:p>
            <a:pPr marL="344488" indent="-344488">
              <a:lnSpc>
                <a:spcPts val="16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Colored Pencils</a:t>
            </a:r>
          </a:p>
          <a:p>
            <a:pPr marL="344488" indent="-344488">
              <a:lnSpc>
                <a:spcPts val="16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Yellow Highlighter</a:t>
            </a:r>
          </a:p>
          <a:p>
            <a:pPr marL="344488" indent="-344488">
              <a:lnSpc>
                <a:spcPts val="16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2 any color dry erase markers</a:t>
            </a:r>
          </a:p>
          <a:p>
            <a:pPr marL="344488" indent="-344488">
              <a:lnSpc>
                <a:spcPts val="16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Scissors</a:t>
            </a:r>
          </a:p>
          <a:p>
            <a:pPr marL="344488" indent="-344488">
              <a:lnSpc>
                <a:spcPts val="16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One bottle of white school glue</a:t>
            </a:r>
          </a:p>
          <a:p>
            <a:pPr marL="344488" indent="-344488">
              <a:lnSpc>
                <a:spcPts val="16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2 large or 4 small glue sticks</a:t>
            </a:r>
          </a:p>
          <a:p>
            <a:pPr marL="344488" indent="-344488">
              <a:lnSpc>
                <a:spcPts val="16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Two wide-rule notebooks</a:t>
            </a:r>
          </a:p>
          <a:p>
            <a:pPr marL="344488" indent="-344488">
              <a:lnSpc>
                <a:spcPts val="16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Two plastic duo-tang folders with pockets and metal prongs to insert papers</a:t>
            </a:r>
          </a:p>
          <a:p>
            <a:pPr marL="344488" indent="-344488">
              <a:lnSpc>
                <a:spcPts val="16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1 three ring binder with child’s name on it</a:t>
            </a:r>
          </a:p>
          <a:p>
            <a:pPr marL="344488" indent="-344488">
              <a:lnSpc>
                <a:spcPts val="16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One box of Kleenex</a:t>
            </a:r>
          </a:p>
          <a:p>
            <a:pPr marL="344488" indent="-344488">
              <a:lnSpc>
                <a:spcPts val="16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Large hand sanitizer or refill bottle</a:t>
            </a:r>
          </a:p>
          <a:p>
            <a:pPr marL="344488" indent="-344488">
              <a:lnSpc>
                <a:spcPts val="16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One bottle of hand soap or refill bottle – kids love the fruity kind!</a:t>
            </a:r>
          </a:p>
          <a:p>
            <a:pPr marL="344488" indent="-344488">
              <a:lnSpc>
                <a:spcPts val="16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One container of baby wipes or refill pack</a:t>
            </a:r>
          </a:p>
          <a:p>
            <a:pPr marL="344488" indent="-344488">
              <a:lnSpc>
                <a:spcPts val="16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One container of Disinfecting Wipes</a:t>
            </a:r>
          </a:p>
          <a:p>
            <a:pPr marL="344488" indent="-344488">
              <a:lnSpc>
                <a:spcPts val="16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One box of plastic storage bags: gallon, quart, or sandwich</a:t>
            </a:r>
          </a:p>
          <a:p>
            <a:pPr marL="344488" indent="-344488">
              <a:lnSpc>
                <a:spcPts val="16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1 deck of playing cards for Math games</a:t>
            </a:r>
          </a:p>
          <a:p>
            <a:pPr marL="344488" indent="-344488">
              <a:lnSpc>
                <a:spcPts val="16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One pair of inexpensive headphones</a:t>
            </a:r>
          </a:p>
          <a:p>
            <a:pPr>
              <a:lnSpc>
                <a:spcPts val="1600"/>
              </a:lnSpc>
              <a:spcAft>
                <a:spcPts val="1200"/>
              </a:spcAft>
              <a:buClr>
                <a:srgbClr val="15A0AB"/>
              </a:buClr>
              <a:buSzPct val="200000"/>
            </a:pPr>
            <a:endParaRPr lang="en-US" sz="1200" dirty="0">
              <a:highlight>
                <a:srgbClr val="FFFF00"/>
              </a:highlight>
              <a:latin typeface="Lato Medium" panose="020F050202020403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088708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etter&#10;&#10;Description automatically generated with low confidence">
            <a:extLst>
              <a:ext uri="{FF2B5EF4-FFF2-40B4-BE49-F238E27FC236}">
                <a16:creationId xmlns:a16="http://schemas.microsoft.com/office/drawing/2014/main" id="{FB89785C-4582-5246-8AB3-6E0F026ABD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E7FB4E7-B2CB-A448-A807-7E2AB7DCF056}"/>
              </a:ext>
            </a:extLst>
          </p:cNvPr>
          <p:cNvSpPr txBox="1"/>
          <p:nvPr/>
        </p:nvSpPr>
        <p:spPr>
          <a:xfrm>
            <a:off x="1128583" y="2129339"/>
            <a:ext cx="5528249" cy="171527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sz="1200" dirty="0">
                <a:latin typeface="Lato" panose="020F0502020204030203" pitchFamily="34" charset="77"/>
              </a:rPr>
              <a:t>Dear Third Grade Families,</a:t>
            </a:r>
          </a:p>
          <a:p>
            <a:pPr>
              <a:lnSpc>
                <a:spcPts val="1600"/>
              </a:lnSpc>
            </a:pPr>
            <a:r>
              <a:rPr lang="en-US" sz="1200" dirty="0">
                <a:latin typeface="Lato" panose="020F0502020204030203" pitchFamily="34" charset="77"/>
              </a:rPr>
              <a:t>I am so excited to be your child’s teacher for the 2022-23 school year. Please make sure your child has the following school supplies ready for the first day of school. I look forward to meeting your child and giving them the best ever start to school!</a:t>
            </a:r>
            <a:br>
              <a:rPr lang="en-US" sz="1200" dirty="0">
                <a:latin typeface="Lato" panose="020F0502020204030203" pitchFamily="34" charset="77"/>
              </a:rPr>
            </a:br>
            <a:endParaRPr lang="en-US" sz="1200" dirty="0">
              <a:latin typeface="Lato" panose="020F0502020204030203" pitchFamily="34" charset="77"/>
            </a:endParaRPr>
          </a:p>
          <a:p>
            <a:pPr>
              <a:lnSpc>
                <a:spcPts val="1600"/>
              </a:lnSpc>
            </a:pPr>
            <a:r>
              <a:rPr lang="en-US" sz="1200" dirty="0">
                <a:latin typeface="Lato" panose="020F0502020204030203" pitchFamily="34" charset="77"/>
              </a:rPr>
              <a:t>Sincerely,</a:t>
            </a:r>
          </a:p>
          <a:p>
            <a:pPr>
              <a:lnSpc>
                <a:spcPts val="1600"/>
              </a:lnSpc>
            </a:pPr>
            <a:r>
              <a:rPr lang="en-US" sz="1200" dirty="0">
                <a:latin typeface="Lato" panose="020F0502020204030203" pitchFamily="34" charset="77"/>
              </a:rPr>
              <a:t>3</a:t>
            </a:r>
            <a:r>
              <a:rPr lang="en-US" sz="1200" baseline="30000" dirty="0">
                <a:latin typeface="Lato" panose="020F0502020204030203" pitchFamily="34" charset="77"/>
              </a:rPr>
              <a:t>rd</a:t>
            </a:r>
            <a:r>
              <a:rPr lang="en-US" sz="1200" dirty="0">
                <a:latin typeface="Lato" panose="020F0502020204030203" pitchFamily="34" charset="77"/>
              </a:rPr>
              <a:t> Grade Teachers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225DB0-8371-7D48-868B-4E8DE136E1F6}"/>
              </a:ext>
            </a:extLst>
          </p:cNvPr>
          <p:cNvSpPr txBox="1"/>
          <p:nvPr/>
        </p:nvSpPr>
        <p:spPr>
          <a:xfrm>
            <a:off x="1128582" y="4283675"/>
            <a:ext cx="5528250" cy="4924333"/>
          </a:xfrm>
          <a:prstGeom prst="rect">
            <a:avLst/>
          </a:prstGeom>
          <a:noFill/>
        </p:spPr>
        <p:txBody>
          <a:bodyPr wrap="none" lIns="0" tIns="0" rIns="0" bIns="0" numCol="2" spcCol="457200" rtlCol="0">
            <a:noAutofit/>
          </a:bodyPr>
          <a:lstStyle/>
          <a:p>
            <a:pPr marL="344488" indent="-344488">
              <a:lnSpc>
                <a:spcPts val="14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Backpack</a:t>
            </a:r>
          </a:p>
          <a:p>
            <a:pPr marL="344488" indent="-344488">
              <a:lnSpc>
                <a:spcPts val="14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Lunchbox</a:t>
            </a:r>
          </a:p>
          <a:p>
            <a:pPr marL="344488" indent="-344488">
              <a:lnSpc>
                <a:spcPts val="14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Reusable water bottle</a:t>
            </a:r>
          </a:p>
          <a:p>
            <a:pPr marL="344488" indent="-344488">
              <a:lnSpc>
                <a:spcPts val="14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Pencil box</a:t>
            </a:r>
          </a:p>
          <a:p>
            <a:pPr marL="344488" indent="-344488">
              <a:lnSpc>
                <a:spcPts val="14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12 sharpened No. 2 pencils</a:t>
            </a:r>
          </a:p>
          <a:p>
            <a:pPr marL="344488" indent="-344488">
              <a:lnSpc>
                <a:spcPts val="14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One box of 24 crayons</a:t>
            </a:r>
          </a:p>
          <a:p>
            <a:pPr marL="344488" indent="-344488">
              <a:lnSpc>
                <a:spcPts val="14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One box of 24 colored pencils</a:t>
            </a:r>
          </a:p>
          <a:p>
            <a:pPr marL="344488" indent="-344488">
              <a:lnSpc>
                <a:spcPts val="14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Two highlighters</a:t>
            </a:r>
          </a:p>
          <a:p>
            <a:pPr marL="344488" indent="-344488">
              <a:lnSpc>
                <a:spcPts val="14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2 Red checking pens</a:t>
            </a:r>
          </a:p>
          <a:p>
            <a:pPr marL="344488" indent="-344488">
              <a:lnSpc>
                <a:spcPts val="14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One pair of scissors</a:t>
            </a:r>
          </a:p>
          <a:p>
            <a:pPr marL="344488" indent="-344488">
              <a:lnSpc>
                <a:spcPts val="14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One bottle of white school glue</a:t>
            </a:r>
          </a:p>
          <a:p>
            <a:pPr marL="344488" indent="-344488">
              <a:lnSpc>
                <a:spcPts val="14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Six glue sticks 9 will need more throughout the year)</a:t>
            </a:r>
          </a:p>
          <a:p>
            <a:pPr marL="344488" indent="-344488">
              <a:lnSpc>
                <a:spcPts val="14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Ruler in/cm</a:t>
            </a:r>
          </a:p>
          <a:p>
            <a:pPr marL="344488" indent="-344488">
              <a:lnSpc>
                <a:spcPts val="14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Two wide-ruled spiral-bound notebooks</a:t>
            </a:r>
          </a:p>
          <a:p>
            <a:pPr marL="344488" indent="-344488">
              <a:lnSpc>
                <a:spcPts val="14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One two-pocket folder (plastic)</a:t>
            </a:r>
          </a:p>
          <a:p>
            <a:pPr marL="344488" indent="-344488">
              <a:lnSpc>
                <a:spcPts val="14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Two boxes of tissue</a:t>
            </a:r>
          </a:p>
          <a:p>
            <a:pPr marL="344488" indent="-344488">
              <a:lnSpc>
                <a:spcPts val="14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One container of Lysol</a:t>
            </a:r>
            <a:r>
              <a:rPr lang="en-US" sz="1200" baseline="30000" dirty="0"/>
              <a:t>®</a:t>
            </a:r>
            <a:r>
              <a:rPr lang="en-US" sz="1200" dirty="0">
                <a:latin typeface="Lato Medium" panose="020F0502020204030203" pitchFamily="34" charset="77"/>
              </a:rPr>
              <a:t> Disinfecting Wipes</a:t>
            </a:r>
          </a:p>
          <a:p>
            <a:pPr marL="344488" indent="-344488">
              <a:lnSpc>
                <a:spcPts val="14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One pink eraser</a:t>
            </a:r>
          </a:p>
          <a:p>
            <a:pPr marL="344488" indent="-344488">
              <a:lnSpc>
                <a:spcPts val="14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endParaRPr lang="en-US" sz="1200" dirty="0">
              <a:latin typeface="Lato Medium" panose="020F0502020204030203" pitchFamily="34" charset="77"/>
            </a:endParaRPr>
          </a:p>
          <a:p>
            <a:pPr marL="344488" indent="-344488">
              <a:lnSpc>
                <a:spcPts val="14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endParaRPr lang="en-US" sz="1200" dirty="0">
              <a:latin typeface="Lato Medium" panose="020F0502020204030203" pitchFamily="34" charset="77"/>
            </a:endParaRPr>
          </a:p>
          <a:p>
            <a:pPr>
              <a:lnSpc>
                <a:spcPts val="1400"/>
              </a:lnSpc>
              <a:spcAft>
                <a:spcPts val="1200"/>
              </a:spcAft>
              <a:buClr>
                <a:srgbClr val="15A0AB"/>
              </a:buClr>
              <a:buSzPct val="200000"/>
            </a:pPr>
            <a:endParaRPr lang="en-US" sz="1200" dirty="0">
              <a:highlight>
                <a:srgbClr val="FFFF00"/>
              </a:highlight>
              <a:latin typeface="Lato Medium" panose="020F050202020403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634219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able&#10;&#10;Description automatically generated with low confidence">
            <a:extLst>
              <a:ext uri="{FF2B5EF4-FFF2-40B4-BE49-F238E27FC236}">
                <a16:creationId xmlns:a16="http://schemas.microsoft.com/office/drawing/2014/main" id="{0FE8C505-7426-2C48-A522-ED5B0D932B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381ADF6-32DC-634E-93E1-5144014EDCB3}"/>
              </a:ext>
            </a:extLst>
          </p:cNvPr>
          <p:cNvSpPr txBox="1"/>
          <p:nvPr/>
        </p:nvSpPr>
        <p:spPr>
          <a:xfrm>
            <a:off x="1128583" y="2129339"/>
            <a:ext cx="5528249" cy="171527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sz="1200" dirty="0">
                <a:latin typeface="Lato" panose="020F0502020204030203" pitchFamily="34" charset="77"/>
              </a:rPr>
              <a:t>Dear Fourth Grade Families,</a:t>
            </a:r>
          </a:p>
          <a:p>
            <a:pPr>
              <a:lnSpc>
                <a:spcPts val="1600"/>
              </a:lnSpc>
            </a:pPr>
            <a:r>
              <a:rPr lang="en-US" sz="1200" dirty="0">
                <a:latin typeface="Lato" panose="020F0502020204030203" pitchFamily="34" charset="77"/>
              </a:rPr>
              <a:t>I am so excited to be your child’s teacher for the 2022-23 school year. Please make sure your child has the following school supplies ready for the first day of school. I look forward to meeting your child and giving them the best ever start to school!</a:t>
            </a:r>
            <a:br>
              <a:rPr lang="en-US" sz="1200" dirty="0">
                <a:latin typeface="Lato" panose="020F0502020204030203" pitchFamily="34" charset="77"/>
              </a:rPr>
            </a:br>
            <a:endParaRPr lang="en-US" sz="1200" dirty="0">
              <a:latin typeface="Lato" panose="020F0502020204030203" pitchFamily="34" charset="77"/>
            </a:endParaRPr>
          </a:p>
          <a:p>
            <a:pPr>
              <a:lnSpc>
                <a:spcPts val="1600"/>
              </a:lnSpc>
            </a:pPr>
            <a:r>
              <a:rPr lang="en-US" sz="1200" dirty="0">
                <a:latin typeface="Lato" panose="020F0502020204030203" pitchFamily="34" charset="77"/>
              </a:rPr>
              <a:t>Sincerely,</a:t>
            </a:r>
          </a:p>
          <a:p>
            <a:pPr>
              <a:lnSpc>
                <a:spcPts val="1600"/>
              </a:lnSpc>
            </a:pPr>
            <a:r>
              <a:rPr lang="en-US" sz="1200" dirty="0">
                <a:latin typeface="Lato" panose="020F0502020204030203" pitchFamily="34" charset="77"/>
              </a:rPr>
              <a:t>4</a:t>
            </a:r>
            <a:r>
              <a:rPr lang="en-US" sz="1200" baseline="30000" dirty="0">
                <a:latin typeface="Lato" panose="020F0502020204030203" pitchFamily="34" charset="77"/>
              </a:rPr>
              <a:t>th</a:t>
            </a:r>
            <a:r>
              <a:rPr lang="en-US" sz="1200" dirty="0">
                <a:latin typeface="Lato" panose="020F0502020204030203" pitchFamily="34" charset="77"/>
              </a:rPr>
              <a:t> Grade Teachers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3A003D-ACEA-B242-B0BF-DD61D7B60849}"/>
              </a:ext>
            </a:extLst>
          </p:cNvPr>
          <p:cNvSpPr txBox="1"/>
          <p:nvPr/>
        </p:nvSpPr>
        <p:spPr>
          <a:xfrm>
            <a:off x="1128582" y="4322433"/>
            <a:ext cx="5528250" cy="5050208"/>
          </a:xfrm>
          <a:prstGeom prst="rect">
            <a:avLst/>
          </a:prstGeom>
          <a:noFill/>
        </p:spPr>
        <p:txBody>
          <a:bodyPr wrap="none" lIns="0" tIns="0" rIns="0" bIns="0" numCol="2" spcCol="457200" rtlCol="0">
            <a:noAutofit/>
          </a:bodyPr>
          <a:lstStyle/>
          <a:p>
            <a:pPr marL="347472" indent="-347472">
              <a:lnSpc>
                <a:spcPts val="1100"/>
              </a:lnSpc>
              <a:spcAft>
                <a:spcPts val="11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100" dirty="0">
                <a:latin typeface="Lato Medium" panose="020F0502020204030203" pitchFamily="34" charset="77"/>
              </a:rPr>
              <a:t>Reusable water bottle</a:t>
            </a:r>
          </a:p>
          <a:p>
            <a:pPr marL="347472" indent="-347472">
              <a:lnSpc>
                <a:spcPts val="1100"/>
              </a:lnSpc>
              <a:spcAft>
                <a:spcPts val="11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100" dirty="0">
                <a:latin typeface="Lato Medium" panose="020F0502020204030203" pitchFamily="34" charset="77"/>
              </a:rPr>
              <a:t>Standard size pencil box</a:t>
            </a:r>
          </a:p>
          <a:p>
            <a:pPr marL="347472" indent="-347472">
              <a:lnSpc>
                <a:spcPts val="1100"/>
              </a:lnSpc>
              <a:spcAft>
                <a:spcPts val="11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100" dirty="0">
                <a:latin typeface="Lato Medium" panose="020F0502020204030203" pitchFamily="34" charset="77"/>
              </a:rPr>
              <a:t>Two boxes of 12 sharpened </a:t>
            </a:r>
            <a:br>
              <a:rPr lang="en-US" sz="1100" dirty="0">
                <a:latin typeface="Lato Medium" panose="020F0502020204030203" pitchFamily="34" charset="77"/>
              </a:rPr>
            </a:br>
            <a:r>
              <a:rPr lang="en-US" sz="1100" dirty="0">
                <a:latin typeface="Lato Medium" panose="020F0502020204030203" pitchFamily="34" charset="77"/>
              </a:rPr>
              <a:t>No. 2 pencils</a:t>
            </a:r>
          </a:p>
          <a:p>
            <a:pPr marL="347472" indent="-347472">
              <a:lnSpc>
                <a:spcPts val="1100"/>
              </a:lnSpc>
              <a:spcAft>
                <a:spcPts val="11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100" dirty="0">
                <a:latin typeface="Lato Medium" panose="020F0502020204030203" pitchFamily="34" charset="77"/>
              </a:rPr>
              <a:t>Two Chunky erasers</a:t>
            </a:r>
          </a:p>
          <a:p>
            <a:pPr marL="347472" indent="-347472">
              <a:lnSpc>
                <a:spcPts val="1100"/>
              </a:lnSpc>
              <a:spcAft>
                <a:spcPts val="11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100" dirty="0">
                <a:latin typeface="Lato Medium" panose="020F0502020204030203" pitchFamily="34" charset="77"/>
              </a:rPr>
              <a:t>One box of 24 crayons</a:t>
            </a:r>
          </a:p>
          <a:p>
            <a:pPr marL="347472" indent="-347472">
              <a:lnSpc>
                <a:spcPts val="1100"/>
              </a:lnSpc>
              <a:spcAft>
                <a:spcPts val="11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100" dirty="0">
                <a:latin typeface="Lato Medium" panose="020F0502020204030203" pitchFamily="34" charset="77"/>
              </a:rPr>
              <a:t>Two dry erase markers</a:t>
            </a:r>
          </a:p>
          <a:p>
            <a:pPr marL="347472" indent="-347472">
              <a:lnSpc>
                <a:spcPts val="1100"/>
              </a:lnSpc>
              <a:spcAft>
                <a:spcPts val="11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100" dirty="0">
                <a:latin typeface="Lato Medium" panose="020F0502020204030203" pitchFamily="34" charset="77"/>
              </a:rPr>
              <a:t>Two highlighters</a:t>
            </a:r>
          </a:p>
          <a:p>
            <a:pPr marL="347472" indent="-347472">
              <a:lnSpc>
                <a:spcPts val="1100"/>
              </a:lnSpc>
              <a:spcAft>
                <a:spcPts val="11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100" dirty="0">
                <a:latin typeface="Lato Medium" panose="020F0502020204030203" pitchFamily="34" charset="77"/>
              </a:rPr>
              <a:t>Two red pens</a:t>
            </a:r>
          </a:p>
          <a:p>
            <a:pPr marL="347472" indent="-347472">
              <a:lnSpc>
                <a:spcPts val="1100"/>
              </a:lnSpc>
              <a:spcAft>
                <a:spcPts val="11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100" dirty="0">
                <a:latin typeface="Lato Medium" panose="020F0502020204030203" pitchFamily="34" charset="77"/>
              </a:rPr>
              <a:t>One pair of pointed-tip scissors</a:t>
            </a:r>
          </a:p>
          <a:p>
            <a:pPr marL="347472" indent="-347472">
              <a:lnSpc>
                <a:spcPts val="1100"/>
              </a:lnSpc>
              <a:spcAft>
                <a:spcPts val="11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100" dirty="0">
                <a:latin typeface="Lato Medium" panose="020F0502020204030203" pitchFamily="34" charset="77"/>
              </a:rPr>
              <a:t>Two giant glue sticks</a:t>
            </a:r>
          </a:p>
          <a:p>
            <a:pPr marL="347472" indent="-347472">
              <a:lnSpc>
                <a:spcPts val="1100"/>
              </a:lnSpc>
              <a:spcAft>
                <a:spcPts val="11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100" dirty="0">
                <a:latin typeface="Lato Medium" panose="020F0502020204030203" pitchFamily="34" charset="77"/>
              </a:rPr>
              <a:t>Ruler in/cm</a:t>
            </a:r>
          </a:p>
          <a:p>
            <a:pPr marL="347472" indent="-347472">
              <a:lnSpc>
                <a:spcPts val="1100"/>
              </a:lnSpc>
              <a:spcAft>
                <a:spcPts val="11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100" dirty="0">
                <a:latin typeface="Lato Medium" panose="020F0502020204030203" pitchFamily="34" charset="77"/>
              </a:rPr>
              <a:t>Two two-pocket folders - preferably plastic (includes one for Music</a:t>
            </a:r>
          </a:p>
          <a:p>
            <a:pPr marL="347472" indent="-347472">
              <a:lnSpc>
                <a:spcPts val="1100"/>
              </a:lnSpc>
              <a:spcAft>
                <a:spcPts val="11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100" dirty="0">
                <a:latin typeface="Lato Medium" panose="020F0502020204030203" pitchFamily="34" charset="77"/>
              </a:rPr>
              <a:t>Two boxes of tissue</a:t>
            </a:r>
          </a:p>
          <a:p>
            <a:pPr marL="347472" indent="-347472">
              <a:lnSpc>
                <a:spcPts val="1100"/>
              </a:lnSpc>
              <a:spcAft>
                <a:spcPts val="11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100" dirty="0">
                <a:latin typeface="Lato Medium" panose="020F0502020204030203" pitchFamily="34" charset="77"/>
              </a:rPr>
              <a:t>One container of Lysol</a:t>
            </a:r>
            <a:r>
              <a:rPr lang="en-US" sz="1100" baseline="30000" dirty="0"/>
              <a:t>®</a:t>
            </a:r>
            <a:r>
              <a:rPr lang="en-US" sz="1100" dirty="0">
                <a:latin typeface="Lato Medium" panose="020F0502020204030203" pitchFamily="34" charset="77"/>
              </a:rPr>
              <a:t> Disinfecting Wipes</a:t>
            </a:r>
          </a:p>
          <a:p>
            <a:pPr marL="347472" indent="-347472">
              <a:lnSpc>
                <a:spcPts val="1100"/>
              </a:lnSpc>
              <a:spcAft>
                <a:spcPts val="11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100" dirty="0">
                <a:latin typeface="Lato Medium" panose="020F0502020204030203" pitchFamily="34" charset="77"/>
              </a:rPr>
              <a:t>One bottle of hand sanitizer</a:t>
            </a:r>
          </a:p>
          <a:p>
            <a:pPr marL="347472" indent="-347472">
              <a:lnSpc>
                <a:spcPts val="1100"/>
              </a:lnSpc>
              <a:spcAft>
                <a:spcPts val="11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100" dirty="0">
                <a:latin typeface="Lato Medium" panose="020F0502020204030203" pitchFamily="34" charset="77"/>
              </a:rPr>
              <a:t>One pair of headphones</a:t>
            </a:r>
          </a:p>
          <a:p>
            <a:pPr>
              <a:lnSpc>
                <a:spcPts val="1100"/>
              </a:lnSpc>
              <a:spcAft>
                <a:spcPts val="1100"/>
              </a:spcAft>
              <a:buClr>
                <a:srgbClr val="15A0AB"/>
              </a:buClr>
              <a:buSzPct val="200000"/>
            </a:pPr>
            <a:r>
              <a:rPr lang="en-US" sz="1100" dirty="0">
                <a:latin typeface="Lato Medium" panose="020F0502020204030203" pitchFamily="34" charset="77"/>
              </a:rPr>
              <a:t>OTHER ITEMS FOR TUTTLE:</a:t>
            </a:r>
          </a:p>
          <a:p>
            <a:pPr marL="171450" indent="-171450">
              <a:lnSpc>
                <a:spcPts val="1100"/>
              </a:lnSpc>
              <a:spcAft>
                <a:spcPts val="1100"/>
              </a:spcAft>
              <a:buClr>
                <a:srgbClr val="15A0AB"/>
              </a:buClr>
              <a:buSzPct val="200000"/>
              <a:buFont typeface="Wingdings" panose="05000000000000000000" pitchFamily="2" charset="2"/>
              <a:buChar char="q"/>
            </a:pPr>
            <a:r>
              <a:rPr lang="en-US" sz="1100" dirty="0">
                <a:latin typeface="Lato Medium" panose="020F0502020204030203" pitchFamily="34" charset="77"/>
              </a:rPr>
              <a:t>Two wide-ruled spiral-bound notebooks</a:t>
            </a:r>
          </a:p>
          <a:p>
            <a:pPr marL="171450" indent="-171450">
              <a:lnSpc>
                <a:spcPts val="1100"/>
              </a:lnSpc>
              <a:spcAft>
                <a:spcPts val="1100"/>
              </a:spcAft>
              <a:buClr>
                <a:srgbClr val="15A0AB"/>
              </a:buClr>
              <a:buSzPct val="200000"/>
              <a:buFont typeface="Wingdings" panose="05000000000000000000" pitchFamily="2" charset="2"/>
              <a:buChar char="q"/>
            </a:pPr>
            <a:r>
              <a:rPr lang="en-US" sz="1100" dirty="0">
                <a:latin typeface="Lato Medium" panose="020F0502020204030203" pitchFamily="34" charset="77"/>
              </a:rPr>
              <a:t>Zippered pencil pouch for manipulatives</a:t>
            </a:r>
          </a:p>
          <a:p>
            <a:pPr marL="347472" indent="-347472">
              <a:lnSpc>
                <a:spcPts val="1100"/>
              </a:lnSpc>
              <a:spcAft>
                <a:spcPts val="11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100" dirty="0">
                <a:latin typeface="Lato Medium" panose="020F0502020204030203" pitchFamily="34" charset="77"/>
              </a:rPr>
              <a:t>Optional:</a:t>
            </a:r>
          </a:p>
          <a:p>
            <a:pPr marL="804672" lvl="1" indent="-347472">
              <a:lnSpc>
                <a:spcPts val="1100"/>
              </a:lnSpc>
              <a:spcAft>
                <a:spcPts val="11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100" dirty="0">
                <a:latin typeface="Lato Medium" panose="020F0502020204030203" pitchFamily="34" charset="77"/>
              </a:rPr>
              <a:t>One Mouse</a:t>
            </a:r>
          </a:p>
          <a:p>
            <a:pPr marL="804672" lvl="1" indent="-347472">
              <a:lnSpc>
                <a:spcPts val="1100"/>
              </a:lnSpc>
              <a:spcAft>
                <a:spcPts val="11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100" dirty="0">
                <a:latin typeface="Lato Medium" panose="020F0502020204030203" pitchFamily="34" charset="77"/>
              </a:rPr>
              <a:t>Colored Pencils</a:t>
            </a:r>
          </a:p>
          <a:p>
            <a:pPr marL="804672" lvl="1" indent="-347472">
              <a:lnSpc>
                <a:spcPts val="1100"/>
              </a:lnSpc>
              <a:spcAft>
                <a:spcPts val="11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100" dirty="0">
                <a:latin typeface="Lato Medium" panose="020F0502020204030203" pitchFamily="34" charset="77"/>
              </a:rPr>
              <a:t>Markers</a:t>
            </a:r>
          </a:p>
          <a:p>
            <a:pPr marL="804672" lvl="1" indent="-347472">
              <a:lnSpc>
                <a:spcPts val="1100"/>
              </a:lnSpc>
              <a:spcAft>
                <a:spcPts val="11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endParaRPr lang="en-US" sz="1100" dirty="0">
              <a:latin typeface="Lato Medium" panose="020F0502020204030203" pitchFamily="34" charset="77"/>
            </a:endParaRPr>
          </a:p>
          <a:p>
            <a:pPr marL="0" lvl="1">
              <a:lnSpc>
                <a:spcPts val="1100"/>
              </a:lnSpc>
              <a:spcAft>
                <a:spcPts val="1100"/>
              </a:spcAft>
              <a:buClr>
                <a:srgbClr val="15A0AB"/>
              </a:buClr>
              <a:buSzPct val="200000"/>
            </a:pPr>
            <a:r>
              <a:rPr lang="en-US" sz="1100" dirty="0">
                <a:latin typeface="Lato Medium" panose="020F0502020204030203" pitchFamily="34" charset="77"/>
              </a:rPr>
              <a:t>OTHER ITEMS FOR PRIDEAUX:</a:t>
            </a:r>
          </a:p>
          <a:p>
            <a:pPr marL="171450" lvl="1" indent="-171450">
              <a:lnSpc>
                <a:spcPts val="1100"/>
              </a:lnSpc>
              <a:spcAft>
                <a:spcPts val="1100"/>
              </a:spcAft>
              <a:buClr>
                <a:srgbClr val="15A0AB"/>
              </a:buClr>
              <a:buSzPct val="200000"/>
              <a:buFont typeface="Wingdings" panose="05000000000000000000" pitchFamily="2" charset="2"/>
              <a:buChar char="q"/>
            </a:pPr>
            <a:r>
              <a:rPr lang="en-US" sz="1100" dirty="0">
                <a:latin typeface="Lato Medium" panose="020F0502020204030203" pitchFamily="34" charset="77"/>
              </a:rPr>
              <a:t> One 5-Subject Notebook</a:t>
            </a:r>
          </a:p>
          <a:p>
            <a:pPr marL="171450" lvl="1" indent="-171450">
              <a:lnSpc>
                <a:spcPts val="1100"/>
              </a:lnSpc>
              <a:spcAft>
                <a:spcPts val="1100"/>
              </a:spcAft>
              <a:buClr>
                <a:srgbClr val="15A0AB"/>
              </a:buClr>
              <a:buSzPct val="200000"/>
              <a:buFont typeface="Wingdings" panose="05000000000000000000" pitchFamily="2" charset="2"/>
              <a:buChar char="q"/>
            </a:pPr>
            <a:r>
              <a:rPr lang="en-US" sz="1100" dirty="0">
                <a:latin typeface="Lato Medium" panose="020F0502020204030203" pitchFamily="34" charset="77"/>
              </a:rPr>
              <a:t>Markers</a:t>
            </a:r>
          </a:p>
          <a:p>
            <a:pPr marL="171450" lvl="1" indent="-171450">
              <a:lnSpc>
                <a:spcPts val="1100"/>
              </a:lnSpc>
              <a:spcAft>
                <a:spcPts val="1100"/>
              </a:spcAft>
              <a:buClr>
                <a:srgbClr val="15A0AB"/>
              </a:buClr>
              <a:buSzPct val="200000"/>
              <a:buFont typeface="Wingdings" panose="05000000000000000000" pitchFamily="2" charset="2"/>
              <a:buChar char="q"/>
            </a:pPr>
            <a:endParaRPr lang="en-US" sz="1100" dirty="0">
              <a:latin typeface="Lato Medium" panose="020F0502020204030203" pitchFamily="34" charset="77"/>
            </a:endParaRPr>
          </a:p>
          <a:p>
            <a:pPr marL="171450" lvl="1" indent="-171450">
              <a:lnSpc>
                <a:spcPts val="1100"/>
              </a:lnSpc>
              <a:spcAft>
                <a:spcPts val="1100"/>
              </a:spcAft>
              <a:buClr>
                <a:srgbClr val="15A0AB"/>
              </a:buClr>
              <a:buSzPct val="200000"/>
              <a:buFont typeface="Wingdings" panose="05000000000000000000" pitchFamily="2" charset="2"/>
              <a:buChar char="q"/>
            </a:pPr>
            <a:endParaRPr lang="en-US" sz="1100" dirty="0">
              <a:latin typeface="Lato Medium" panose="020F0502020204030203" pitchFamily="34" charset="77"/>
            </a:endParaRPr>
          </a:p>
          <a:p>
            <a:pPr marL="171450" lvl="1" indent="-171450">
              <a:lnSpc>
                <a:spcPts val="1100"/>
              </a:lnSpc>
              <a:spcAft>
                <a:spcPts val="1100"/>
              </a:spcAft>
              <a:buClr>
                <a:srgbClr val="15A0AB"/>
              </a:buClr>
              <a:buSzPct val="200000"/>
              <a:buFont typeface="Wingdings" panose="05000000000000000000" pitchFamily="2" charset="2"/>
              <a:buChar char="q"/>
            </a:pPr>
            <a:endParaRPr lang="en-US" sz="1100" dirty="0">
              <a:latin typeface="Lato Medium" panose="020F0502020204030203" pitchFamily="34" charset="77"/>
            </a:endParaRPr>
          </a:p>
          <a:p>
            <a:pPr marL="0" lvl="1">
              <a:lnSpc>
                <a:spcPts val="1100"/>
              </a:lnSpc>
              <a:spcAft>
                <a:spcPts val="1100"/>
              </a:spcAft>
              <a:buClr>
                <a:srgbClr val="15A0AB"/>
              </a:buClr>
              <a:buSzPct val="200000"/>
            </a:pPr>
            <a:endParaRPr lang="en-US" sz="1100" dirty="0">
              <a:highlight>
                <a:srgbClr val="FFFF00"/>
              </a:highlight>
              <a:latin typeface="Lato Medium" panose="020F050202020403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2463108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A2D345B5-6DA3-4D46-AA63-E914D04396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638E3E7-9463-874D-8F0E-4FC41A60DA71}"/>
              </a:ext>
            </a:extLst>
          </p:cNvPr>
          <p:cNvSpPr txBox="1"/>
          <p:nvPr/>
        </p:nvSpPr>
        <p:spPr>
          <a:xfrm>
            <a:off x="1128583" y="2129339"/>
            <a:ext cx="5528249" cy="171527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sz="1200" dirty="0">
                <a:latin typeface="Lato" panose="020F0502020204030203" pitchFamily="34" charset="77"/>
              </a:rPr>
              <a:t>Dear Fifth Grade Families,</a:t>
            </a:r>
          </a:p>
          <a:p>
            <a:pPr>
              <a:lnSpc>
                <a:spcPts val="1600"/>
              </a:lnSpc>
            </a:pPr>
            <a:r>
              <a:rPr lang="en-US" sz="1200" dirty="0">
                <a:latin typeface="Lato" panose="020F0502020204030203" pitchFamily="34" charset="77"/>
              </a:rPr>
              <a:t>I am so excited to be your child’s teacher for the 2022-23 school year. Please make sure your child has the following school supplies ready for the first day of school. I look forward to meeting your child and giving them the best ever start to school!</a:t>
            </a:r>
            <a:br>
              <a:rPr lang="en-US" sz="1200" dirty="0">
                <a:latin typeface="Lato" panose="020F0502020204030203" pitchFamily="34" charset="77"/>
              </a:rPr>
            </a:br>
            <a:endParaRPr lang="en-US" sz="1200" dirty="0">
              <a:latin typeface="Lato" panose="020F0502020204030203" pitchFamily="34" charset="77"/>
            </a:endParaRPr>
          </a:p>
          <a:p>
            <a:pPr>
              <a:lnSpc>
                <a:spcPts val="1600"/>
              </a:lnSpc>
            </a:pPr>
            <a:r>
              <a:rPr lang="en-US" sz="1200" dirty="0">
                <a:latin typeface="Lato" panose="020F0502020204030203" pitchFamily="34" charset="77"/>
              </a:rPr>
              <a:t>Sincerely,</a:t>
            </a:r>
          </a:p>
          <a:p>
            <a:pPr>
              <a:lnSpc>
                <a:spcPts val="1600"/>
              </a:lnSpc>
            </a:pPr>
            <a:r>
              <a:rPr lang="en-US" sz="1200" dirty="0">
                <a:latin typeface="Lato" panose="020F0502020204030203" pitchFamily="34" charset="77"/>
              </a:rPr>
              <a:t>5</a:t>
            </a:r>
            <a:r>
              <a:rPr lang="en-US" sz="1200" baseline="30000" dirty="0">
                <a:latin typeface="Lato" panose="020F0502020204030203" pitchFamily="34" charset="77"/>
              </a:rPr>
              <a:t>th</a:t>
            </a:r>
            <a:r>
              <a:rPr lang="en-US" sz="1200" dirty="0">
                <a:latin typeface="Lato" panose="020F0502020204030203" pitchFamily="34" charset="77"/>
              </a:rPr>
              <a:t> Grade Teachers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84FD01-5805-5B40-B2E5-1327376E8D9C}"/>
              </a:ext>
            </a:extLst>
          </p:cNvPr>
          <p:cNvSpPr txBox="1"/>
          <p:nvPr/>
        </p:nvSpPr>
        <p:spPr>
          <a:xfrm>
            <a:off x="1128582" y="4283675"/>
            <a:ext cx="5528250" cy="4945385"/>
          </a:xfrm>
          <a:prstGeom prst="rect">
            <a:avLst/>
          </a:prstGeom>
          <a:noFill/>
        </p:spPr>
        <p:txBody>
          <a:bodyPr wrap="none" lIns="0" tIns="0" rIns="0" bIns="0" numCol="2" spcCol="457200" rtlCol="0">
            <a:noAutofit/>
          </a:bodyPr>
          <a:lstStyle/>
          <a:p>
            <a:pPr marL="344488" indent="-344488">
              <a:lnSpc>
                <a:spcPts val="1500"/>
              </a:lnSpc>
              <a:spcAft>
                <a:spcPts val="8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Backpack</a:t>
            </a:r>
          </a:p>
          <a:p>
            <a:pPr marL="344488" indent="-344488">
              <a:lnSpc>
                <a:spcPts val="1500"/>
              </a:lnSpc>
              <a:spcAft>
                <a:spcPts val="8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Lunchbox</a:t>
            </a:r>
          </a:p>
          <a:p>
            <a:pPr marL="344488" indent="-344488">
              <a:lnSpc>
                <a:spcPts val="1500"/>
              </a:lnSpc>
              <a:spcAft>
                <a:spcPts val="8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Reusable water bottle</a:t>
            </a:r>
          </a:p>
          <a:p>
            <a:pPr marL="344488" indent="-344488">
              <a:lnSpc>
                <a:spcPts val="1500"/>
              </a:lnSpc>
              <a:spcAft>
                <a:spcPts val="8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One boxes of 12 sharpened </a:t>
            </a:r>
            <a:br>
              <a:rPr lang="en-US" sz="1200" dirty="0">
                <a:latin typeface="Lato Medium" panose="020F0502020204030203" pitchFamily="34" charset="77"/>
              </a:rPr>
            </a:br>
            <a:r>
              <a:rPr lang="en-US" sz="1200" dirty="0">
                <a:latin typeface="Lato Medium" panose="020F0502020204030203" pitchFamily="34" charset="77"/>
              </a:rPr>
              <a:t>No. 2 pencils – only 4-5 needed at a time</a:t>
            </a:r>
          </a:p>
          <a:p>
            <a:pPr marL="344488" indent="-344488">
              <a:lnSpc>
                <a:spcPts val="1500"/>
              </a:lnSpc>
              <a:spcAft>
                <a:spcPts val="8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Personal pencil sharpener</a:t>
            </a:r>
          </a:p>
          <a:p>
            <a:pPr marL="344488" indent="-344488">
              <a:lnSpc>
                <a:spcPts val="1500"/>
              </a:lnSpc>
              <a:spcAft>
                <a:spcPts val="8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Pencil top erasers</a:t>
            </a:r>
          </a:p>
          <a:p>
            <a:pPr marL="344488" indent="-344488">
              <a:lnSpc>
                <a:spcPts val="1500"/>
              </a:lnSpc>
              <a:spcAft>
                <a:spcPts val="8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One box of 24 crayons</a:t>
            </a:r>
          </a:p>
          <a:p>
            <a:pPr marL="344488" indent="-344488">
              <a:lnSpc>
                <a:spcPts val="1500"/>
              </a:lnSpc>
              <a:spcAft>
                <a:spcPts val="8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One box of 12 colored pencils</a:t>
            </a:r>
          </a:p>
          <a:p>
            <a:pPr marL="344488" indent="-344488">
              <a:lnSpc>
                <a:spcPts val="1500"/>
              </a:lnSpc>
              <a:spcAft>
                <a:spcPts val="8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One box of 4 dry erase markers</a:t>
            </a:r>
          </a:p>
          <a:p>
            <a:pPr marL="344488" indent="-344488">
              <a:lnSpc>
                <a:spcPts val="1500"/>
              </a:lnSpc>
              <a:spcAft>
                <a:spcPts val="8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Two highlighters</a:t>
            </a:r>
          </a:p>
          <a:p>
            <a:pPr marL="344488" indent="-344488">
              <a:lnSpc>
                <a:spcPts val="1500"/>
              </a:lnSpc>
              <a:spcAft>
                <a:spcPts val="8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Two red pens</a:t>
            </a:r>
          </a:p>
          <a:p>
            <a:pPr marL="344488" indent="-344488">
              <a:lnSpc>
                <a:spcPts val="1500"/>
              </a:lnSpc>
              <a:spcAft>
                <a:spcPts val="8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Two blue or black ballpoint pens</a:t>
            </a:r>
          </a:p>
          <a:p>
            <a:pPr marL="344488" indent="-344488">
              <a:lnSpc>
                <a:spcPts val="1500"/>
              </a:lnSpc>
              <a:spcAft>
                <a:spcPts val="8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One pair of pointed-tip scissors</a:t>
            </a:r>
          </a:p>
          <a:p>
            <a:pPr marL="344488" indent="-344488">
              <a:lnSpc>
                <a:spcPts val="1500"/>
              </a:lnSpc>
              <a:spcAft>
                <a:spcPts val="8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Six glue sticks</a:t>
            </a:r>
          </a:p>
          <a:p>
            <a:pPr marL="344488" indent="-344488">
              <a:lnSpc>
                <a:spcPts val="1500"/>
              </a:lnSpc>
              <a:spcAft>
                <a:spcPts val="8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Ruler</a:t>
            </a:r>
          </a:p>
          <a:p>
            <a:pPr marL="344488" indent="-344488">
              <a:lnSpc>
                <a:spcPts val="1500"/>
              </a:lnSpc>
              <a:spcAft>
                <a:spcPts val="8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Two wide-ruled spiral-bound notebooks</a:t>
            </a:r>
          </a:p>
          <a:p>
            <a:pPr marL="344488" indent="-344488">
              <a:lnSpc>
                <a:spcPts val="1500"/>
              </a:lnSpc>
              <a:spcAft>
                <a:spcPts val="8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One packs of loose leaf, </a:t>
            </a:r>
            <a:br>
              <a:rPr lang="en-US" sz="1200" dirty="0">
                <a:latin typeface="Lato Medium" panose="020F0502020204030203" pitchFamily="34" charset="77"/>
              </a:rPr>
            </a:br>
            <a:r>
              <a:rPr lang="en-US" sz="1200" dirty="0">
                <a:latin typeface="Lato Medium" panose="020F0502020204030203" pitchFamily="34" charset="77"/>
              </a:rPr>
              <a:t>wide-ruled paper</a:t>
            </a:r>
          </a:p>
          <a:p>
            <a:pPr marL="344488" indent="-344488">
              <a:lnSpc>
                <a:spcPts val="1500"/>
              </a:lnSpc>
              <a:spcAft>
                <a:spcPts val="8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One 1.5” three-ring binder</a:t>
            </a:r>
          </a:p>
          <a:p>
            <a:pPr marL="344488" indent="-344488">
              <a:lnSpc>
                <a:spcPts val="1500"/>
              </a:lnSpc>
              <a:spcAft>
                <a:spcPts val="8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Accordion style organizer with at least 7 tabs labeled: READING, WRITING, SCIENCE, SS, CENTERS, TO BE CONTINUED, MATH 4 TODAY</a:t>
            </a:r>
          </a:p>
          <a:p>
            <a:pPr marL="344488" indent="-344488">
              <a:lnSpc>
                <a:spcPts val="1500"/>
              </a:lnSpc>
              <a:spcAft>
                <a:spcPts val="8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Two roll of paper towels</a:t>
            </a:r>
          </a:p>
          <a:p>
            <a:pPr marL="344488" indent="-344488">
              <a:lnSpc>
                <a:spcPts val="1500"/>
              </a:lnSpc>
              <a:spcAft>
                <a:spcPts val="8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Two or Three containers of Lysol</a:t>
            </a:r>
            <a:r>
              <a:rPr lang="en-US" sz="1200" baseline="30000" dirty="0"/>
              <a:t>®</a:t>
            </a:r>
            <a:r>
              <a:rPr lang="en-US" sz="1200" dirty="0">
                <a:latin typeface="Lato Medium" panose="020F0502020204030203" pitchFamily="34" charset="77"/>
              </a:rPr>
              <a:t> Disinfecting Wipes</a:t>
            </a:r>
          </a:p>
          <a:p>
            <a:pPr marL="344488" indent="-344488">
              <a:lnSpc>
                <a:spcPts val="1500"/>
              </a:lnSpc>
              <a:spcAft>
                <a:spcPts val="8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One box of plastic storage bags: gallon, quart, or sandwich</a:t>
            </a:r>
          </a:p>
          <a:p>
            <a:pPr marL="344488" indent="-344488">
              <a:lnSpc>
                <a:spcPts val="1500"/>
              </a:lnSpc>
              <a:spcAft>
                <a:spcPts val="8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Post-It notes – all sizes</a:t>
            </a:r>
          </a:p>
          <a:p>
            <a:pPr marL="344488" indent="-344488">
              <a:lnSpc>
                <a:spcPts val="1500"/>
              </a:lnSpc>
              <a:spcAft>
                <a:spcPts val="8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One pair of headphones</a:t>
            </a:r>
          </a:p>
          <a:p>
            <a:pPr marL="344488" indent="-344488">
              <a:lnSpc>
                <a:spcPts val="1500"/>
              </a:lnSpc>
              <a:spcAft>
                <a:spcPts val="8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endParaRPr lang="en-US" sz="1200" dirty="0">
              <a:latin typeface="Lato Medium" panose="020F0502020204030203" pitchFamily="34" charset="77"/>
            </a:endParaRPr>
          </a:p>
          <a:p>
            <a:pPr>
              <a:lnSpc>
                <a:spcPts val="1500"/>
              </a:lnSpc>
              <a:spcAft>
                <a:spcPts val="800"/>
              </a:spcAft>
              <a:buClr>
                <a:srgbClr val="15A0AB"/>
              </a:buClr>
              <a:buSzPct val="200000"/>
            </a:pPr>
            <a:endParaRPr lang="en-US" sz="1200" dirty="0">
              <a:highlight>
                <a:srgbClr val="FFFF00"/>
              </a:highlight>
              <a:latin typeface="Lato Medium" panose="020F050202020403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8008068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{06A08CE7-F9C5-6846-B31E-92B76A296319}tf16401378</Template>
  <TotalTime>1611</TotalTime>
  <Words>1261</Words>
  <Application>Microsoft Office PowerPoint</Application>
  <PresentationFormat>Custom</PresentationFormat>
  <Paragraphs>189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Apple Symbols</vt:lpstr>
      <vt:lpstr>Arial</vt:lpstr>
      <vt:lpstr>Calibri</vt:lpstr>
      <vt:lpstr>Calibri Light</vt:lpstr>
      <vt:lpstr>Lato</vt:lpstr>
      <vt:lpstr>Lato Medium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Holly Grundon</dc:creator>
  <cp:lastModifiedBy>Poxon, Rebecca</cp:lastModifiedBy>
  <cp:revision>41</cp:revision>
  <dcterms:created xsi:type="dcterms:W3CDTF">2020-04-22T15:08:43Z</dcterms:created>
  <dcterms:modified xsi:type="dcterms:W3CDTF">2022-08-03T14:43:53Z</dcterms:modified>
</cp:coreProperties>
</file>