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684" r:id="rId4"/>
    <p:sldMasterId id="2147483696" r:id="rId5"/>
    <p:sldMasterId id="2147483708" r:id="rId6"/>
    <p:sldMasterId id="2147483648" r:id="rId7"/>
    <p:sldMasterId id="2147483738" r:id="rId8"/>
    <p:sldMasterId id="2147483743" r:id="rId9"/>
    <p:sldMasterId id="2147483747" r:id="rId10"/>
  </p:sldMasterIdLst>
  <p:notesMasterIdLst>
    <p:notesMasterId r:id="rId38"/>
  </p:notesMasterIdLst>
  <p:handoutMasterIdLst>
    <p:handoutMasterId r:id="rId39"/>
  </p:handoutMasterIdLst>
  <p:sldIdLst>
    <p:sldId id="334" r:id="rId11"/>
    <p:sldId id="406" r:id="rId12"/>
    <p:sldId id="325" r:id="rId13"/>
    <p:sldId id="308" r:id="rId14"/>
    <p:sldId id="326" r:id="rId15"/>
    <p:sldId id="333" r:id="rId16"/>
    <p:sldId id="332" r:id="rId17"/>
    <p:sldId id="379" r:id="rId18"/>
    <p:sldId id="309" r:id="rId19"/>
    <p:sldId id="327" r:id="rId20"/>
    <p:sldId id="387" r:id="rId21"/>
    <p:sldId id="389" r:id="rId22"/>
    <p:sldId id="388" r:id="rId23"/>
    <p:sldId id="317" r:id="rId24"/>
    <p:sldId id="320" r:id="rId25"/>
    <p:sldId id="318" r:id="rId26"/>
    <p:sldId id="319" r:id="rId27"/>
    <p:sldId id="322" r:id="rId28"/>
    <p:sldId id="323" r:id="rId29"/>
    <p:sldId id="386" r:id="rId30"/>
    <p:sldId id="324" r:id="rId31"/>
    <p:sldId id="329" r:id="rId32"/>
    <p:sldId id="414" r:id="rId33"/>
    <p:sldId id="378" r:id="rId34"/>
    <p:sldId id="321" r:id="rId35"/>
    <p:sldId id="259" r:id="rId36"/>
    <p:sldId id="331"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5CF"/>
    <a:srgbClr val="3A6E8F"/>
    <a:srgbClr val="7ECC00"/>
    <a:srgbClr val="72B600"/>
    <a:srgbClr val="1F3A49"/>
    <a:srgbClr val="2E5770"/>
    <a:srgbClr val="8CE200"/>
    <a:srgbClr val="5694BA"/>
    <a:srgbClr val="FFFFFF"/>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55"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7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79F0C-F71E-4187-883C-E028ACD0067F}" type="doc">
      <dgm:prSet loTypeId="urn:microsoft.com/office/officeart/2005/8/layout/cycle1" loCatId="cycle" qsTypeId="urn:microsoft.com/office/officeart/2005/8/quickstyle/simple1" qsCatId="simple" csTypeId="urn:microsoft.com/office/officeart/2005/8/colors/accent6_2" csCatId="accent6" phldr="1"/>
      <dgm:spPr/>
    </dgm:pt>
    <dgm:pt modelId="{0E5FFBC7-E96F-44FF-ABD7-2D07FD9A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a:t>
          </a:r>
        </a:p>
      </dgm:t>
    </dgm:pt>
    <dgm:pt modelId="{29ED7E42-B599-49EF-B066-9ADFCF20AA7A}" type="parTrans" cxnId="{1228F7D0-9B24-408C-879C-82BE41C98DD4}">
      <dgm:prSet/>
      <dgm:spPr/>
      <dgm:t>
        <a:bodyPr/>
        <a:lstStyle/>
        <a:p>
          <a:endParaRPr lang="en-US"/>
        </a:p>
      </dgm:t>
    </dgm:pt>
    <dgm:pt modelId="{360A4222-9EA1-4BF1-BBB3-5D6C164A1B8C}" type="sibTrans" cxnId="{1228F7D0-9B24-408C-879C-82BE41C98DD4}">
      <dgm:prSet/>
      <dgm:spPr/>
      <dgm:t>
        <a:bodyPr/>
        <a:lstStyle/>
        <a:p>
          <a:endParaRPr lang="en-US"/>
        </a:p>
      </dgm:t>
    </dgm:pt>
    <dgm:pt modelId="{7E405B0B-762B-4AA4-8329-AAF56B69F4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effectLst/>
            <a:latin typeface="Calibri" panose="020F0502020204030204" pitchFamily="34" charset="0"/>
          </a:endParaRPr>
        </a:p>
      </dgm:t>
    </dgm:pt>
    <dgm:pt modelId="{71C1791D-246B-48B8-9267-06E523B276BA}" type="parTrans" cxnId="{650187A6-7996-4073-9B82-9CB4BC9D91B5}">
      <dgm:prSet/>
      <dgm:spPr/>
      <dgm:t>
        <a:bodyPr/>
        <a:lstStyle/>
        <a:p>
          <a:endParaRPr lang="en-US"/>
        </a:p>
      </dgm:t>
    </dgm:pt>
    <dgm:pt modelId="{36CE2386-414F-4E97-BCEF-1026246DD5CD}" type="sibTrans" cxnId="{650187A6-7996-4073-9B82-9CB4BC9D91B5}">
      <dgm:prSet/>
      <dgm:spPr/>
      <dgm:t>
        <a:bodyPr/>
        <a:lstStyle/>
        <a:p>
          <a:endParaRPr lang="en-US"/>
        </a:p>
      </dgm:t>
    </dgm:pt>
    <dgm:pt modelId="{A0ED9252-65B6-498B-98D2-5BC9E1D4D2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Dollars</a:t>
          </a:r>
        </a:p>
      </dgm:t>
    </dgm:pt>
    <dgm:pt modelId="{44E989A0-4B71-4CBF-A836-DBA0E9475D8C}" type="parTrans" cxnId="{DF8F79C3-86E6-4C28-8FCB-99DFD5B55E68}">
      <dgm:prSet/>
      <dgm:spPr/>
      <dgm:t>
        <a:bodyPr/>
        <a:lstStyle/>
        <a:p>
          <a:endParaRPr lang="en-US"/>
        </a:p>
      </dgm:t>
    </dgm:pt>
    <dgm:pt modelId="{36D702E7-AB66-4C41-85C6-AD624D476C03}" type="sibTrans" cxnId="{DF8F79C3-86E6-4C28-8FCB-99DFD5B55E68}">
      <dgm:prSet/>
      <dgm:spPr/>
      <dgm:t>
        <a:bodyPr/>
        <a:lstStyle/>
        <a:p>
          <a:endParaRPr lang="en-US"/>
        </a:p>
      </dgm:t>
    </dgm:pt>
    <dgm:pt modelId="{6098EDA3-922A-447A-B969-34333E8A663A}" type="pres">
      <dgm:prSet presAssocID="{DC579F0C-F71E-4187-883C-E028ACD0067F}" presName="cycle" presStyleCnt="0">
        <dgm:presLayoutVars>
          <dgm:dir/>
          <dgm:resizeHandles val="exact"/>
        </dgm:presLayoutVars>
      </dgm:prSet>
      <dgm:spPr/>
    </dgm:pt>
    <dgm:pt modelId="{E2C238E4-1D71-44CA-A045-2BBBB7C7195C}" type="pres">
      <dgm:prSet presAssocID="{0E5FFBC7-E96F-44FF-ABD7-2D07FD9A251C}" presName="dummy" presStyleCnt="0"/>
      <dgm:spPr/>
    </dgm:pt>
    <dgm:pt modelId="{E69A9DF9-847C-44DF-9FA3-36E407A49D9F}" type="pres">
      <dgm:prSet presAssocID="{0E5FFBC7-E96F-44FF-ABD7-2D07FD9A251C}" presName="node" presStyleLbl="revTx" presStyleIdx="0" presStyleCnt="3">
        <dgm:presLayoutVars>
          <dgm:bulletEnabled val="1"/>
        </dgm:presLayoutVars>
      </dgm:prSet>
      <dgm:spPr/>
    </dgm:pt>
    <dgm:pt modelId="{2E35C060-FA37-4787-BFA8-32554CD21619}" type="pres">
      <dgm:prSet presAssocID="{360A4222-9EA1-4BF1-BBB3-5D6C164A1B8C}" presName="sibTrans" presStyleLbl="node1" presStyleIdx="0" presStyleCnt="3" custScaleX="107405" custScaleY="100879" custLinFactNeighborX="2008" custLinFactNeighborY="-1338"/>
      <dgm:spPr/>
    </dgm:pt>
    <dgm:pt modelId="{EEA386C8-1EFA-4D21-A9D6-1510050F43A5}" type="pres">
      <dgm:prSet presAssocID="{7E405B0B-762B-4AA4-8329-AAF56B69F474}" presName="dummy" presStyleCnt="0"/>
      <dgm:spPr/>
    </dgm:pt>
    <dgm:pt modelId="{54A2804C-6238-4748-803A-9FB64CD5E132}" type="pres">
      <dgm:prSet presAssocID="{7E405B0B-762B-4AA4-8329-AAF56B69F474}" presName="node" presStyleLbl="revTx" presStyleIdx="1" presStyleCnt="3" custRadScaleRad="100115" custRadScaleInc="-6848">
        <dgm:presLayoutVars>
          <dgm:bulletEnabled val="1"/>
        </dgm:presLayoutVars>
      </dgm:prSet>
      <dgm:spPr/>
    </dgm:pt>
    <dgm:pt modelId="{32D52860-223C-4C96-AB0B-0C4EE372E8E9}" type="pres">
      <dgm:prSet presAssocID="{36CE2386-414F-4E97-BCEF-1026246DD5CD}" presName="sibTrans" presStyleLbl="node1" presStyleIdx="1" presStyleCnt="3" custLinFactNeighborX="-3704" custLinFactNeighborY="-3513"/>
      <dgm:spPr/>
    </dgm:pt>
    <dgm:pt modelId="{78022F2C-FD6E-42BF-91D9-7A2F483CDA4E}" type="pres">
      <dgm:prSet presAssocID="{A0ED9252-65B6-498B-98D2-5BC9E1D4D240}" presName="dummy" presStyleCnt="0"/>
      <dgm:spPr/>
    </dgm:pt>
    <dgm:pt modelId="{9B6CC9FE-843C-4A01-BFBB-19D859598EC9}" type="pres">
      <dgm:prSet presAssocID="{A0ED9252-65B6-498B-98D2-5BC9E1D4D240}" presName="node" presStyleLbl="revTx" presStyleIdx="2" presStyleCnt="3">
        <dgm:presLayoutVars>
          <dgm:bulletEnabled val="1"/>
        </dgm:presLayoutVars>
      </dgm:prSet>
      <dgm:spPr/>
    </dgm:pt>
    <dgm:pt modelId="{DF2481A8-27CD-4CC3-B69B-CFEE4BB48CA8}" type="pres">
      <dgm:prSet presAssocID="{36D702E7-AB66-4C41-85C6-AD624D476C03}" presName="sibTrans" presStyleLbl="node1" presStyleIdx="2" presStyleCnt="3"/>
      <dgm:spPr/>
    </dgm:pt>
  </dgm:ptLst>
  <dgm:cxnLst>
    <dgm:cxn modelId="{1918410A-CAFB-45B1-BDC5-D2CBCC36DC72}" type="presOf" srcId="{A0ED9252-65B6-498B-98D2-5BC9E1D4D240}" destId="{9B6CC9FE-843C-4A01-BFBB-19D859598EC9}" srcOrd="0" destOrd="0" presId="urn:microsoft.com/office/officeart/2005/8/layout/cycle1"/>
    <dgm:cxn modelId="{D87C200E-9F59-4DDD-8235-ED8F884B4556}" type="presOf" srcId="{360A4222-9EA1-4BF1-BBB3-5D6C164A1B8C}" destId="{2E35C060-FA37-4787-BFA8-32554CD21619}" srcOrd="0" destOrd="0" presId="urn:microsoft.com/office/officeart/2005/8/layout/cycle1"/>
    <dgm:cxn modelId="{4A3F5643-655F-4EF6-8224-FCE60CD75B5D}" type="presOf" srcId="{DC579F0C-F71E-4187-883C-E028ACD0067F}" destId="{6098EDA3-922A-447A-B969-34333E8A663A}" srcOrd="0" destOrd="0" presId="urn:microsoft.com/office/officeart/2005/8/layout/cycle1"/>
    <dgm:cxn modelId="{2EBF4549-C9C3-467A-9A49-2F70F21C83A4}" type="presOf" srcId="{0E5FFBC7-E96F-44FF-ABD7-2D07FD9A251C}" destId="{E69A9DF9-847C-44DF-9FA3-36E407A49D9F}" srcOrd="0" destOrd="0" presId="urn:microsoft.com/office/officeart/2005/8/layout/cycle1"/>
    <dgm:cxn modelId="{6FC2F54A-2C88-485B-A8AD-F6E3A55D42CA}" type="presOf" srcId="{36CE2386-414F-4E97-BCEF-1026246DD5CD}" destId="{32D52860-223C-4C96-AB0B-0C4EE372E8E9}" srcOrd="0" destOrd="0" presId="urn:microsoft.com/office/officeart/2005/8/layout/cycle1"/>
    <dgm:cxn modelId="{650187A6-7996-4073-9B82-9CB4BC9D91B5}" srcId="{DC579F0C-F71E-4187-883C-E028ACD0067F}" destId="{7E405B0B-762B-4AA4-8329-AAF56B69F474}" srcOrd="1" destOrd="0" parTransId="{71C1791D-246B-48B8-9267-06E523B276BA}" sibTransId="{36CE2386-414F-4E97-BCEF-1026246DD5CD}"/>
    <dgm:cxn modelId="{B09280AD-E053-47AE-BEE3-49CBDC0EF4D2}" type="presOf" srcId="{36D702E7-AB66-4C41-85C6-AD624D476C03}" destId="{DF2481A8-27CD-4CC3-B69B-CFEE4BB48CA8}" srcOrd="0" destOrd="0" presId="urn:microsoft.com/office/officeart/2005/8/layout/cycle1"/>
    <dgm:cxn modelId="{DF8F79C3-86E6-4C28-8FCB-99DFD5B55E68}" srcId="{DC579F0C-F71E-4187-883C-E028ACD0067F}" destId="{A0ED9252-65B6-498B-98D2-5BC9E1D4D240}" srcOrd="2" destOrd="0" parTransId="{44E989A0-4B71-4CBF-A836-DBA0E9475D8C}" sibTransId="{36D702E7-AB66-4C41-85C6-AD624D476C03}"/>
    <dgm:cxn modelId="{1228F7D0-9B24-408C-879C-82BE41C98DD4}" srcId="{DC579F0C-F71E-4187-883C-E028ACD0067F}" destId="{0E5FFBC7-E96F-44FF-ABD7-2D07FD9A251C}" srcOrd="0" destOrd="0" parTransId="{29ED7E42-B599-49EF-B066-9ADFCF20AA7A}" sibTransId="{360A4222-9EA1-4BF1-BBB3-5D6C164A1B8C}"/>
    <dgm:cxn modelId="{2B5757E3-9F52-441B-B6E6-AA5261810FE7}" type="presOf" srcId="{7E405B0B-762B-4AA4-8329-AAF56B69F474}" destId="{54A2804C-6238-4748-803A-9FB64CD5E132}" srcOrd="0" destOrd="0" presId="urn:microsoft.com/office/officeart/2005/8/layout/cycle1"/>
    <dgm:cxn modelId="{59366F00-6DCD-479B-8D0A-29D65D3A1125}" type="presParOf" srcId="{6098EDA3-922A-447A-B969-34333E8A663A}" destId="{E2C238E4-1D71-44CA-A045-2BBBB7C7195C}" srcOrd="0" destOrd="0" presId="urn:microsoft.com/office/officeart/2005/8/layout/cycle1"/>
    <dgm:cxn modelId="{09D4B975-8BFC-4D5A-80C2-7618AECB3B24}" type="presParOf" srcId="{6098EDA3-922A-447A-B969-34333E8A663A}" destId="{E69A9DF9-847C-44DF-9FA3-36E407A49D9F}" srcOrd="1" destOrd="0" presId="urn:microsoft.com/office/officeart/2005/8/layout/cycle1"/>
    <dgm:cxn modelId="{B4F852BD-FE7B-4771-A633-34D9EC1FD711}" type="presParOf" srcId="{6098EDA3-922A-447A-B969-34333E8A663A}" destId="{2E35C060-FA37-4787-BFA8-32554CD21619}" srcOrd="2" destOrd="0" presId="urn:microsoft.com/office/officeart/2005/8/layout/cycle1"/>
    <dgm:cxn modelId="{7E70E194-0301-4295-8964-1525C143369D}" type="presParOf" srcId="{6098EDA3-922A-447A-B969-34333E8A663A}" destId="{EEA386C8-1EFA-4D21-A9D6-1510050F43A5}" srcOrd="3" destOrd="0" presId="urn:microsoft.com/office/officeart/2005/8/layout/cycle1"/>
    <dgm:cxn modelId="{B9DD0BCC-1D89-4038-93C9-FCFD7E25A9EC}" type="presParOf" srcId="{6098EDA3-922A-447A-B969-34333E8A663A}" destId="{54A2804C-6238-4748-803A-9FB64CD5E132}" srcOrd="4" destOrd="0" presId="urn:microsoft.com/office/officeart/2005/8/layout/cycle1"/>
    <dgm:cxn modelId="{4C9C74B0-D4AE-464F-B42B-607395A02FB5}" type="presParOf" srcId="{6098EDA3-922A-447A-B969-34333E8A663A}" destId="{32D52860-223C-4C96-AB0B-0C4EE372E8E9}" srcOrd="5" destOrd="0" presId="urn:microsoft.com/office/officeart/2005/8/layout/cycle1"/>
    <dgm:cxn modelId="{7FCA1EB6-04D7-4E3D-9167-D7EAD57B2E6A}" type="presParOf" srcId="{6098EDA3-922A-447A-B969-34333E8A663A}" destId="{78022F2C-FD6E-42BF-91D9-7A2F483CDA4E}" srcOrd="6" destOrd="0" presId="urn:microsoft.com/office/officeart/2005/8/layout/cycle1"/>
    <dgm:cxn modelId="{DEE01C89-2CAC-4BEC-A302-B17C49787950}" type="presParOf" srcId="{6098EDA3-922A-447A-B969-34333E8A663A}" destId="{9B6CC9FE-843C-4A01-BFBB-19D859598EC9}" srcOrd="7" destOrd="0" presId="urn:microsoft.com/office/officeart/2005/8/layout/cycle1"/>
    <dgm:cxn modelId="{1B088DA0-9CCD-4FEE-9DAA-591B72909C4F}" type="presParOf" srcId="{6098EDA3-922A-447A-B969-34333E8A663A}" destId="{DF2481A8-27CD-4CC3-B69B-CFEE4BB48CA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9DF9-847C-44DF-9FA3-36E407A49D9F}">
      <dsp:nvSpPr>
        <dsp:cNvPr id="0" name=""/>
        <dsp:cNvSpPr/>
      </dsp:nvSpPr>
      <dsp:spPr>
        <a:xfrm>
          <a:off x="3600994"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a:t>
          </a:r>
        </a:p>
      </dsp:txBody>
      <dsp:txXfrm>
        <a:off x="3600994" y="770396"/>
        <a:ext cx="2138635" cy="2138635"/>
      </dsp:txXfrm>
    </dsp:sp>
    <dsp:sp modelId="{2E35C060-FA37-4787-BFA8-32554CD21619}">
      <dsp:nvSpPr>
        <dsp:cNvPr id="0" name=""/>
        <dsp:cNvSpPr/>
      </dsp:nvSpPr>
      <dsp:spPr>
        <a:xfrm>
          <a:off x="254028" y="261594"/>
          <a:ext cx="5435503" cy="5105238"/>
        </a:xfrm>
        <a:prstGeom prst="circularArrow">
          <a:avLst>
            <a:gd name="adj1" fmla="val 8241"/>
            <a:gd name="adj2" fmla="val 575443"/>
            <a:gd name="adj3" fmla="val 2771624"/>
            <a:gd name="adj4" fmla="val 44830"/>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2804C-6238-4748-803A-9FB64CD5E132}">
      <dsp:nvSpPr>
        <dsp:cNvPr id="0" name=""/>
        <dsp:cNvSpPr/>
      </dsp:nvSpPr>
      <dsp:spPr>
        <a:xfrm>
          <a:off x="1900332" y="3888295"/>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700" b="0" i="0" u="none" strike="noStrike" kern="1200" cap="none" normalizeH="0" baseline="0" dirty="0">
            <a:ln/>
            <a:effectLst/>
            <a:latin typeface="Calibri" panose="020F0502020204030204" pitchFamily="34" charset="0"/>
          </a:endParaRPr>
        </a:p>
      </dsp:txBody>
      <dsp:txXfrm>
        <a:off x="1900332" y="3888295"/>
        <a:ext cx="2138635" cy="2138635"/>
      </dsp:txXfrm>
    </dsp:sp>
    <dsp:sp modelId="{32D52860-223C-4C96-AB0B-0C4EE372E8E9}">
      <dsp:nvSpPr>
        <dsp:cNvPr id="0" name=""/>
        <dsp:cNvSpPr/>
      </dsp:nvSpPr>
      <dsp:spPr>
        <a:xfrm>
          <a:off x="152410" y="173570"/>
          <a:ext cx="5060754" cy="5060754"/>
        </a:xfrm>
        <a:prstGeom prst="circularArrow">
          <a:avLst>
            <a:gd name="adj1" fmla="val 8241"/>
            <a:gd name="adj2" fmla="val 575443"/>
            <a:gd name="adj3" fmla="val 10179404"/>
            <a:gd name="adj4" fmla="val 706889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CC9FE-843C-4A01-BFBB-19D859598EC9}">
      <dsp:nvSpPr>
        <dsp:cNvPr id="0" name=""/>
        <dsp:cNvSpPr/>
      </dsp:nvSpPr>
      <dsp:spPr>
        <a:xfrm>
          <a:off x="770"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Dollars</a:t>
          </a:r>
        </a:p>
      </dsp:txBody>
      <dsp:txXfrm>
        <a:off x="770" y="770396"/>
        <a:ext cx="2138635" cy="2138635"/>
      </dsp:txXfrm>
    </dsp:sp>
    <dsp:sp modelId="{DF2481A8-27CD-4CC3-B69B-CFEE4BB48CA8}">
      <dsp:nvSpPr>
        <dsp:cNvPr id="0" name=""/>
        <dsp:cNvSpPr/>
      </dsp:nvSpPr>
      <dsp:spPr>
        <a:xfrm>
          <a:off x="339823" y="348632"/>
          <a:ext cx="5060754" cy="5060754"/>
        </a:xfrm>
        <a:prstGeom prst="circularArrow">
          <a:avLst>
            <a:gd name="adj1" fmla="val 8241"/>
            <a:gd name="adj2" fmla="val 575443"/>
            <a:gd name="adj3" fmla="val 16859603"/>
            <a:gd name="adj4" fmla="val 1496495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712DA6-ECB9-4A0F-86D3-7AB1160BFA59}" type="slidenum">
              <a:rPr lang="en-US" smtClean="0"/>
              <a:t>‹#›</a:t>
            </a:fld>
            <a:endParaRPr lang="en-US" dirty="0"/>
          </a:p>
        </p:txBody>
      </p:sp>
    </p:spTree>
    <p:extLst>
      <p:ext uri="{BB962C8B-B14F-4D97-AF65-F5344CB8AC3E}">
        <p14:creationId xmlns:p14="http://schemas.microsoft.com/office/powerpoint/2010/main" val="11948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E7A04D-31DE-4C91-9A02-B84CFBCD7F74}" type="datetimeFigureOut">
              <a:rPr lang="en-US" smtClean="0"/>
              <a:t>8/22/2022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044AD7-A5D2-45C9-8F2F-E9CCBA7407EF}" type="slidenum">
              <a:rPr lang="en-US" smtClean="0"/>
              <a:t>‹#›</a:t>
            </a:fld>
            <a:endParaRPr lang="en-US"/>
          </a:p>
        </p:txBody>
      </p:sp>
    </p:spTree>
    <p:extLst>
      <p:ext uri="{BB962C8B-B14F-4D97-AF65-F5344CB8AC3E}">
        <p14:creationId xmlns:p14="http://schemas.microsoft.com/office/powerpoint/2010/main" val="46364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0B31BD-30B8-4F61-A07F-A25EB4A48051}" type="datetimeFigureOut">
              <a:rPr lang="en-US" smtClean="0"/>
              <a:t>8/22/2022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D615595-A596-40CE-A1A0-AC74F6C38BC0}" type="slidenum">
              <a:rPr lang="en-US" smtClean="0"/>
              <a:t>‹#›</a:t>
            </a:fld>
            <a:endParaRPr lang="en-US" dirty="0"/>
          </a:p>
        </p:txBody>
      </p:sp>
    </p:spTree>
    <p:extLst>
      <p:ext uri="{BB962C8B-B14F-4D97-AF65-F5344CB8AC3E}">
        <p14:creationId xmlns:p14="http://schemas.microsoft.com/office/powerpoint/2010/main" val="146290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7602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light blue&amp;green sub head">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170194"/>
            <a:ext cx="5157787"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170194"/>
            <a:ext cx="5183188"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936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bottom no tag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E7180-99AE-43C0-943F-E77D25C39DAD}"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0BF9-A73F-457D-8AF8-526E1E09B478}" type="slidenum">
              <a:rPr lang="en-US" smtClean="0"/>
              <a:t>‹#›</a:t>
            </a:fld>
            <a:endParaRPr lang="en-US" dirty="0"/>
          </a:p>
        </p:txBody>
      </p:sp>
    </p:spTree>
    <p:extLst>
      <p:ext uri="{BB962C8B-B14F-4D97-AF65-F5344CB8AC3E}">
        <p14:creationId xmlns:p14="http://schemas.microsoft.com/office/powerpoint/2010/main" val="422527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End Slide - head and green sub 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354" y="3547437"/>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10195" y="5090972"/>
            <a:ext cx="9144000" cy="1655762"/>
          </a:xfrm>
        </p:spPr>
        <p:txBody>
          <a:bodyPr/>
          <a:lstStyle>
            <a:lvl1pPr marL="0" indent="0" algn="l">
              <a:buNone/>
              <a:defRPr sz="2400">
                <a:solidFill>
                  <a:srgbClr val="72B60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899BFBE-D37E-494E-8AD8-392089BD4501}"/>
              </a:ext>
            </a:extLst>
          </p:cNvPr>
          <p:cNvSpPr txBox="1"/>
          <p:nvPr userDrawn="1"/>
        </p:nvSpPr>
        <p:spPr>
          <a:xfrm>
            <a:off x="8188411" y="6376058"/>
            <a:ext cx="3822357" cy="307777"/>
          </a:xfrm>
          <a:prstGeom prst="rect">
            <a:avLst/>
          </a:prstGeom>
          <a:noFill/>
        </p:spPr>
        <p:txBody>
          <a:bodyPr wrap="square" rtlCol="0">
            <a:spAutoFit/>
          </a:bodyPr>
          <a:lstStyle/>
          <a:p>
            <a:pPr algn="r"/>
            <a:r>
              <a:rPr lang="en-US" sz="1400" dirty="0">
                <a:solidFill>
                  <a:srgbClr val="8BB5CF"/>
                </a:solidFill>
                <a:latin typeface="Arial" panose="020B0604020202020204" pitchFamily="34" charset="0"/>
                <a:cs typeface="Arial" panose="020B0604020202020204" pitchFamily="34" charset="0"/>
              </a:rPr>
              <a:t>https://cda.basiconline.com/login</a:t>
            </a:r>
          </a:p>
        </p:txBody>
      </p:sp>
    </p:spTree>
    <p:extLst>
      <p:ext uri="{BB962C8B-B14F-4D97-AF65-F5344CB8AC3E}">
        <p14:creationId xmlns:p14="http://schemas.microsoft.com/office/powerpoint/2010/main" val="157998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No text block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9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HelveticaNeue LT 65 Medium" panose="020B0604020202020204" pitchFamily="34" charset="0"/>
              </a:defRPr>
            </a:lvl1pPr>
          </a:lstStyle>
          <a:p>
            <a:r>
              <a:rPr lang="en-US" dirty="0"/>
              <a:t>Click to edit Master title style</a:t>
            </a:r>
          </a:p>
        </p:txBody>
      </p:sp>
      <p:sp>
        <p:nvSpPr>
          <p:cNvPr id="6" name="Oval 5"/>
          <p:cNvSpPr/>
          <p:nvPr userDrawn="1"/>
        </p:nvSpPr>
        <p:spPr>
          <a:xfrm>
            <a:off x="2466436" y="1592250"/>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111221" y="1592249"/>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7756006" y="1522012"/>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227276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4917552" y="3800907"/>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756233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2E5770"/>
                </a:solidFill>
                <a:latin typeface="HelveticaNeue LT 55 Roman" panose="020B0604020202020204" pitchFamily="34" charset="0"/>
              </a:defRPr>
            </a:lvl1pPr>
            <a:lvl2pPr>
              <a:defRPr sz="2400" baseline="0">
                <a:solidFill>
                  <a:srgbClr val="1F3A49"/>
                </a:solidFill>
                <a:latin typeface="Helvetica LT Std Cond Light" panose="020B0406020202030204" pitchFamily="34" charset="0"/>
              </a:defRPr>
            </a:lvl2pPr>
            <a:lvl3pPr>
              <a:defRPr sz="2000" baseline="0">
                <a:solidFill>
                  <a:srgbClr val="1F3A49"/>
                </a:solidFill>
                <a:latin typeface="Helvetica LT Std Cond Light" panose="020B0406020202030204" pitchFamily="34" charset="0"/>
              </a:defRPr>
            </a:lvl3pPr>
            <a:lvl4pPr>
              <a:defRPr sz="1800" baseline="0">
                <a:solidFill>
                  <a:srgbClr val="1F3A49"/>
                </a:solidFill>
                <a:latin typeface="Helvetica LT Std Cond Light" panose="020B0406020202030204" pitchFamily="34" charset="0"/>
              </a:defRPr>
            </a:lvl4pPr>
            <a:lvl5pPr>
              <a:defRPr sz="1800" baseline="0">
                <a:solidFill>
                  <a:srgbClr val="1F3A49"/>
                </a:solidFill>
                <a:latin typeface="Helvetica LT Std Cond Light" panose="020B04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10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1964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20035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05895"/>
            <a:ext cx="12192000" cy="2387600"/>
          </a:xfrm>
          <a:prstGeom prst="rect">
            <a:avLst/>
          </a:prstGeom>
        </p:spPr>
        <p:txBody>
          <a:bodyPr anchor="ctr" anchorCtr="0"/>
          <a:lstStyle>
            <a:lvl1pPr algn="ctr">
              <a:defRPr sz="6000" cap="none" baseline="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10817" y="6356349"/>
            <a:ext cx="9144000" cy="365125"/>
          </a:xfrm>
          <a:prstGeom prst="rect">
            <a:avLst/>
          </a:prstGeom>
        </p:spPr>
        <p:txBody>
          <a:bodyPr/>
          <a:lstStyle>
            <a:lvl1pPr marL="0" indent="0" algn="l">
              <a:buNone/>
              <a:defRPr sz="2400">
                <a:solidFill>
                  <a:srgbClr val="2E577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94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 light blue &amp; green">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036146"/>
            <a:ext cx="5157787"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036146"/>
            <a:ext cx="5183188"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lnSpc>
                <a:spcPct val="100000"/>
              </a:lnSpc>
              <a:spcAft>
                <a:spcPts val="600"/>
              </a:spcAft>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hevron 12"/>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buClr>
                <a:srgbClr val="72B600"/>
              </a:buClr>
              <a:defRPr baseline="0">
                <a:solidFill>
                  <a:schemeClr val="bg1"/>
                </a:solidFill>
                <a:latin typeface="Arial" panose="020B0604020202020204" pitchFamily="34" charset="0"/>
                <a:cs typeface="Arial" panose="020B0604020202020204" pitchFamily="34" charset="0"/>
              </a:defRPr>
            </a:lvl1pPr>
            <a:lvl2pPr>
              <a:buClr>
                <a:srgbClr val="72B600"/>
              </a:buClr>
              <a:defRPr baseline="0">
                <a:solidFill>
                  <a:schemeClr val="bg1"/>
                </a:solidFill>
                <a:latin typeface="Arial" panose="020B0604020202020204" pitchFamily="34" charset="0"/>
                <a:cs typeface="Arial" panose="020B0604020202020204" pitchFamily="34" charset="0"/>
              </a:defRPr>
            </a:lvl2pPr>
            <a:lvl3pPr>
              <a:buClr>
                <a:srgbClr val="72B600"/>
              </a:buClr>
              <a:defRPr baseline="0">
                <a:solidFill>
                  <a:schemeClr val="bg1"/>
                </a:solidFill>
                <a:latin typeface="Arial" panose="020B0604020202020204" pitchFamily="34" charset="0"/>
                <a:cs typeface="Arial" panose="020B0604020202020204" pitchFamily="34" charset="0"/>
              </a:defRPr>
            </a:lvl3pPr>
            <a:lvl4pPr>
              <a:buClr>
                <a:srgbClr val="72B600"/>
              </a:buClr>
              <a:defRPr baseline="0">
                <a:solidFill>
                  <a:schemeClr val="bg1"/>
                </a:solidFill>
                <a:latin typeface="Arial" panose="020B0604020202020204" pitchFamily="34" charset="0"/>
                <a:cs typeface="Arial" panose="020B0604020202020204" pitchFamily="34" charset="0"/>
              </a:defRPr>
            </a:lvl4pPr>
            <a:lvl5pPr>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47BC-BEEB-485D-A326-2CB23C57A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13313-830B-41A4-9141-266B5E8C9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1C708B-ABB9-4517-804C-783007C71085}"/>
              </a:ext>
            </a:extLst>
          </p:cNvPr>
          <p:cNvSpPr>
            <a:spLocks noGrp="1"/>
          </p:cNvSpPr>
          <p:nvPr>
            <p:ph type="dt" sz="half" idx="10"/>
          </p:nvPr>
        </p:nvSpPr>
        <p:spPr/>
        <p:txBody>
          <a:bodyPr/>
          <a:lstStyle/>
          <a:p>
            <a:fld id="{70203286-DA37-4DC8-A11F-A6A575DABC74}" type="datetimeFigureOut">
              <a:rPr lang="en-US" smtClean="0"/>
              <a:t>8/22/2022</a:t>
            </a:fld>
            <a:endParaRPr lang="en-US"/>
          </a:p>
        </p:txBody>
      </p:sp>
      <p:sp>
        <p:nvSpPr>
          <p:cNvPr id="5" name="Footer Placeholder 4">
            <a:extLst>
              <a:ext uri="{FF2B5EF4-FFF2-40B4-BE49-F238E27FC236}">
                <a16:creationId xmlns:a16="http://schemas.microsoft.com/office/drawing/2014/main" id="{3FB78C92-1575-4EEF-B4F3-01A047C26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B4948-68D0-4827-8FF5-470ECF41D295}"/>
              </a:ext>
            </a:extLst>
          </p:cNvPr>
          <p:cNvSpPr>
            <a:spLocks noGrp="1"/>
          </p:cNvSpPr>
          <p:nvPr>
            <p:ph type="sldNum" sz="quarter" idx="12"/>
          </p:nvPr>
        </p:nvSpPr>
        <p:spPr/>
        <p:txBody>
          <a:bodyPr/>
          <a:lstStyle/>
          <a:p>
            <a:fld id="{E3792854-5855-4F7E-B7FC-7063193F6EFB}" type="slidenum">
              <a:rPr lang="en-US" smtClean="0"/>
              <a:t>‹#›</a:t>
            </a:fld>
            <a:endParaRPr lang="en-US"/>
          </a:p>
        </p:txBody>
      </p:sp>
    </p:spTree>
    <p:extLst>
      <p:ext uri="{BB962C8B-B14F-4D97-AF65-F5344CB8AC3E}">
        <p14:creationId xmlns:p14="http://schemas.microsoft.com/office/powerpoint/2010/main" val="82156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3618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000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arrow by header">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72B6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05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706" y="3557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34678" y="1825625"/>
            <a:ext cx="721912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15595-A596-40CE-A1A0-AC74F6C38BC0}" type="slidenum">
              <a:rPr lang="en-US" smtClean="0"/>
              <a:t>‹#›</a:t>
            </a:fld>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2121864078"/>
      </p:ext>
    </p:extLst>
  </p:cSld>
  <p:clrMap bg1="lt1" tx1="dk1" bg2="lt2" tx2="dk2" accent1="accent1" accent2="accent2" accent3="accent3" accent4="accent4" accent5="accent5" accent6="accent6" hlink="hlink" folHlink="folHlink"/>
  <p:sldLayoutIdLst>
    <p:sldLayoutId id="2147483749" r:id="rId1"/>
    <p:sldLayoutId id="2147483742" r:id="rId2"/>
    <p:sldLayoutId id="2147483662" r:id="rId3"/>
    <p:sldLayoutId id="2147483734" r:id="rId4"/>
    <p:sldLayoutId id="2147483735" r:id="rId5"/>
    <p:sldLayoutId id="2147483736" r:id="rId6"/>
  </p:sldLayoutIdLst>
  <p:txStyles>
    <p:titleStyle>
      <a:lvl1pPr algn="l" defTabSz="914400" rtl="0" eaLnBrk="1" latinLnBrk="0" hangingPunct="1">
        <a:lnSpc>
          <a:spcPct val="90000"/>
        </a:lnSpc>
        <a:spcBef>
          <a:spcPct val="0"/>
        </a:spcBef>
        <a:buNone/>
        <a:defRPr sz="4400" kern="1200" cap="all" baseline="0">
          <a:solidFill>
            <a:schemeClr val="tx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 LT 65 Medium"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 LT 55 Roman"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
        <p:nvSpPr>
          <p:cNvPr id="9" name="TextBox 8"/>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8">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22" r:id="rId1"/>
    <p:sldLayoutId id="2147483674" r:id="rId2"/>
    <p:sldLayoutId id="2147483676" r:id="rId3"/>
    <p:sldLayoutId id="2147483677" r:id="rId4"/>
    <p:sldLayoutId id="2147483679" r:id="rId5"/>
    <p:sldLayoutId id="2147483737"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3798259919"/>
      </p:ext>
    </p:extLst>
  </p:cSld>
  <p:clrMap bg1="lt1" tx1="dk1" bg2="lt2" tx2="dk2" accent1="accent1" accent2="accent2" accent3="accent3" accent4="accent4" accent5="accent5" accent6="accent6" hlink="hlink" folHlink="folHlink"/>
  <p:sldLayoutIdLst>
    <p:sldLayoutId id="2147483725" r:id="rId1"/>
    <p:sldLayoutId id="2147483727"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3E042-CBEA-4BC2-951D-81432FF74DA3}"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6B5C-FB89-42F4-975D-66548A4A3441}" type="slidenum">
              <a:rPr lang="en-US" smtClean="0"/>
              <a:t>‹#›</a:t>
            </a:fld>
            <a:endParaRPr lang="en-US" dirty="0"/>
          </a:p>
        </p:txBody>
      </p:sp>
      <p:sp>
        <p:nvSpPr>
          <p:cNvPr id="9" name="Rectangle 8"/>
          <p:cNvSpPr/>
          <p:nvPr userDrawn="1"/>
        </p:nvSpPr>
        <p:spPr>
          <a:xfrm>
            <a:off x="0" y="1"/>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13029"/>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25893"/>
          <a:stretch/>
        </p:blipFill>
        <p:spPr>
          <a:xfrm>
            <a:off x="-1" y="1673"/>
            <a:ext cx="12192843" cy="5080125"/>
          </a:xfrm>
          <a:prstGeom prst="rect">
            <a:avLst/>
          </a:prstGeom>
        </p:spPr>
      </p:pic>
    </p:spTree>
    <p:extLst>
      <p:ext uri="{BB962C8B-B14F-4D97-AF65-F5344CB8AC3E}">
        <p14:creationId xmlns:p14="http://schemas.microsoft.com/office/powerpoint/2010/main" val="3201455388"/>
      </p:ext>
    </p:extLst>
  </p:cSld>
  <p:clrMap bg1="lt1" tx1="dk1" bg2="lt2" tx2="dk2" accent1="accent1" accent2="accent2" accent3="accent3" accent4="accent4" accent5="accent5" accent6="accent6" hlink="hlink" folHlink="folHlink"/>
  <p:sldLayoutIdLst>
    <p:sldLayoutId id="2147483685"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6">
            <a:extLst>
              <a:ext uri="{28A0092B-C50C-407E-A947-70E740481C1C}">
                <a14:useLocalDpi xmlns:a14="http://schemas.microsoft.com/office/drawing/2010/main" val="0"/>
              </a:ext>
            </a:extLst>
          </a:blip>
          <a:srcRect t="15545" b="14512"/>
          <a:stretch/>
        </p:blipFill>
        <p:spPr>
          <a:xfrm>
            <a:off x="-1" y="1068149"/>
            <a:ext cx="12202789" cy="4798577"/>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2916682003"/>
      </p:ext>
    </p:extLst>
  </p:cSld>
  <p:clrMap bg1="lt1" tx1="dk1" bg2="lt2" tx2="dk2" accent1="accent1" accent2="accent2" accent3="accent3" accent4="accent4" accent5="accent5" accent6="accent6" hlink="hlink" folHlink="folHlink"/>
  <p:sldLayoutIdLst>
    <p:sldLayoutId id="2147483741" r:id="rId1"/>
    <p:sldLayoutId id="2147483720" r:id="rId2"/>
    <p:sldLayoutId id="2147483721" r:id="rId3"/>
    <p:sldLayoutId id="21474837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7204-DA3D-42E6-B439-81EBF4DCF505}"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AA203-C7AF-48A1-8A1F-63EF88BE24F5}"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672"/>
            <a:ext cx="12210881" cy="6865267"/>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666608073"/>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7" y="9769"/>
            <a:ext cx="12194697" cy="6856168"/>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2E003DEC-C1BC-4DBD-A1BB-2D07BDC0D6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5348" y="411831"/>
            <a:ext cx="3548180" cy="1371719"/>
          </a:xfrm>
          <a:prstGeom prst="rect">
            <a:avLst/>
          </a:prstGeom>
        </p:spPr>
      </p:pic>
    </p:spTree>
    <p:extLst>
      <p:ext uri="{BB962C8B-B14F-4D97-AF65-F5344CB8AC3E}">
        <p14:creationId xmlns:p14="http://schemas.microsoft.com/office/powerpoint/2010/main" val="5010733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0" r:id="rId1"/>
    <p:sldLayoutId id="2147483739"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basiconline.com/wp-content/uploads/2016/10/Flex-Eligible-List.pdf"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www.basiconline.com/wp-content/uploads/2020/04/BASIC-Dependent-Care-FSA.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asiconline.com/hq/employee/basic_cda/"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1850-1C94-49B1-B540-C88374DC0FB0}"/>
              </a:ext>
            </a:extLst>
          </p:cNvPr>
          <p:cNvSpPr>
            <a:spLocks noGrp="1"/>
          </p:cNvSpPr>
          <p:nvPr>
            <p:ph type="ctrTitle"/>
          </p:nvPr>
        </p:nvSpPr>
        <p:spPr>
          <a:xfrm>
            <a:off x="0" y="2115197"/>
            <a:ext cx="12192000" cy="2387600"/>
          </a:xfrm>
        </p:spPr>
        <p:txBody>
          <a:bodyPr/>
          <a:lstStyle/>
          <a:p>
            <a:r>
              <a:rPr lang="en-US" sz="5400" dirty="0"/>
              <a:t>Consumer Driven Accounts (CDA)</a:t>
            </a:r>
            <a:br>
              <a:rPr lang="en-US" sz="5400" dirty="0"/>
            </a:br>
            <a:r>
              <a:rPr lang="en-US" sz="4000" i="1" dirty="0"/>
              <a:t>Benefit Account Enrollment</a:t>
            </a:r>
            <a:endParaRPr lang="en-US" i="1" dirty="0"/>
          </a:p>
        </p:txBody>
      </p:sp>
      <p:sp>
        <p:nvSpPr>
          <p:cNvPr id="3" name="Subtitle 2"/>
          <p:cNvSpPr>
            <a:spLocks noGrp="1"/>
          </p:cNvSpPr>
          <p:nvPr>
            <p:ph type="subTitle" idx="1"/>
          </p:nvPr>
        </p:nvSpPr>
        <p:spPr/>
        <p:txBody>
          <a:bodyPr>
            <a:normAutofit fontScale="85000" lnSpcReduction="20000"/>
          </a:bodyPr>
          <a:lstStyle/>
          <a:p>
            <a:r>
              <a:rPr lang="en-US" dirty="0">
                <a:cs typeface="Arial" panose="020B0604020202020204" pitchFamily="34" charset="0"/>
              </a:rPr>
              <a:t>BASIC </a:t>
            </a:r>
            <a:r>
              <a:rPr lang="en-US" sz="2800" dirty="0">
                <a:cs typeface="Arial" panose="020B0604020202020204" pitchFamily="34" charset="0"/>
              </a:rPr>
              <a:t>|</a:t>
            </a:r>
            <a:r>
              <a:rPr lang="en-US" dirty="0">
                <a:cs typeface="Arial" panose="020B0604020202020204" pitchFamily="34" charset="0"/>
              </a:rPr>
              <a:t> www.basiconline.com</a:t>
            </a:r>
          </a:p>
        </p:txBody>
      </p:sp>
    </p:spTree>
    <p:extLst>
      <p:ext uri="{BB962C8B-B14F-4D97-AF65-F5344CB8AC3E}">
        <p14:creationId xmlns:p14="http://schemas.microsoft.com/office/powerpoint/2010/main" val="23976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Card Information</a:t>
            </a:r>
          </a:p>
        </p:txBody>
      </p:sp>
      <p:sp>
        <p:nvSpPr>
          <p:cNvPr id="3" name="Content Placeholder 2"/>
          <p:cNvSpPr>
            <a:spLocks noGrp="1"/>
          </p:cNvSpPr>
          <p:nvPr>
            <p:ph idx="1"/>
          </p:nvPr>
        </p:nvSpPr>
        <p:spPr/>
        <p:txBody>
          <a:bodyPr>
            <a:normAutofit/>
          </a:bodyPr>
          <a:lstStyle/>
          <a:p>
            <a:r>
              <a:rPr lang="en-US" dirty="0"/>
              <a:t>We have a 93% auto substantiation rate for debit card purchases</a:t>
            </a:r>
          </a:p>
          <a:p>
            <a:r>
              <a:rPr lang="en-US" dirty="0"/>
              <a:t>In some instances, participants will need to submit itemized documentation of their BASIC Card purchases</a:t>
            </a:r>
          </a:p>
          <a:p>
            <a:r>
              <a:rPr lang="en-US" b="1">
                <a:solidFill>
                  <a:srgbClr val="2E5770"/>
                </a:solidFill>
              </a:rPr>
              <a:t>In </a:t>
            </a:r>
            <a:r>
              <a:rPr lang="en-US" b="1" dirty="0">
                <a:solidFill>
                  <a:srgbClr val="2E5770"/>
                </a:solidFill>
              </a:rPr>
              <a:t>all cases, itemized documentation for </a:t>
            </a:r>
            <a:br>
              <a:rPr lang="en-US" b="1" dirty="0">
                <a:solidFill>
                  <a:srgbClr val="2E5770"/>
                </a:solidFill>
              </a:rPr>
            </a:br>
            <a:r>
              <a:rPr lang="en-US" b="1" dirty="0">
                <a:solidFill>
                  <a:srgbClr val="2E5770"/>
                </a:solidFill>
              </a:rPr>
              <a:t>transactions should be kept</a:t>
            </a:r>
          </a:p>
          <a:p>
            <a:endParaRPr lang="en-US" dirty="0"/>
          </a:p>
          <a:p>
            <a:endParaRPr lang="en-US" dirty="0"/>
          </a:p>
        </p:txBody>
      </p:sp>
      <p:grpSp>
        <p:nvGrpSpPr>
          <p:cNvPr id="6" name="Group 5">
            <a:extLst>
              <a:ext uri="{FF2B5EF4-FFF2-40B4-BE49-F238E27FC236}">
                <a16:creationId xmlns:a16="http://schemas.microsoft.com/office/drawing/2014/main" id="{C902AE28-BD80-4F96-9B0D-B6119E855A58}"/>
              </a:ext>
            </a:extLst>
          </p:cNvPr>
          <p:cNvGrpSpPr/>
          <p:nvPr/>
        </p:nvGrpSpPr>
        <p:grpSpPr>
          <a:xfrm>
            <a:off x="9879912" y="186252"/>
            <a:ext cx="2107769" cy="2107769"/>
            <a:chOff x="1105338" y="1208869"/>
            <a:chExt cx="2107769" cy="2107769"/>
          </a:xfrm>
        </p:grpSpPr>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203870" y="1268915"/>
              <a:ext cx="1829217" cy="1829217"/>
            </a:xfrm>
            <a:prstGeom prst="rect">
              <a:avLst/>
            </a:prstGeom>
          </p:spPr>
        </p:pic>
      </p:grpSp>
    </p:spTree>
    <p:extLst>
      <p:ext uri="{BB962C8B-B14F-4D97-AF65-F5344CB8AC3E}">
        <p14:creationId xmlns:p14="http://schemas.microsoft.com/office/powerpoint/2010/main" val="83135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Medical </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305045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FSA?</a:t>
            </a:r>
          </a:p>
        </p:txBody>
      </p:sp>
      <p:sp>
        <p:nvSpPr>
          <p:cNvPr id="2" name="Content Placeholder 1"/>
          <p:cNvSpPr>
            <a:spLocks noGrp="1"/>
          </p:cNvSpPr>
          <p:nvPr>
            <p:ph idx="1"/>
          </p:nvPr>
        </p:nvSpPr>
        <p:spPr/>
        <p:txBody>
          <a:bodyPr/>
          <a:lstStyle/>
          <a:p>
            <a:r>
              <a:rPr lang="en-US" dirty="0"/>
              <a:t>A Flexible Spending Arrangement (FSA) is a benefit program that reimburses specified, incurred expenses with pre-tax dollars</a:t>
            </a:r>
          </a:p>
          <a:p>
            <a:pPr lvl="1"/>
            <a:r>
              <a:rPr lang="en-US" dirty="0"/>
              <a:t>Medical FSAs are governed under §125 of the Code</a:t>
            </a:r>
          </a:p>
          <a:p>
            <a:pPr lvl="1"/>
            <a:r>
              <a:rPr lang="en-US" dirty="0"/>
              <a:t>Dependent Care FSAs are governed under §129 of the Code</a:t>
            </a:r>
          </a:p>
          <a:p>
            <a:r>
              <a:rPr lang="en-US" dirty="0"/>
              <a:t>Employee contributions to FSAs must be made through a Section 125 cafeteria plan through their employer</a:t>
            </a:r>
          </a:p>
        </p:txBody>
      </p:sp>
    </p:spTree>
    <p:extLst>
      <p:ext uri="{BB962C8B-B14F-4D97-AF65-F5344CB8AC3E}">
        <p14:creationId xmlns:p14="http://schemas.microsoft.com/office/powerpoint/2010/main" val="123325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19800" y="365125"/>
          <a:ext cx="5740401" cy="63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How Does It Work?</a:t>
            </a:r>
          </a:p>
        </p:txBody>
      </p:sp>
      <p:sp>
        <p:nvSpPr>
          <p:cNvPr id="6" name="Content Placeholder 5"/>
          <p:cNvSpPr>
            <a:spLocks noGrp="1"/>
          </p:cNvSpPr>
          <p:nvPr>
            <p:ph idx="1"/>
          </p:nvPr>
        </p:nvSpPr>
        <p:spPr>
          <a:xfrm>
            <a:off x="838200" y="1825625"/>
            <a:ext cx="5257800" cy="4178665"/>
          </a:xfrm>
        </p:spPr>
        <p:txBody>
          <a:bodyPr>
            <a:normAutofit fontScale="77500" lnSpcReduction="20000"/>
          </a:bodyPr>
          <a:lstStyle/>
          <a:p>
            <a:r>
              <a:rPr lang="en-US" dirty="0"/>
              <a:t>Employees elect a set amount for medical expenses and a separate amount for dependent care expenses. </a:t>
            </a:r>
          </a:p>
          <a:p>
            <a:r>
              <a:rPr lang="en-US" dirty="0"/>
              <a:t>Every dollar you put in your FSA plan is </a:t>
            </a:r>
            <a:r>
              <a:rPr lang="en-US" sz="3900" b="1" dirty="0">
                <a:solidFill>
                  <a:srgbClr val="72B600"/>
                </a:solidFill>
              </a:rPr>
              <a:t>Tax Free</a:t>
            </a:r>
          </a:p>
          <a:p>
            <a:r>
              <a:rPr lang="en-US" dirty="0"/>
              <a:t>You do not pay:</a:t>
            </a:r>
          </a:p>
          <a:p>
            <a:pPr lvl="1"/>
            <a:r>
              <a:rPr lang="en-US" dirty="0"/>
              <a:t>Federal Taxes</a:t>
            </a:r>
          </a:p>
          <a:p>
            <a:pPr lvl="1"/>
            <a:r>
              <a:rPr lang="en-US" dirty="0"/>
              <a:t>State Taxes </a:t>
            </a:r>
            <a:br>
              <a:rPr lang="en-US" dirty="0"/>
            </a:br>
            <a:r>
              <a:rPr lang="en-US" dirty="0"/>
              <a:t>(and local taxes if applicable)</a:t>
            </a:r>
          </a:p>
          <a:p>
            <a:pPr lvl="1"/>
            <a:r>
              <a:rPr lang="en-US" dirty="0"/>
              <a:t>Social Security and Medicare Taxes</a:t>
            </a:r>
          </a:p>
          <a:p>
            <a:endParaRPr lang="en-US" dirty="0"/>
          </a:p>
        </p:txBody>
      </p:sp>
    </p:spTree>
    <p:extLst>
      <p:ext uri="{BB962C8B-B14F-4D97-AF65-F5344CB8AC3E}">
        <p14:creationId xmlns:p14="http://schemas.microsoft.com/office/powerpoint/2010/main" val="289639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dirty="0">
                <a:latin typeface="Arial" panose="020B0604020202020204" pitchFamily="34" charset="0"/>
                <a:cs typeface="Arial" panose="020B0604020202020204" pitchFamily="34" charset="0"/>
              </a:rPr>
              <a:t>How Much Can I Save?</a:t>
            </a:r>
          </a:p>
        </p:txBody>
      </p:sp>
      <p:graphicFrame>
        <p:nvGraphicFramePr>
          <p:cNvPr id="44081" name="Group 49"/>
          <p:cNvGraphicFramePr>
            <a:graphicFrameLocks noGrp="1"/>
          </p:cNvGraphicFramePr>
          <p:nvPr>
            <p:ph idx="1"/>
          </p:nvPr>
        </p:nvGraphicFramePr>
        <p:xfrm>
          <a:off x="838200" y="1825625"/>
          <a:ext cx="10515599" cy="3493799"/>
        </p:xfrm>
        <a:graphic>
          <a:graphicData uri="http://schemas.openxmlformats.org/drawingml/2006/table">
            <a:tbl>
              <a:tblPr/>
              <a:tblGrid>
                <a:gridCol w="4641523">
                  <a:extLst>
                    <a:ext uri="{9D8B030D-6E8A-4147-A177-3AD203B41FA5}">
                      <a16:colId xmlns:a16="http://schemas.microsoft.com/office/drawing/2014/main" val="20000"/>
                    </a:ext>
                  </a:extLst>
                </a:gridCol>
                <a:gridCol w="2749698">
                  <a:extLst>
                    <a:ext uri="{9D8B030D-6E8A-4147-A177-3AD203B41FA5}">
                      <a16:colId xmlns:a16="http://schemas.microsoft.com/office/drawing/2014/main" val="20001"/>
                    </a:ext>
                  </a:extLst>
                </a:gridCol>
                <a:gridCol w="3124378">
                  <a:extLst>
                    <a:ext uri="{9D8B030D-6E8A-4147-A177-3AD203B41FA5}">
                      <a16:colId xmlns:a16="http://schemas.microsoft.com/office/drawing/2014/main" val="20002"/>
                    </a:ext>
                  </a:extLst>
                </a:gridCol>
              </a:tblGrid>
              <a:tr h="8252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Out-of-Pocket Expenses</a:t>
                      </a:r>
                    </a:p>
                  </a:txBody>
                  <a:tcPr marL="117933" marR="1179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Annual Average</a:t>
                      </a:r>
                    </a:p>
                  </a:txBody>
                  <a:tcPr marL="117933" marR="1179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Taxes Saved </a:t>
                      </a:r>
                      <a:b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1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(27% Tax Bracket)</a:t>
                      </a:r>
                    </a:p>
                  </a:txBody>
                  <a:tcPr marL="117933" marR="1179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extLst>
                  <a:ext uri="{0D108BD9-81ED-4DB2-BD59-A6C34878D82A}">
                    <a16:rowId xmlns:a16="http://schemas.microsoft.com/office/drawing/2014/main" val="10000"/>
                  </a:ext>
                </a:extLst>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Physician</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$940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$254</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Co-Pay</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$127</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RX</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$660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$178</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Outpatient Hospital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$430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$116</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Medical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$2500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$675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Dependent Care:</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$5000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$1350</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Grand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$7500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$2025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4070" name="Rectangle 38"/>
          <p:cNvSpPr>
            <a:spLocks noChangeArrowheads="1"/>
          </p:cNvSpPr>
          <p:nvPr/>
        </p:nvSpPr>
        <p:spPr bwMode="auto">
          <a:xfrm>
            <a:off x="3029527" y="5502564"/>
            <a:ext cx="6705600" cy="777875"/>
          </a:xfrm>
          <a:prstGeom prst="rect">
            <a:avLst/>
          </a:prstGeom>
          <a:noFill/>
          <a:ln w="9525">
            <a:noFill/>
            <a:miter lim="800000"/>
            <a:headEnd/>
            <a:tailEnd/>
          </a:ln>
          <a:effectLst/>
        </p:spPr>
        <p:txBody>
          <a:bodyPr>
            <a:spAutoFit/>
          </a:bodyPr>
          <a:lstStyle/>
          <a:p>
            <a:pPr algn="ctr"/>
            <a:r>
              <a:rPr lang="en-US" b="1" dirty="0">
                <a:solidFill>
                  <a:schemeClr val="tx2"/>
                </a:solidFill>
                <a:latin typeface="Arial" panose="020B0604020202020204" pitchFamily="34" charset="0"/>
                <a:cs typeface="Arial" panose="020B0604020202020204" pitchFamily="34" charset="0"/>
              </a:rPr>
              <a:t>You could save up to $2,025 per year or more.*</a:t>
            </a:r>
          </a:p>
          <a:p>
            <a:pPr algn="ctr"/>
            <a:r>
              <a:rPr lang="en-US" sz="900" b="1" dirty="0">
                <a:solidFill>
                  <a:schemeClr val="tx2"/>
                </a:solidFill>
                <a:latin typeface="Arial" panose="020B0604020202020204" pitchFamily="34" charset="0"/>
                <a:cs typeface="Arial" panose="020B0604020202020204" pitchFamily="34" charset="0"/>
              </a:rPr>
              <a:t>*Depends on Tax Bracket</a:t>
            </a:r>
          </a:p>
          <a:p>
            <a:pPr algn="ctr"/>
            <a:r>
              <a:rPr lang="en-US" b="1" dirty="0">
                <a:solidFill>
                  <a:schemeClr val="tx2"/>
                </a:solidFill>
              </a:rPr>
              <a:t> </a:t>
            </a:r>
          </a:p>
        </p:txBody>
      </p:sp>
    </p:spTree>
    <p:extLst>
      <p:ext uri="{BB962C8B-B14F-4D97-AF65-F5344CB8AC3E}">
        <p14:creationId xmlns:p14="http://schemas.microsoft.com/office/powerpoint/2010/main" val="30618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081"/>
                                        </p:tgtEl>
                                        <p:attrNameLst>
                                          <p:attrName>style.visibility</p:attrName>
                                        </p:attrNameLst>
                                      </p:cBhvr>
                                      <p:to>
                                        <p:strVal val="visible"/>
                                      </p:to>
                                    </p:set>
                                    <p:anim calcmode="lin" valueType="num">
                                      <p:cBhvr additive="base">
                                        <p:cTn id="7" dur="500" fill="hold"/>
                                        <p:tgtEl>
                                          <p:spTgt spid="44081"/>
                                        </p:tgtEl>
                                        <p:attrNameLst>
                                          <p:attrName>ppt_x</p:attrName>
                                        </p:attrNameLst>
                                      </p:cBhvr>
                                      <p:tavLst>
                                        <p:tav tm="0">
                                          <p:val>
                                            <p:strVal val="0-#ppt_w/2"/>
                                          </p:val>
                                        </p:tav>
                                        <p:tav tm="100000">
                                          <p:val>
                                            <p:strVal val="#ppt_x"/>
                                          </p:val>
                                        </p:tav>
                                      </p:tavLst>
                                    </p:anim>
                                    <p:anim calcmode="lin" valueType="num">
                                      <p:cBhvr additive="base">
                                        <p:cTn id="8" dur="500" fill="hold"/>
                                        <p:tgtEl>
                                          <p:spTgt spid="44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Eligibility</a:t>
            </a:r>
          </a:p>
        </p:txBody>
      </p:sp>
      <p:sp>
        <p:nvSpPr>
          <p:cNvPr id="2" name="Content Placeholder 1"/>
          <p:cNvSpPr>
            <a:spLocks noGrp="1"/>
          </p:cNvSpPr>
          <p:nvPr>
            <p:ph idx="1"/>
          </p:nvPr>
        </p:nvSpPr>
        <p:spPr/>
        <p:txBody>
          <a:bodyPr>
            <a:normAutofit fontScale="92500" lnSpcReduction="10000"/>
          </a:bodyPr>
          <a:lstStyle/>
          <a:p>
            <a:r>
              <a:rPr lang="en-US" dirty="0"/>
              <a:t>Employees do not need to be on the employer’s health plan in order to participate in FSA plans</a:t>
            </a:r>
          </a:p>
          <a:p>
            <a:r>
              <a:rPr lang="en-US" dirty="0"/>
              <a:t>Medical expenses can be incurred by the employee, spouse, employee’s children, who have not attained age 27 as of the end of the taxable year, or the employee’s other “tax dependents”</a:t>
            </a:r>
          </a:p>
          <a:p>
            <a:r>
              <a:rPr lang="en-US" dirty="0"/>
              <a:t>Expenses must be incurred after the employee was a medical FSA participant</a:t>
            </a:r>
          </a:p>
          <a:p>
            <a:r>
              <a:rPr lang="en-US" dirty="0"/>
              <a:t>Expenses must be incurred during the plan year</a:t>
            </a:r>
          </a:p>
        </p:txBody>
      </p:sp>
    </p:spTree>
    <p:extLst>
      <p:ext uri="{BB962C8B-B14F-4D97-AF65-F5344CB8AC3E}">
        <p14:creationId xmlns:p14="http://schemas.microsoft.com/office/powerpoint/2010/main" val="219646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FSA Plan</a:t>
            </a:r>
          </a:p>
        </p:txBody>
      </p:sp>
      <p:sp>
        <p:nvSpPr>
          <p:cNvPr id="2" name="Content Placeholder 1"/>
          <p:cNvSpPr>
            <a:spLocks noGrp="1"/>
          </p:cNvSpPr>
          <p:nvPr>
            <p:ph idx="1"/>
          </p:nvPr>
        </p:nvSpPr>
        <p:spPr/>
        <p:txBody>
          <a:bodyPr>
            <a:normAutofit/>
          </a:bodyPr>
          <a:lstStyle/>
          <a:p>
            <a:r>
              <a:rPr lang="en-US" b="1" dirty="0">
                <a:solidFill>
                  <a:srgbClr val="2E5770"/>
                </a:solidFill>
              </a:rPr>
              <a:t>Plan year: </a:t>
            </a:r>
            <a:r>
              <a:rPr lang="en-US" b="1" dirty="0">
                <a:solidFill>
                  <a:srgbClr val="2E5770"/>
                </a:solidFill>
                <a:highlight>
                  <a:srgbClr val="FFFF00"/>
                </a:highlight>
              </a:rPr>
              <a:t>10/1/2022 – 9/30/2023</a:t>
            </a:r>
          </a:p>
          <a:p>
            <a:r>
              <a:rPr lang="en-US" b="1" dirty="0">
                <a:solidFill>
                  <a:srgbClr val="2E5770"/>
                </a:solidFill>
              </a:rPr>
              <a:t>Maximum medical election:  </a:t>
            </a:r>
            <a:r>
              <a:rPr lang="en-US" b="1" dirty="0">
                <a:solidFill>
                  <a:srgbClr val="2E5770"/>
                </a:solidFill>
                <a:highlight>
                  <a:srgbClr val="FFFF00"/>
                </a:highlight>
              </a:rPr>
              <a:t>$2,850 </a:t>
            </a:r>
            <a:r>
              <a:rPr lang="en-US" b="1" dirty="0">
                <a:solidFill>
                  <a:srgbClr val="2E5770"/>
                </a:solidFill>
              </a:rPr>
              <a:t>         </a:t>
            </a:r>
          </a:p>
          <a:p>
            <a:r>
              <a:rPr lang="en-US" b="1" dirty="0">
                <a:solidFill>
                  <a:srgbClr val="2E5770"/>
                </a:solidFill>
              </a:rPr>
              <a:t>Use-it-or-lose-it: </a:t>
            </a:r>
            <a:r>
              <a:rPr lang="en-US" dirty="0"/>
              <a:t>Unused contributions remaining at the end of the year will be forfeited by the participant </a:t>
            </a:r>
          </a:p>
          <a:p>
            <a:r>
              <a:rPr lang="en-US" b="1" dirty="0"/>
              <a:t>Separating employment: </a:t>
            </a:r>
            <a:r>
              <a:rPr lang="en-US" dirty="0"/>
              <a:t>Unused contributions remaining at the time of separation will be forfeited by the participant</a:t>
            </a:r>
          </a:p>
          <a:p>
            <a:pPr marL="630936" lvl="2" indent="0">
              <a:buNone/>
            </a:pPr>
            <a:endParaRPr lang="en-US" dirty="0"/>
          </a:p>
        </p:txBody>
      </p:sp>
    </p:spTree>
    <p:extLst>
      <p:ext uri="{BB962C8B-B14F-4D97-AF65-F5344CB8AC3E}">
        <p14:creationId xmlns:p14="http://schemas.microsoft.com/office/powerpoint/2010/main" val="333113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FSA Plan - continued</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a:bodyPr>
          <a:lstStyle/>
          <a:p>
            <a:pPr fontAlgn="base"/>
            <a:r>
              <a:rPr lang="en-US" b="1" dirty="0">
                <a:solidFill>
                  <a:srgbClr val="2E5770"/>
                </a:solidFill>
              </a:rPr>
              <a:t>Medical</a:t>
            </a:r>
          </a:p>
          <a:p>
            <a:pPr lvl="1" fontAlgn="base"/>
            <a:r>
              <a:rPr lang="en-US" b="1" dirty="0">
                <a:solidFill>
                  <a:srgbClr val="2E5770"/>
                </a:solidFill>
                <a:highlight>
                  <a:srgbClr val="FFFF00"/>
                </a:highlight>
              </a:rPr>
              <a:t>Carryover</a:t>
            </a:r>
            <a:r>
              <a:rPr lang="en-US" dirty="0">
                <a:solidFill>
                  <a:srgbClr val="2E5770"/>
                </a:solidFill>
                <a:highlight>
                  <a:srgbClr val="FFFF00"/>
                </a:highlight>
              </a:rPr>
              <a:t> - </a:t>
            </a:r>
            <a:r>
              <a:rPr lang="en-US" dirty="0">
                <a:highlight>
                  <a:srgbClr val="FFFF00"/>
                </a:highlight>
              </a:rPr>
              <a:t>allows participants to roll over $570 from one plan year to the next. The $570 is not calculated into the IRS maximum contribution. </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The last day to incur expenses is 9/30/2023, and the last day to submit expenses is 12/31/2023.</a:t>
            </a:r>
          </a:p>
          <a:p>
            <a:pPr fontAlgn="base"/>
            <a:endParaRPr lang="en-US" dirty="0"/>
          </a:p>
          <a:p>
            <a:endParaRPr lang="en-US" dirty="0"/>
          </a:p>
        </p:txBody>
      </p:sp>
    </p:spTree>
    <p:extLst>
      <p:ext uri="{BB962C8B-B14F-4D97-AF65-F5344CB8AC3E}">
        <p14:creationId xmlns:p14="http://schemas.microsoft.com/office/powerpoint/2010/main" val="47637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Medical FSA Eligible Expenses</a:t>
            </a:r>
          </a:p>
        </p:txBody>
      </p:sp>
      <p:sp>
        <p:nvSpPr>
          <p:cNvPr id="41987" name="Rectangle 3"/>
          <p:cNvSpPr>
            <a:spLocks noGrp="1"/>
          </p:cNvSpPr>
          <p:nvPr>
            <p:ph sz="half" idx="1"/>
          </p:nvPr>
        </p:nvSpPr>
        <p:spPr/>
        <p:txBody>
          <a:bodyPr>
            <a:normAutofit fontScale="85000" lnSpcReduction="10000"/>
          </a:bodyPr>
          <a:lstStyle/>
          <a:p>
            <a:pPr>
              <a:lnSpc>
                <a:spcPct val="120000"/>
              </a:lnSpc>
              <a:spcBef>
                <a:spcPts val="0"/>
              </a:spcBef>
              <a:spcAft>
                <a:spcPts val="300"/>
              </a:spcAft>
            </a:pPr>
            <a:r>
              <a:rPr lang="en-US" dirty="0"/>
              <a:t>Medical, dental and vision co-pays, deductibles, and coinsurance</a:t>
            </a:r>
          </a:p>
          <a:p>
            <a:pPr>
              <a:lnSpc>
                <a:spcPct val="120000"/>
              </a:lnSpc>
              <a:spcBef>
                <a:spcPts val="0"/>
              </a:spcBef>
              <a:spcAft>
                <a:spcPts val="300"/>
              </a:spcAft>
            </a:pPr>
            <a:r>
              <a:rPr lang="fr-FR" dirty="0"/>
              <a:t>Prescriptions (</a:t>
            </a:r>
            <a:r>
              <a:rPr lang="fr-FR" dirty="0" err="1"/>
              <a:t>including</a:t>
            </a:r>
            <a:r>
              <a:rPr lang="fr-FR" dirty="0"/>
              <a:t> mail </a:t>
            </a:r>
            <a:r>
              <a:rPr lang="fr-FR" dirty="0" err="1"/>
              <a:t>order</a:t>
            </a:r>
            <a:r>
              <a:rPr lang="fr-FR" dirty="0"/>
              <a:t>)</a:t>
            </a:r>
          </a:p>
          <a:p>
            <a:pPr>
              <a:lnSpc>
                <a:spcPct val="120000"/>
              </a:lnSpc>
              <a:spcBef>
                <a:spcPts val="0"/>
              </a:spcBef>
              <a:spcAft>
                <a:spcPts val="300"/>
              </a:spcAft>
            </a:pPr>
            <a:r>
              <a:rPr lang="fr-FR" dirty="0" err="1"/>
              <a:t>Eyeglasses</a:t>
            </a:r>
            <a:r>
              <a:rPr lang="fr-FR" dirty="0"/>
              <a:t>, </a:t>
            </a:r>
            <a:r>
              <a:rPr lang="fr-FR" dirty="0" err="1"/>
              <a:t>Lasik</a:t>
            </a:r>
            <a:r>
              <a:rPr lang="fr-FR" dirty="0"/>
              <a:t>, and contact </a:t>
            </a:r>
            <a:r>
              <a:rPr lang="fr-FR" dirty="0" err="1"/>
              <a:t>lenses</a:t>
            </a:r>
            <a:endParaRPr lang="fr-FR" dirty="0"/>
          </a:p>
          <a:p>
            <a:pPr>
              <a:lnSpc>
                <a:spcPct val="120000"/>
              </a:lnSpc>
              <a:spcBef>
                <a:spcPts val="0"/>
              </a:spcBef>
              <a:spcAft>
                <a:spcPts val="300"/>
              </a:spcAft>
            </a:pPr>
            <a:r>
              <a:rPr lang="en-US" dirty="0"/>
              <a:t>Dental expenses including orthodontia</a:t>
            </a:r>
          </a:p>
          <a:p>
            <a:pPr>
              <a:lnSpc>
                <a:spcPct val="120000"/>
              </a:lnSpc>
              <a:spcBef>
                <a:spcPts val="0"/>
              </a:spcBef>
              <a:spcAft>
                <a:spcPts val="300"/>
              </a:spcAft>
            </a:pPr>
            <a:r>
              <a:rPr lang="en-US" dirty="0"/>
              <a:t>Nursing care and physical therapy</a:t>
            </a:r>
          </a:p>
          <a:p>
            <a:pPr>
              <a:lnSpc>
                <a:spcPct val="120000"/>
              </a:lnSpc>
              <a:spcBef>
                <a:spcPts val="0"/>
              </a:spcBef>
              <a:spcAft>
                <a:spcPts val="300"/>
              </a:spcAft>
            </a:pPr>
            <a:r>
              <a:rPr lang="en-US" dirty="0"/>
              <a:t>Smoking cessation programs and nicotine patches/gum</a:t>
            </a:r>
          </a:p>
          <a:p>
            <a:pPr>
              <a:lnSpc>
                <a:spcPct val="120000"/>
              </a:lnSpc>
              <a:spcBef>
                <a:spcPts val="0"/>
              </a:spcBef>
              <a:spcAft>
                <a:spcPts val="300"/>
              </a:spcAft>
            </a:pPr>
            <a:endParaRPr lang="en-US" dirty="0"/>
          </a:p>
          <a:p>
            <a:pPr>
              <a:lnSpc>
                <a:spcPct val="120000"/>
              </a:lnSpc>
              <a:spcBef>
                <a:spcPts val="0"/>
              </a:spcBef>
              <a:spcAft>
                <a:spcPts val="300"/>
              </a:spcAft>
            </a:pPr>
            <a:endParaRPr lang="en-US" dirty="0"/>
          </a:p>
          <a:p>
            <a:pPr>
              <a:lnSpc>
                <a:spcPct val="120000"/>
              </a:lnSpc>
              <a:spcBef>
                <a:spcPts val="0"/>
              </a:spcBef>
              <a:spcAft>
                <a:spcPts val="300"/>
              </a:spcAft>
            </a:pPr>
            <a:endParaRPr lang="en-US" dirty="0"/>
          </a:p>
        </p:txBody>
      </p:sp>
      <p:sp>
        <p:nvSpPr>
          <p:cNvPr id="6" name="Content Placeholder 5"/>
          <p:cNvSpPr>
            <a:spLocks noGrp="1"/>
          </p:cNvSpPr>
          <p:nvPr>
            <p:ph sz="half" idx="2"/>
          </p:nvPr>
        </p:nvSpPr>
        <p:spPr/>
        <p:txBody>
          <a:bodyPr>
            <a:normAutofit/>
          </a:bodyPr>
          <a:lstStyle/>
          <a:p>
            <a:pPr>
              <a:lnSpc>
                <a:spcPct val="100000"/>
              </a:lnSpc>
              <a:spcBef>
                <a:spcPts val="0"/>
              </a:spcBef>
              <a:spcAft>
                <a:spcPts val="300"/>
              </a:spcAft>
            </a:pPr>
            <a:r>
              <a:rPr lang="en-US" sz="2400" dirty="0"/>
              <a:t>Diabetic supplies</a:t>
            </a:r>
          </a:p>
          <a:p>
            <a:pPr>
              <a:lnSpc>
                <a:spcPct val="100000"/>
              </a:lnSpc>
              <a:spcBef>
                <a:spcPts val="0"/>
              </a:spcBef>
              <a:spcAft>
                <a:spcPts val="300"/>
              </a:spcAft>
            </a:pPr>
            <a:r>
              <a:rPr lang="en-US" sz="2400" dirty="0"/>
              <a:t>Physical impairments </a:t>
            </a:r>
          </a:p>
          <a:p>
            <a:pPr>
              <a:lnSpc>
                <a:spcPct val="100000"/>
              </a:lnSpc>
              <a:spcBef>
                <a:spcPts val="0"/>
              </a:spcBef>
              <a:spcAft>
                <a:spcPts val="300"/>
              </a:spcAft>
            </a:pPr>
            <a:r>
              <a:rPr lang="en-US" sz="2400" dirty="0"/>
              <a:t>Hearing exam, hearing aids, and special batteries</a:t>
            </a:r>
          </a:p>
          <a:p>
            <a:pPr>
              <a:lnSpc>
                <a:spcPct val="100000"/>
              </a:lnSpc>
              <a:spcAft>
                <a:spcPts val="300"/>
              </a:spcAft>
            </a:pPr>
            <a:r>
              <a:rPr lang="en-US" sz="2400" b="1" dirty="0">
                <a:solidFill>
                  <a:srgbClr val="2E5770"/>
                </a:solidFill>
              </a:rPr>
              <a:t>Expanded eligibility list can be found here:  </a:t>
            </a:r>
            <a:br>
              <a:rPr lang="en-US" sz="2400" b="1" dirty="0">
                <a:solidFill>
                  <a:srgbClr val="1F3A49"/>
                </a:solidFill>
              </a:rPr>
            </a:br>
            <a:r>
              <a:rPr lang="en-US" sz="2400" dirty="0">
                <a:solidFill>
                  <a:srgbClr val="8BB5CF"/>
                </a:solidFill>
                <a:hlinkClick r:id="rId2">
                  <a:extLst>
                    <a:ext uri="{A12FA001-AC4F-418D-AE19-62706E023703}">
                      <ahyp:hlinkClr xmlns:ahyp="http://schemas.microsoft.com/office/drawing/2018/hyperlinkcolor" val="tx"/>
                    </a:ext>
                  </a:extLst>
                </a:hlinkClick>
              </a:rPr>
              <a:t>https://www.basiconline.com/wp-content/uploads/2016/10/Flex-Eligible-List.pdf</a:t>
            </a:r>
            <a:r>
              <a:rPr lang="en-US" sz="2400" dirty="0">
                <a:solidFill>
                  <a:srgbClr val="8BB5CF"/>
                </a:solidFill>
              </a:rPr>
              <a:t> </a:t>
            </a:r>
          </a:p>
        </p:txBody>
      </p:sp>
    </p:spTree>
    <p:extLst>
      <p:ext uri="{BB962C8B-B14F-4D97-AF65-F5344CB8AC3E}">
        <p14:creationId xmlns:p14="http://schemas.microsoft.com/office/powerpoint/2010/main" val="35475478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FSAs Are More Flexible!</a:t>
            </a:r>
          </a:p>
        </p:txBody>
      </p:sp>
      <p:sp>
        <p:nvSpPr>
          <p:cNvPr id="41987" name="Rectangle 3"/>
          <p:cNvSpPr>
            <a:spLocks noGrp="1"/>
          </p:cNvSpPr>
          <p:nvPr>
            <p:ph sz="half" idx="1"/>
          </p:nvPr>
        </p:nvSpPr>
        <p:spPr/>
        <p:txBody>
          <a:bodyPr>
            <a:normAutofit fontScale="92500"/>
          </a:bodyPr>
          <a:lstStyle/>
          <a:p>
            <a:pPr marL="0" indent="0">
              <a:buNone/>
            </a:pPr>
            <a:r>
              <a:rPr lang="en-US" dirty="0"/>
              <a:t>Over-the-counter (OTC) medications and menstrual products are now FSA-eligible with the enactment of the CARES Act in 2020</a:t>
            </a:r>
          </a:p>
          <a:p>
            <a:r>
              <a:rPr lang="en-US" dirty="0"/>
              <a:t>OTC medicine such as pain relief, allergy pills, cough, cold, flu, and stomach remedies</a:t>
            </a:r>
          </a:p>
          <a:p>
            <a:r>
              <a:rPr lang="en-US" dirty="0"/>
              <a:t>Menstrual products including tampons, pads, liners, sponges, and cups</a:t>
            </a:r>
          </a:p>
          <a:p>
            <a:endParaRPr lang="en-US" dirty="0"/>
          </a:p>
          <a:p>
            <a:endParaRPr lang="en-US" dirty="0"/>
          </a:p>
          <a:p>
            <a:endParaRPr lang="en-US" dirty="0"/>
          </a:p>
        </p:txBody>
      </p:sp>
      <p:pic>
        <p:nvPicPr>
          <p:cNvPr id="3" name="Content Placeholder 2" descr="A close up of a logo&#10;&#10;Description automatically generated">
            <a:extLst>
              <a:ext uri="{FF2B5EF4-FFF2-40B4-BE49-F238E27FC236}">
                <a16:creationId xmlns:a16="http://schemas.microsoft.com/office/drawing/2014/main" id="{5A3FC39B-F95E-4070-91A1-913844929A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29215"/>
            <a:ext cx="5181600" cy="3734582"/>
          </a:xfrm>
        </p:spPr>
      </p:pic>
    </p:spTree>
    <p:extLst>
      <p:ext uri="{BB962C8B-B14F-4D97-AF65-F5344CB8AC3E}">
        <p14:creationId xmlns:p14="http://schemas.microsoft.com/office/powerpoint/2010/main" val="30359613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BASIC CDA</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Features</a:t>
            </a:r>
          </a:p>
        </p:txBody>
      </p:sp>
    </p:spTree>
    <p:extLst>
      <p:ext uri="{BB962C8B-B14F-4D97-AF65-F5344CB8AC3E}">
        <p14:creationId xmlns:p14="http://schemas.microsoft.com/office/powerpoint/2010/main" val="150756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Dependent care</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102255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Dependent Care Eligible Expenses</a:t>
            </a:r>
          </a:p>
        </p:txBody>
      </p:sp>
      <p:sp>
        <p:nvSpPr>
          <p:cNvPr id="2" name="Content Placeholder 1"/>
          <p:cNvSpPr>
            <a:spLocks noGrp="1"/>
          </p:cNvSpPr>
          <p:nvPr>
            <p:ph idx="1"/>
          </p:nvPr>
        </p:nvSpPr>
        <p:spPr/>
        <p:txBody>
          <a:bodyPr>
            <a:normAutofit fontScale="77500" lnSpcReduction="20000"/>
          </a:bodyPr>
          <a:lstStyle/>
          <a:p>
            <a:r>
              <a:rPr lang="en-US" dirty="0"/>
              <a:t>Employee and spouse, if any, must be working, looking for work, or a full-time student </a:t>
            </a:r>
          </a:p>
          <a:p>
            <a:r>
              <a:rPr lang="en-US" dirty="0"/>
              <a:t>Expenses for care of qualifying dependents (i.e., the primary purpose is to ensure the individual’s well-being and protection) </a:t>
            </a:r>
          </a:p>
          <a:p>
            <a:r>
              <a:rPr lang="en-US" dirty="0"/>
              <a:t>Qualifying dependents are:</a:t>
            </a:r>
          </a:p>
          <a:p>
            <a:pPr lvl="1"/>
            <a:r>
              <a:rPr lang="en-US" dirty="0"/>
              <a:t>A dependent child who has not attained the age of 13; or</a:t>
            </a:r>
          </a:p>
          <a:p>
            <a:pPr lvl="1"/>
            <a:r>
              <a:rPr lang="en-US" dirty="0"/>
              <a:t>A spouse or other dependent who is physically or mentally incapable of caring for himself/herself and who has the same principal residence as the participant for more than half the year</a:t>
            </a:r>
          </a:p>
          <a:p>
            <a:pPr marL="0" indent="0">
              <a:buNone/>
            </a:pPr>
            <a:r>
              <a:rPr lang="en-US" sz="2200" b="1" dirty="0">
                <a:solidFill>
                  <a:srgbClr val="2E5770"/>
                </a:solidFill>
              </a:rPr>
              <a:t>Expanded eligibility list can be found here:  </a:t>
            </a:r>
            <a:br>
              <a:rPr lang="en-US" sz="2200" b="1" dirty="0">
                <a:solidFill>
                  <a:srgbClr val="1F3A49"/>
                </a:solidFill>
              </a:rPr>
            </a:br>
            <a:r>
              <a:rPr lang="en-US" sz="2000" dirty="0">
                <a:solidFill>
                  <a:srgbClr val="0070C0"/>
                </a:solidFill>
                <a:hlinkClick r:id="rId2">
                  <a:extLst>
                    <a:ext uri="{A12FA001-AC4F-418D-AE19-62706E023703}">
                      <ahyp:hlinkClr xmlns:ahyp="http://schemas.microsoft.com/office/drawing/2018/hyperlinkcolor" val="tx"/>
                    </a:ext>
                  </a:extLst>
                </a:hlinkClick>
              </a:rPr>
              <a:t>https://www.basiconline.com/wp-content/uploads/2020/04/BASIC-Dependent-Care-FSA.pdf</a:t>
            </a:r>
            <a:r>
              <a:rPr lang="en-US" sz="2000" dirty="0">
                <a:solidFill>
                  <a:srgbClr val="0070C0"/>
                </a:solidFill>
              </a:rPr>
              <a:t> </a:t>
            </a:r>
            <a:endParaRPr lang="en-US" sz="2200" dirty="0">
              <a:solidFill>
                <a:srgbClr val="0070C0"/>
              </a:solidFill>
            </a:endParaRPr>
          </a:p>
        </p:txBody>
      </p:sp>
    </p:spTree>
    <p:extLst>
      <p:ext uri="{BB962C8B-B14F-4D97-AF65-F5344CB8AC3E}">
        <p14:creationId xmlns:p14="http://schemas.microsoft.com/office/powerpoint/2010/main" val="329004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Documentation?</a:t>
            </a:r>
          </a:p>
        </p:txBody>
      </p:sp>
      <p:sp>
        <p:nvSpPr>
          <p:cNvPr id="3" name="Content Placeholder 2"/>
          <p:cNvSpPr>
            <a:spLocks noGrp="1"/>
          </p:cNvSpPr>
          <p:nvPr>
            <p:ph idx="1"/>
          </p:nvPr>
        </p:nvSpPr>
        <p:spPr/>
        <p:txBody>
          <a:bodyPr>
            <a:normAutofit fontScale="70000" lnSpcReduction="20000"/>
          </a:bodyPr>
          <a:lstStyle/>
          <a:p>
            <a:r>
              <a:rPr lang="en-US" sz="3400" dirty="0"/>
              <a:t>Explanation of Benefits (EOBs) are the best form of documentation</a:t>
            </a:r>
          </a:p>
          <a:p>
            <a:pPr lvl="1"/>
            <a:r>
              <a:rPr lang="en-US" dirty="0"/>
              <a:t>If you don’t receive paper copies in the mail, you can most likely download EOBs from your medical carrier’s website</a:t>
            </a:r>
          </a:p>
          <a:p>
            <a:r>
              <a:rPr lang="en-US" sz="3400" dirty="0"/>
              <a:t>Receipts must show:</a:t>
            </a:r>
          </a:p>
          <a:p>
            <a:pPr lvl="1"/>
            <a:r>
              <a:rPr lang="en-US" sz="3100" dirty="0"/>
              <a:t>Date of service (not payment date)</a:t>
            </a:r>
          </a:p>
          <a:p>
            <a:pPr lvl="1"/>
            <a:r>
              <a:rPr lang="en-US" sz="3100" dirty="0"/>
              <a:t>Type and nature of service</a:t>
            </a:r>
          </a:p>
          <a:p>
            <a:pPr lvl="1"/>
            <a:r>
              <a:rPr lang="en-US" sz="3100" dirty="0"/>
              <a:t>Who provided the service</a:t>
            </a:r>
          </a:p>
          <a:p>
            <a:pPr lvl="1"/>
            <a:r>
              <a:rPr lang="en-US" sz="3100" dirty="0"/>
              <a:t>Cost of service</a:t>
            </a:r>
          </a:p>
          <a:p>
            <a:pPr lvl="1"/>
            <a:r>
              <a:rPr lang="en-US" sz="3100" dirty="0"/>
              <a:t>Patient name</a:t>
            </a:r>
          </a:p>
          <a:p>
            <a:pPr marL="0" indent="0">
              <a:buNone/>
            </a:pPr>
            <a:r>
              <a:rPr lang="en-US" sz="2300" i="1" dirty="0">
                <a:solidFill>
                  <a:srgbClr val="2E5770"/>
                </a:solidFill>
              </a:rPr>
              <a:t>BASIC cannot accept canceled checks, credit card receipts, or balance forward/balance due invoices.</a:t>
            </a:r>
          </a:p>
          <a:p>
            <a:endParaRPr lang="en-US" dirty="0"/>
          </a:p>
        </p:txBody>
      </p:sp>
    </p:spTree>
    <p:extLst>
      <p:ext uri="{BB962C8B-B14F-4D97-AF65-F5344CB8AC3E}">
        <p14:creationId xmlns:p14="http://schemas.microsoft.com/office/powerpoint/2010/main" val="40282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Dependent FSA Plan</a:t>
            </a:r>
          </a:p>
        </p:txBody>
      </p:sp>
      <p:sp>
        <p:nvSpPr>
          <p:cNvPr id="2" name="Content Placeholder 1"/>
          <p:cNvSpPr>
            <a:spLocks noGrp="1"/>
          </p:cNvSpPr>
          <p:nvPr>
            <p:ph idx="1"/>
          </p:nvPr>
        </p:nvSpPr>
        <p:spPr/>
        <p:txBody>
          <a:bodyPr>
            <a:normAutofit fontScale="92500" lnSpcReduction="10000"/>
          </a:bodyPr>
          <a:lstStyle/>
          <a:p>
            <a:r>
              <a:rPr lang="en-US" b="1" dirty="0">
                <a:solidFill>
                  <a:srgbClr val="2E5770"/>
                </a:solidFill>
              </a:rPr>
              <a:t>Plan year: </a:t>
            </a:r>
            <a:r>
              <a:rPr lang="en-US" b="1" dirty="0">
                <a:solidFill>
                  <a:srgbClr val="2E5770"/>
                </a:solidFill>
                <a:highlight>
                  <a:srgbClr val="FFFF00"/>
                </a:highlight>
              </a:rPr>
              <a:t>10/1/2022 – 9/30/2023</a:t>
            </a:r>
          </a:p>
          <a:p>
            <a:r>
              <a:rPr lang="en-US" b="1" dirty="0">
                <a:solidFill>
                  <a:srgbClr val="2E5770"/>
                </a:solidFill>
              </a:rPr>
              <a:t>Maximum dependent care election: </a:t>
            </a:r>
            <a:r>
              <a:rPr lang="en-US" dirty="0"/>
              <a:t>$5,000 if married and filing a joint return, or if the participant is filing single and $2,500 if the participant is married filing separate</a:t>
            </a:r>
          </a:p>
          <a:p>
            <a:r>
              <a:rPr lang="en-US" b="1" dirty="0">
                <a:solidFill>
                  <a:srgbClr val="2E5770"/>
                </a:solidFill>
              </a:rPr>
              <a:t>Use-it-or-lose-it: </a:t>
            </a:r>
            <a:r>
              <a:rPr lang="en-US" dirty="0"/>
              <a:t>Unused contributions remaining at the end of the year will be forfeited by the participant </a:t>
            </a:r>
          </a:p>
          <a:p>
            <a:r>
              <a:rPr lang="en-US" b="1" dirty="0"/>
              <a:t>Separating employment: </a:t>
            </a:r>
            <a:r>
              <a:rPr lang="en-US" dirty="0"/>
              <a:t>Unused contributions remaining at the time of separation will be forfeited by the participant</a:t>
            </a:r>
          </a:p>
          <a:p>
            <a:endParaRPr lang="en-US" dirty="0"/>
          </a:p>
          <a:p>
            <a:endParaRPr lang="en-US" dirty="0"/>
          </a:p>
          <a:p>
            <a:pPr marL="630936" lvl="2" indent="0">
              <a:buNone/>
            </a:pPr>
            <a:endParaRPr lang="en-US" dirty="0"/>
          </a:p>
        </p:txBody>
      </p:sp>
    </p:spTree>
    <p:extLst>
      <p:ext uri="{BB962C8B-B14F-4D97-AF65-F5344CB8AC3E}">
        <p14:creationId xmlns:p14="http://schemas.microsoft.com/office/powerpoint/2010/main" val="250080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Dependent FSA</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a:bodyPr>
          <a:lstStyle/>
          <a:p>
            <a:pPr fontAlgn="base"/>
            <a:r>
              <a:rPr lang="en-US" b="1" dirty="0">
                <a:solidFill>
                  <a:srgbClr val="2E5770"/>
                </a:solidFill>
              </a:rPr>
              <a:t>Dependent</a:t>
            </a:r>
          </a:p>
          <a:p>
            <a:pPr lvl="1" fontAlgn="base"/>
            <a:r>
              <a:rPr lang="en-US" b="1" dirty="0">
                <a:solidFill>
                  <a:srgbClr val="2E5770"/>
                </a:solidFill>
                <a:highlight>
                  <a:srgbClr val="FFFF00"/>
                </a:highlight>
              </a:rPr>
              <a:t>Grace Period </a:t>
            </a:r>
            <a:r>
              <a:rPr lang="en-US" dirty="0">
                <a:solidFill>
                  <a:srgbClr val="2E5770"/>
                </a:solidFill>
                <a:highlight>
                  <a:srgbClr val="FFFF00"/>
                </a:highlight>
              </a:rPr>
              <a:t>- </a:t>
            </a:r>
            <a:r>
              <a:rPr lang="en-US" dirty="0">
                <a:highlight>
                  <a:srgbClr val="FFFF00"/>
                </a:highlight>
              </a:rPr>
              <a:t>up to two and one-half months after the end of the plan year to use funds in an FSA. The last day to incur expenses is 12/15/2023.</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The last day to submit expenses is 12/31/2023.</a:t>
            </a:r>
          </a:p>
          <a:p>
            <a:pPr lvl="1" fontAlgn="base"/>
            <a:r>
              <a:rPr lang="en-US" b="1" dirty="0">
                <a:highlight>
                  <a:srgbClr val="FFFF00"/>
                </a:highlight>
              </a:rPr>
              <a:t>No Carryover</a:t>
            </a:r>
            <a:endParaRPr lang="en-US" dirty="0"/>
          </a:p>
          <a:p>
            <a:pPr lvl="1" fontAlgn="base"/>
            <a:endParaRPr lang="en-US" dirty="0">
              <a:highlight>
                <a:srgbClr val="FFFF00"/>
              </a:highlight>
            </a:endParaRPr>
          </a:p>
          <a:p>
            <a:pPr fontAlgn="base"/>
            <a:endParaRPr lang="en-US" dirty="0"/>
          </a:p>
          <a:p>
            <a:endParaRPr lang="en-US" dirty="0"/>
          </a:p>
        </p:txBody>
      </p:sp>
    </p:spTree>
    <p:extLst>
      <p:ext uri="{BB962C8B-B14F-4D97-AF65-F5344CB8AC3E}">
        <p14:creationId xmlns:p14="http://schemas.microsoft.com/office/powerpoint/2010/main" val="260327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Know?</a:t>
            </a:r>
          </a:p>
        </p:txBody>
      </p:sp>
      <p:sp>
        <p:nvSpPr>
          <p:cNvPr id="3" name="Content Placeholder 2"/>
          <p:cNvSpPr>
            <a:spLocks noGrp="1"/>
          </p:cNvSpPr>
          <p:nvPr>
            <p:ph idx="1"/>
          </p:nvPr>
        </p:nvSpPr>
        <p:spPr/>
        <p:txBody>
          <a:bodyPr>
            <a:normAutofit/>
          </a:bodyPr>
          <a:lstStyle/>
          <a:p>
            <a:r>
              <a:rPr lang="en-US" dirty="0"/>
              <a:t>Medical FSA</a:t>
            </a:r>
          </a:p>
          <a:p>
            <a:pPr lvl="1"/>
            <a:r>
              <a:rPr lang="en-US" dirty="0"/>
              <a:t>You must sign up at open enrollment</a:t>
            </a:r>
          </a:p>
          <a:p>
            <a:pPr lvl="1"/>
            <a:r>
              <a:rPr lang="en-US" dirty="0"/>
              <a:t>You can only change your election in the event of a qualified status change (e.g., marriage, divorce, birth, adoption, or death)</a:t>
            </a:r>
          </a:p>
          <a:p>
            <a:pPr lvl="1"/>
            <a:r>
              <a:rPr lang="en-US" dirty="0"/>
              <a:t>Full annual election is available day one </a:t>
            </a:r>
          </a:p>
          <a:p>
            <a:r>
              <a:rPr lang="en-US" dirty="0"/>
              <a:t>Dependent Care FSA</a:t>
            </a:r>
          </a:p>
          <a:p>
            <a:pPr lvl="1"/>
            <a:r>
              <a:rPr lang="en-US" dirty="0"/>
              <a:t>You must sign up at open enrollment</a:t>
            </a:r>
          </a:p>
          <a:p>
            <a:pPr lvl="1"/>
            <a:r>
              <a:rPr lang="en-US" dirty="0"/>
              <a:t>You can change your election if your cost or care changes</a:t>
            </a:r>
          </a:p>
          <a:p>
            <a:pPr lvl="1"/>
            <a:r>
              <a:rPr lang="en-US" dirty="0"/>
              <a:t>Pay-as-you-go account </a:t>
            </a:r>
          </a:p>
          <a:p>
            <a:endParaRPr lang="en-US" dirty="0"/>
          </a:p>
        </p:txBody>
      </p:sp>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26" y="1227341"/>
            <a:ext cx="1829217" cy="1829217"/>
          </a:xfrm>
          <a:prstGeom prst="rect">
            <a:avLst/>
          </a:prstGeom>
        </p:spPr>
      </p:pic>
    </p:spTree>
    <p:extLst>
      <p:ext uri="{BB962C8B-B14F-4D97-AF65-F5344CB8AC3E}">
        <p14:creationId xmlns:p14="http://schemas.microsoft.com/office/powerpoint/2010/main" val="62753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THANK YOU</a:t>
            </a:r>
            <a:br>
              <a:rPr lang="en-US" dirty="0"/>
            </a:br>
            <a:endParaRPr lang="en-US" dirty="0"/>
          </a:p>
        </p:txBody>
      </p:sp>
      <p:sp>
        <p:nvSpPr>
          <p:cNvPr id="3" name="Subtitle 2"/>
          <p:cNvSpPr>
            <a:spLocks noGrp="1"/>
          </p:cNvSpPr>
          <p:nvPr>
            <p:ph type="subTitle" idx="1"/>
          </p:nvPr>
        </p:nvSpPr>
        <p:spPr/>
        <p:txBody>
          <a:bodyPr/>
          <a:lstStyle/>
          <a:p>
            <a:r>
              <a:rPr lang="en-US" dirty="0"/>
              <a:t>Additional CDA Participant Resources</a:t>
            </a:r>
          </a:p>
          <a:p>
            <a:r>
              <a:rPr lang="en-US" dirty="0">
                <a:hlinkClick r:id="rId2"/>
              </a:rPr>
              <a:t>https://www.basiconline.com/hq/employee/basic_cda/</a:t>
            </a:r>
            <a:r>
              <a:rPr lang="en-US" dirty="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8048898" y="5207653"/>
            <a:ext cx="3679273" cy="1422400"/>
          </a:xfrm>
          <a:prstGeom prst="rect">
            <a:avLst/>
          </a:prstGeom>
        </p:spPr>
      </p:pic>
    </p:spTree>
    <p:extLst>
      <p:ext uri="{BB962C8B-B14F-4D97-AF65-F5344CB8AC3E}">
        <p14:creationId xmlns:p14="http://schemas.microsoft.com/office/powerpoint/2010/main" val="1567921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4693" y="355907"/>
            <a:ext cx="7424044" cy="1325563"/>
          </a:xfrm>
        </p:spPr>
        <p:txBody>
          <a:bodyPr/>
          <a:lstStyle/>
          <a:p>
            <a:r>
              <a:rPr lang="en-US" dirty="0"/>
              <a:t>Contact BASIC FSA</a:t>
            </a:r>
          </a:p>
        </p:txBody>
      </p:sp>
      <p:sp>
        <p:nvSpPr>
          <p:cNvPr id="4" name="Content Placeholder 3"/>
          <p:cNvSpPr>
            <a:spLocks noGrp="1"/>
          </p:cNvSpPr>
          <p:nvPr>
            <p:ph idx="1"/>
          </p:nvPr>
        </p:nvSpPr>
        <p:spPr>
          <a:xfrm>
            <a:off x="854693" y="1681470"/>
            <a:ext cx="8503812" cy="4676636"/>
          </a:xfrm>
        </p:spPr>
        <p:txBody>
          <a:bodyPr>
            <a:normAutofit/>
          </a:bodyPr>
          <a:lstStyle/>
          <a:p>
            <a:pPr marL="0" indent="0">
              <a:lnSpc>
                <a:spcPct val="110000"/>
              </a:lnSpc>
              <a:buNone/>
            </a:pPr>
            <a:r>
              <a:rPr lang="en-US" b="1" dirty="0"/>
              <a:t>BASIC wants to help you with your benefits!  </a:t>
            </a:r>
          </a:p>
          <a:p>
            <a:pPr marL="0" indent="0">
              <a:lnSpc>
                <a:spcPct val="110000"/>
              </a:lnSpc>
              <a:buNone/>
            </a:pPr>
            <a:endParaRPr lang="en-US" dirty="0"/>
          </a:p>
          <a:p>
            <a:pPr marL="0" indent="0">
              <a:lnSpc>
                <a:spcPct val="110000"/>
              </a:lnSpc>
              <a:buNone/>
            </a:pPr>
            <a:r>
              <a:rPr lang="en-US" dirty="0"/>
              <a:t>Please contact BASIC at the phone number below or your HR Department with any questions about your FSA benefit. You can also submit a Support Request via CDA online or </a:t>
            </a:r>
            <a:r>
              <a:rPr lang="en-US"/>
              <a:t>in the BASIC benefits app.</a:t>
            </a:r>
            <a:endParaRPr lang="en-US" dirty="0"/>
          </a:p>
          <a:p>
            <a:pPr marL="457200" lvl="1" indent="0">
              <a:lnSpc>
                <a:spcPct val="110000"/>
              </a:lnSpc>
              <a:buNone/>
            </a:pPr>
            <a:r>
              <a:rPr lang="en-US" dirty="0"/>
              <a:t>Phone:  (800) 372-3539 </a:t>
            </a:r>
          </a:p>
        </p:txBody>
      </p:sp>
      <p:sp>
        <p:nvSpPr>
          <p:cNvPr id="5" name="Oval 4"/>
          <p:cNvSpPr/>
          <p:nvPr/>
        </p:nvSpPr>
        <p:spPr>
          <a:xfrm>
            <a:off x="9719946" y="3158091"/>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868" y="3158091"/>
            <a:ext cx="2251924" cy="2251924"/>
          </a:xfrm>
          <a:prstGeom prst="rect">
            <a:avLst/>
          </a:prstGeom>
        </p:spPr>
      </p:pic>
    </p:spTree>
    <p:extLst>
      <p:ext uri="{BB962C8B-B14F-4D97-AF65-F5344CB8AC3E}">
        <p14:creationId xmlns:p14="http://schemas.microsoft.com/office/powerpoint/2010/main" val="211597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Access Your FSA Money</a:t>
            </a:r>
          </a:p>
        </p:txBody>
      </p:sp>
      <p:pic>
        <p:nvPicPr>
          <p:cNvPr id="8" name="Picture 7" descr="A screenshot of a cell phone&#10;&#10;Description automatically generated">
            <a:extLst>
              <a:ext uri="{FF2B5EF4-FFF2-40B4-BE49-F238E27FC236}">
                <a16:creationId xmlns:a16="http://schemas.microsoft.com/office/drawing/2014/main" id="{EB39FC39-782D-45F6-AA30-1DA68F806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59" y="2013914"/>
            <a:ext cx="4517528" cy="36884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866A32-23E0-4A6F-B1DA-7712EDCE2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987" y="1617972"/>
            <a:ext cx="2545615" cy="4480284"/>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41B7AF15-8FA6-412A-9B5A-C462FB20A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2288" y="1690688"/>
            <a:ext cx="5908240" cy="3844232"/>
          </a:xfrm>
          <a:prstGeom prst="rect">
            <a:avLst/>
          </a:prstGeom>
        </p:spPr>
      </p:pic>
    </p:spTree>
    <p:extLst>
      <p:ext uri="{BB962C8B-B14F-4D97-AF65-F5344CB8AC3E}">
        <p14:creationId xmlns:p14="http://schemas.microsoft.com/office/powerpoint/2010/main" val="138120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97E1D-8CB9-4993-BCE6-74EBF2166C9C}"/>
              </a:ext>
            </a:extLst>
          </p:cNvPr>
          <p:cNvSpPr>
            <a:spLocks noGrp="1"/>
          </p:cNvSpPr>
          <p:nvPr>
            <p:ph type="title"/>
          </p:nvPr>
        </p:nvSpPr>
        <p:spPr/>
        <p:txBody>
          <a:bodyPr/>
          <a:lstStyle/>
          <a:p>
            <a:r>
              <a:rPr lang="en-US" dirty="0"/>
              <a:t>BASIC Card</a:t>
            </a:r>
          </a:p>
        </p:txBody>
      </p:sp>
      <p:sp>
        <p:nvSpPr>
          <p:cNvPr id="5" name="Content Placeholder 4">
            <a:extLst>
              <a:ext uri="{FF2B5EF4-FFF2-40B4-BE49-F238E27FC236}">
                <a16:creationId xmlns:a16="http://schemas.microsoft.com/office/drawing/2014/main" id="{301314F8-BD94-45BC-A694-BF208C13D2D1}"/>
              </a:ext>
            </a:extLst>
          </p:cNvPr>
          <p:cNvSpPr>
            <a:spLocks noGrp="1"/>
          </p:cNvSpPr>
          <p:nvPr>
            <p:ph idx="1"/>
          </p:nvPr>
        </p:nvSpPr>
        <p:spPr>
          <a:xfrm>
            <a:off x="770467" y="1690689"/>
            <a:ext cx="5604933" cy="4337578"/>
          </a:xfrm>
        </p:spPr>
        <p:txBody>
          <a:bodyPr wrap="square">
            <a:normAutofit/>
          </a:bodyPr>
          <a:lstStyle/>
          <a:p>
            <a:pPr>
              <a:lnSpc>
                <a:spcPct val="110000"/>
              </a:lnSpc>
            </a:pPr>
            <a:r>
              <a:rPr lang="en-US" dirty="0"/>
              <a:t>Smart benefits card with access to </a:t>
            </a:r>
            <a:r>
              <a:rPr lang="en-US" u="sng" dirty="0"/>
              <a:t>all</a:t>
            </a:r>
            <a:r>
              <a:rPr lang="en-US" dirty="0"/>
              <a:t> participant benefit accounts and </a:t>
            </a:r>
            <a:r>
              <a:rPr lang="en-US" dirty="0" err="1"/>
              <a:t>MyCash</a:t>
            </a:r>
            <a:endParaRPr lang="en-US" dirty="0"/>
          </a:p>
          <a:p>
            <a:pPr>
              <a:lnSpc>
                <a:spcPct val="110000"/>
              </a:lnSpc>
            </a:pPr>
            <a:r>
              <a:rPr lang="en-US" dirty="0"/>
              <a:t>Eliminates the need for reimbursement requests</a:t>
            </a:r>
          </a:p>
          <a:p>
            <a:pPr>
              <a:lnSpc>
                <a:spcPct val="110000"/>
              </a:lnSpc>
            </a:pPr>
            <a:r>
              <a:rPr lang="en-US" dirty="0">
                <a:solidFill>
                  <a:srgbClr val="72B600"/>
                </a:solidFill>
              </a:rPr>
              <a:t>Proprietary technology </a:t>
            </a:r>
            <a:r>
              <a:rPr lang="en-US" dirty="0"/>
              <a:t>instantly withdraws funds from the appropriate account(s)</a:t>
            </a:r>
          </a:p>
          <a:p>
            <a:endParaRPr lang="en-US" dirty="0"/>
          </a:p>
        </p:txBody>
      </p:sp>
      <p:pic>
        <p:nvPicPr>
          <p:cNvPr id="6" name="Picture 5">
            <a:extLst>
              <a:ext uri="{FF2B5EF4-FFF2-40B4-BE49-F238E27FC236}">
                <a16:creationId xmlns:a16="http://schemas.microsoft.com/office/drawing/2014/main" id="{AE4CA964-33E5-43B9-8BC2-FB880DAE0D60}"/>
              </a:ext>
            </a:extLst>
          </p:cNvPr>
          <p:cNvPicPr>
            <a:picLocks noChangeAspect="1"/>
          </p:cNvPicPr>
          <p:nvPr/>
        </p:nvPicPr>
        <p:blipFill>
          <a:blip r:embed="rId2"/>
          <a:stretch>
            <a:fillRect/>
          </a:stretch>
        </p:blipFill>
        <p:spPr>
          <a:xfrm>
            <a:off x="6466114" y="1825625"/>
            <a:ext cx="5314755" cy="3531928"/>
          </a:xfrm>
          <a:prstGeom prst="rect">
            <a:avLst/>
          </a:prstGeom>
        </p:spPr>
      </p:pic>
    </p:spTree>
    <p:extLst>
      <p:ext uri="{BB962C8B-B14F-4D97-AF65-F5344CB8AC3E}">
        <p14:creationId xmlns:p14="http://schemas.microsoft.com/office/powerpoint/2010/main" val="48558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BASIC Card</a:t>
            </a:r>
          </a:p>
        </p:txBody>
      </p:sp>
      <p:sp>
        <p:nvSpPr>
          <p:cNvPr id="11" name="Content Placeholder 10"/>
          <p:cNvSpPr>
            <a:spLocks noGrp="1"/>
          </p:cNvSpPr>
          <p:nvPr>
            <p:ph sz="half" idx="1"/>
          </p:nvPr>
        </p:nvSpPr>
        <p:spPr>
          <a:xfrm>
            <a:off x="838200" y="1621491"/>
            <a:ext cx="5998072" cy="4351338"/>
          </a:xfrm>
        </p:spPr>
        <p:txBody>
          <a:bodyPr>
            <a:normAutofit/>
          </a:bodyPr>
          <a:lstStyle/>
          <a:p>
            <a:pPr>
              <a:lnSpc>
                <a:spcPct val="110000"/>
              </a:lnSpc>
            </a:pPr>
            <a:r>
              <a:rPr lang="en-US" dirty="0"/>
              <a:t>A </a:t>
            </a:r>
            <a:r>
              <a:rPr lang="en-US"/>
              <a:t>Mastercard card </a:t>
            </a:r>
            <a:r>
              <a:rPr lang="en-US" dirty="0"/>
              <a:t>will be issued upon enrollment</a:t>
            </a:r>
          </a:p>
          <a:p>
            <a:pPr>
              <a:lnSpc>
                <a:spcPct val="110000"/>
              </a:lnSpc>
            </a:pPr>
            <a:r>
              <a:rPr lang="en-US" dirty="0"/>
              <a:t>The BASIC Card comes loaded with the full Medical FSA election, and the up-to-date Dependent Care payroll deductions</a:t>
            </a:r>
          </a:p>
          <a:p>
            <a:pPr>
              <a:lnSpc>
                <a:spcPct val="110000"/>
              </a:lnSpc>
            </a:pPr>
            <a:r>
              <a:rPr lang="en-US" dirty="0"/>
              <a:t>Use anywhere Mastercard is accepted</a:t>
            </a:r>
          </a:p>
          <a:p>
            <a:endParaRPr lang="en-US" dirty="0"/>
          </a:p>
          <a:p>
            <a:endParaRPr lang="en-US" dirty="0"/>
          </a:p>
        </p:txBody>
      </p:sp>
      <p:pic>
        <p:nvPicPr>
          <p:cNvPr id="13" name="Picture 12" descr="A screenshot of a cell phone&#10;&#10;Description automatically generated">
            <a:extLst>
              <a:ext uri="{FF2B5EF4-FFF2-40B4-BE49-F238E27FC236}">
                <a16:creationId xmlns:a16="http://schemas.microsoft.com/office/drawing/2014/main" id="{DB251A9C-A5D6-40B6-AE10-DC48B2B53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72" y="883123"/>
            <a:ext cx="4517528" cy="3688400"/>
          </a:xfrm>
          <a:prstGeom prst="rect">
            <a:avLst/>
          </a:prstGeom>
        </p:spPr>
      </p:pic>
    </p:spTree>
    <p:extLst>
      <p:ext uri="{BB962C8B-B14F-4D97-AF65-F5344CB8AC3E}">
        <p14:creationId xmlns:p14="http://schemas.microsoft.com/office/powerpoint/2010/main" val="412206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Picture to Pay</a:t>
            </a:r>
          </a:p>
        </p:txBody>
      </p:sp>
      <p:sp>
        <p:nvSpPr>
          <p:cNvPr id="11" name="Content Placeholder 10"/>
          <p:cNvSpPr>
            <a:spLocks noGrp="1"/>
          </p:cNvSpPr>
          <p:nvPr>
            <p:ph sz="half" idx="1"/>
          </p:nvPr>
        </p:nvSpPr>
        <p:spPr>
          <a:xfrm>
            <a:off x="838200" y="1621491"/>
            <a:ext cx="4218992" cy="4351338"/>
          </a:xfrm>
        </p:spPr>
        <p:txBody>
          <a:bodyPr>
            <a:normAutofit lnSpcReduction="10000"/>
          </a:bodyPr>
          <a:lstStyle/>
          <a:p>
            <a:r>
              <a:rPr lang="en-US" dirty="0"/>
              <a:t>Take a picture of an eligible benefit expense/bill, then submit via the BASIC Benefits App</a:t>
            </a:r>
          </a:p>
          <a:p>
            <a:r>
              <a:rPr lang="en-US" dirty="0"/>
              <a:t>No forms to fill out and no need to sign-in to a website</a:t>
            </a:r>
          </a:p>
          <a:p>
            <a:r>
              <a:rPr lang="en-US" dirty="0">
                <a:solidFill>
                  <a:srgbClr val="72B600"/>
                </a:solidFill>
              </a:rPr>
              <a:t>Just click and submit and we’ll take care of the rest</a:t>
            </a:r>
          </a:p>
          <a:p>
            <a:endParaRPr lang="en-US" dirty="0"/>
          </a:p>
        </p:txBody>
      </p:sp>
      <p:pic>
        <p:nvPicPr>
          <p:cNvPr id="12" name="Picture 11" descr="A screenshot of a cell phone&#10;&#10;Description automatically generated">
            <a:extLst>
              <a:ext uri="{FF2B5EF4-FFF2-40B4-BE49-F238E27FC236}">
                <a16:creationId xmlns:a16="http://schemas.microsoft.com/office/drawing/2014/main" id="{F45C723C-B01B-470F-9EB9-C05ABB981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898" y="1769421"/>
            <a:ext cx="2324203" cy="409059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C2E90EB-7FFA-464C-B6FC-F46D314EF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858" y="1736172"/>
            <a:ext cx="2343097" cy="412384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EE42287-87AE-494E-BE16-DCC6ADD1A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901" y="1735347"/>
            <a:ext cx="2338174" cy="4115187"/>
          </a:xfrm>
          <a:prstGeom prst="rect">
            <a:avLst/>
          </a:prstGeom>
        </p:spPr>
      </p:pic>
    </p:spTree>
    <p:extLst>
      <p:ext uri="{BB962C8B-B14F-4D97-AF65-F5344CB8AC3E}">
        <p14:creationId xmlns:p14="http://schemas.microsoft.com/office/powerpoint/2010/main" val="294184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B894-27D5-41EA-86B2-FB0D878CB41B}"/>
              </a:ext>
            </a:extLst>
          </p:cNvPr>
          <p:cNvSpPr>
            <a:spLocks noGrp="1"/>
          </p:cNvSpPr>
          <p:nvPr>
            <p:ph type="title"/>
          </p:nvPr>
        </p:nvSpPr>
        <p:spPr/>
        <p:txBody>
          <a:bodyPr/>
          <a:lstStyle/>
          <a:p>
            <a:r>
              <a:rPr lang="en-US" dirty="0"/>
              <a:t>Manual Reimbursement</a:t>
            </a:r>
          </a:p>
        </p:txBody>
      </p:sp>
      <p:sp>
        <p:nvSpPr>
          <p:cNvPr id="3" name="Content Placeholder 2">
            <a:extLst>
              <a:ext uri="{FF2B5EF4-FFF2-40B4-BE49-F238E27FC236}">
                <a16:creationId xmlns:a16="http://schemas.microsoft.com/office/drawing/2014/main" id="{5E19F6EA-DC84-40DE-9DE2-1822CE93DB1D}"/>
              </a:ext>
            </a:extLst>
          </p:cNvPr>
          <p:cNvSpPr>
            <a:spLocks noGrp="1"/>
          </p:cNvSpPr>
          <p:nvPr>
            <p:ph sz="half" idx="1"/>
          </p:nvPr>
        </p:nvSpPr>
        <p:spPr>
          <a:xfrm>
            <a:off x="838199" y="1621491"/>
            <a:ext cx="5643465" cy="4465800"/>
          </a:xfrm>
        </p:spPr>
        <p:txBody>
          <a:bodyPr>
            <a:normAutofit fontScale="77500" lnSpcReduction="20000"/>
          </a:bodyPr>
          <a:lstStyle/>
          <a:p>
            <a:pPr>
              <a:lnSpc>
                <a:spcPct val="120000"/>
              </a:lnSpc>
            </a:pPr>
            <a:r>
              <a:rPr lang="en-US" dirty="0"/>
              <a:t>Pay the provider out-of-pocket</a:t>
            </a:r>
          </a:p>
          <a:p>
            <a:pPr>
              <a:lnSpc>
                <a:spcPct val="120000"/>
              </a:lnSpc>
            </a:pPr>
            <a:r>
              <a:rPr lang="en-US" dirty="0"/>
              <a:t>Submit a claim to BASIC</a:t>
            </a:r>
          </a:p>
          <a:p>
            <a:pPr lvl="1">
              <a:lnSpc>
                <a:spcPct val="120000"/>
              </a:lnSpc>
            </a:pPr>
            <a:r>
              <a:rPr lang="en-US" dirty="0"/>
              <a:t>BASIC Benefits App submission – </a:t>
            </a:r>
            <a:r>
              <a:rPr lang="en-US" dirty="0">
                <a:latin typeface="Arial" charset="0"/>
                <a:cs typeface="Arial" charset="0"/>
              </a:rPr>
              <a:t>Take a photo of your </a:t>
            </a:r>
            <a:r>
              <a:rPr lang="en-US" dirty="0"/>
              <a:t>receipt/documentation</a:t>
            </a:r>
            <a:r>
              <a:rPr lang="en-US" dirty="0">
                <a:latin typeface="Arial" charset="0"/>
                <a:cs typeface="Arial" charset="0"/>
              </a:rPr>
              <a:t> and upload</a:t>
            </a:r>
            <a:endParaRPr lang="en-US" dirty="0"/>
          </a:p>
          <a:p>
            <a:pPr lvl="1">
              <a:lnSpc>
                <a:spcPct val="120000"/>
              </a:lnSpc>
            </a:pPr>
            <a:r>
              <a:rPr lang="en-US" dirty="0"/>
              <a:t>BASIC Consumer Driven Accounts System (cda.basiconline.com) – Upload a scan or photo of your receipt/documentation</a:t>
            </a:r>
          </a:p>
          <a:p>
            <a:pPr>
              <a:lnSpc>
                <a:spcPct val="120000"/>
              </a:lnSpc>
            </a:pPr>
            <a:r>
              <a:rPr lang="en-US" dirty="0"/>
              <a:t>A tax-free payment will be deposited into your MyCash Account</a:t>
            </a:r>
          </a:p>
          <a:p>
            <a:pPr lvl="1">
              <a:lnSpc>
                <a:spcPct val="120000"/>
              </a:lnSpc>
            </a:pPr>
            <a:r>
              <a:rPr lang="en-US" dirty="0"/>
              <a:t>Faster than the speed of bank direct deposit</a:t>
            </a:r>
          </a:p>
        </p:txBody>
      </p:sp>
      <p:pic>
        <p:nvPicPr>
          <p:cNvPr id="5" name="Picture 4" descr="A person sitting at a table using a computer&#10;&#10;Description automatically generated">
            <a:extLst>
              <a:ext uri="{FF2B5EF4-FFF2-40B4-BE49-F238E27FC236}">
                <a16:creationId xmlns:a16="http://schemas.microsoft.com/office/drawing/2014/main" id="{71AF9EE0-9470-4199-BC8F-B29E270A4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665" y="1621491"/>
            <a:ext cx="5026090" cy="3458966"/>
          </a:xfrm>
          <a:prstGeom prst="rect">
            <a:avLst/>
          </a:prstGeom>
        </p:spPr>
      </p:pic>
    </p:spTree>
    <p:extLst>
      <p:ext uri="{BB962C8B-B14F-4D97-AF65-F5344CB8AC3E}">
        <p14:creationId xmlns:p14="http://schemas.microsoft.com/office/powerpoint/2010/main" val="205257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MyCash</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sz="half" idx="1"/>
          </p:nvPr>
        </p:nvSpPr>
        <p:spPr>
          <a:xfrm>
            <a:off x="838200" y="1621490"/>
            <a:ext cx="5867400" cy="4383069"/>
          </a:xfrm>
        </p:spPr>
        <p:txBody>
          <a:bodyPr>
            <a:normAutofit fontScale="85000" lnSpcReduction="20000"/>
          </a:bodyPr>
          <a:lstStyle/>
          <a:p>
            <a:pPr marL="0" indent="0">
              <a:lnSpc>
                <a:spcPct val="110000"/>
              </a:lnSpc>
              <a:buNone/>
            </a:pPr>
            <a:r>
              <a:rPr lang="en-US" dirty="0"/>
              <a:t>MyCash is an unrestricted post-tax reimbursement account linked to participants’ BASIC Cards.</a:t>
            </a:r>
          </a:p>
          <a:p>
            <a:pPr>
              <a:lnSpc>
                <a:spcPct val="110000"/>
              </a:lnSpc>
            </a:pPr>
            <a:r>
              <a:rPr lang="en-US" dirty="0"/>
              <a:t>Reimbursements deposited directly into participants’ MyCash accounts – </a:t>
            </a:r>
            <a:r>
              <a:rPr lang="en-US" dirty="0">
                <a:solidFill>
                  <a:srgbClr val="72B600"/>
                </a:solidFill>
              </a:rPr>
              <a:t>faster than check or direct deposit!</a:t>
            </a:r>
          </a:p>
          <a:p>
            <a:pPr lvl="1">
              <a:lnSpc>
                <a:spcPct val="110000"/>
              </a:lnSpc>
            </a:pPr>
            <a:r>
              <a:rPr lang="en-US" dirty="0"/>
              <a:t>Pay for non benefit eligible expenses from the MyCash account by using the BASIC Card anywhere Mastercard is accepted</a:t>
            </a:r>
          </a:p>
          <a:p>
            <a:pPr lvl="1">
              <a:lnSpc>
                <a:spcPct val="110000"/>
              </a:lnSpc>
            </a:pPr>
            <a:r>
              <a:rPr lang="en-US" dirty="0"/>
              <a:t>Transfer MyCash funds to personal savings or checking account via one-time or recurring transfer</a:t>
            </a:r>
          </a:p>
          <a:p>
            <a:pPr lvl="1">
              <a:lnSpc>
                <a:spcPct val="110000"/>
              </a:lnSpc>
            </a:pPr>
            <a:r>
              <a:rPr lang="en-US" dirty="0"/>
              <a:t>Withdraw </a:t>
            </a:r>
            <a:r>
              <a:rPr lang="en-US" dirty="0" err="1"/>
              <a:t>MyCash</a:t>
            </a:r>
            <a:r>
              <a:rPr lang="en-US" dirty="0"/>
              <a:t> funds at an ATM</a:t>
            </a:r>
          </a:p>
        </p:txBody>
      </p:sp>
      <p:pic>
        <p:nvPicPr>
          <p:cNvPr id="8" name="Content Placeholder 7" descr="A person smiling for the camera&#10;&#10;Description automatically generated">
            <a:extLst>
              <a:ext uri="{FF2B5EF4-FFF2-40B4-BE49-F238E27FC236}">
                <a16:creationId xmlns:a16="http://schemas.microsoft.com/office/drawing/2014/main" id="{449A7198-0121-499F-9421-3C2922D2D76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31441" y="1690688"/>
            <a:ext cx="4792906" cy="3200400"/>
          </a:xfrm>
        </p:spPr>
      </p:pic>
    </p:spTree>
    <p:extLst>
      <p:ext uri="{BB962C8B-B14F-4D97-AF65-F5344CB8AC3E}">
        <p14:creationId xmlns:p14="http://schemas.microsoft.com/office/powerpoint/2010/main" val="192657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BASIC Benefits App</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idx="1"/>
          </p:nvPr>
        </p:nvSpPr>
        <p:spPr>
          <a:xfrm>
            <a:off x="838200" y="1600201"/>
            <a:ext cx="6984293" cy="4404090"/>
          </a:xfrm>
        </p:spPr>
        <p:txBody>
          <a:bodyPr>
            <a:normAutofit lnSpcReduction="10000"/>
          </a:bodyPr>
          <a:lstStyle/>
          <a:p>
            <a:r>
              <a:rPr lang="en-US" dirty="0"/>
              <a:t>Participants can track and manage all their BASIC benefit accounts with a </a:t>
            </a:r>
            <a:br>
              <a:rPr lang="en-US" dirty="0"/>
            </a:br>
            <a:r>
              <a:rPr lang="en-US" dirty="0"/>
              <a:t>single app – </a:t>
            </a:r>
            <a:r>
              <a:rPr lang="en-US" dirty="0">
                <a:solidFill>
                  <a:srgbClr val="72B600"/>
                </a:solidFill>
              </a:rPr>
              <a:t>anywhere, anytime!</a:t>
            </a:r>
          </a:p>
          <a:p>
            <a:r>
              <a:rPr lang="en-US" dirty="0"/>
              <a:t>Access account information</a:t>
            </a:r>
          </a:p>
          <a:p>
            <a:r>
              <a:rPr lang="en-US" dirty="0"/>
              <a:t>Request reimbursement</a:t>
            </a:r>
          </a:p>
          <a:p>
            <a:r>
              <a:rPr lang="en-US" dirty="0"/>
              <a:t>Expense eligibility check</a:t>
            </a:r>
          </a:p>
          <a:p>
            <a:r>
              <a:rPr lang="en-US" dirty="0"/>
              <a:t>Mobile card lock if BASIC card is lost or stolen</a:t>
            </a:r>
          </a:p>
        </p:txBody>
      </p:sp>
      <p:pic>
        <p:nvPicPr>
          <p:cNvPr id="5" name="Picture 4" descr="A close up of a sign&#10;&#10;Description automatically generated">
            <a:extLst>
              <a:ext uri="{FF2B5EF4-FFF2-40B4-BE49-F238E27FC236}">
                <a16:creationId xmlns:a16="http://schemas.microsoft.com/office/drawing/2014/main" id="{34440635-5A0D-48B1-A292-2B04D80C4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309" y="1469447"/>
            <a:ext cx="2438963" cy="4292574"/>
          </a:xfrm>
          <a:prstGeom prst="rect">
            <a:avLst/>
          </a:prstGeom>
        </p:spPr>
      </p:pic>
      <p:pic>
        <p:nvPicPr>
          <p:cNvPr id="6" name="Picture 5" descr="A close up of a logo&#10;&#10;Description automatically generated">
            <a:extLst>
              <a:ext uri="{FF2B5EF4-FFF2-40B4-BE49-F238E27FC236}">
                <a16:creationId xmlns:a16="http://schemas.microsoft.com/office/drawing/2014/main" id="{81440EAB-61C2-4438-A0EE-35CE5EE23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1088" y="4459995"/>
            <a:ext cx="1577260" cy="102364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811FEC6-4F5B-4AC0-AF0C-DF03F8326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1088" y="3583087"/>
            <a:ext cx="711389" cy="711389"/>
          </a:xfrm>
          <a:prstGeom prst="rect">
            <a:avLst/>
          </a:prstGeom>
        </p:spPr>
      </p:pic>
    </p:spTree>
    <p:extLst>
      <p:ext uri="{BB962C8B-B14F-4D97-AF65-F5344CB8AC3E}">
        <p14:creationId xmlns:p14="http://schemas.microsoft.com/office/powerpoint/2010/main" val="1161358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AISC">
      <a:dk1>
        <a:srgbClr val="1F3A49"/>
      </a:dk1>
      <a:lt1>
        <a:srgbClr val="3A6E8F"/>
      </a:lt1>
      <a:dk2>
        <a:srgbClr val="000000"/>
      </a:dk2>
      <a:lt2>
        <a:srgbClr val="7CACCA"/>
      </a:lt2>
      <a:accent1>
        <a:srgbClr val="72B600"/>
      </a:accent1>
      <a:accent2>
        <a:srgbClr val="FFFFFF"/>
      </a:accent2>
      <a:accent3>
        <a:srgbClr val="B2B2B2"/>
      </a:accent3>
      <a:accent4>
        <a:srgbClr val="009B97"/>
      </a:accent4>
      <a:accent5>
        <a:srgbClr val="F58220"/>
      </a:accent5>
      <a:accent6>
        <a:srgbClr val="C0D028"/>
      </a:accent6>
      <a:hlink>
        <a:srgbClr val="CC3300"/>
      </a:hlink>
      <a:folHlink>
        <a:srgbClr val="7C6A5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1423</Words>
  <Application>Microsoft Office PowerPoint</Application>
  <PresentationFormat>Widescreen</PresentationFormat>
  <Paragraphs>170</Paragraphs>
  <Slides>27</Slides>
  <Notes>0</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27</vt:i4>
      </vt:variant>
    </vt:vector>
  </HeadingPairs>
  <TitlesOfParts>
    <vt:vector size="46" baseType="lpstr">
      <vt:lpstr>Arial</vt:lpstr>
      <vt:lpstr>Arial Narrow</vt:lpstr>
      <vt:lpstr>Calibri</vt:lpstr>
      <vt:lpstr>Calibri Light</vt:lpstr>
      <vt:lpstr>Helvetica LT Std Cond Light</vt:lpstr>
      <vt:lpstr>HelveticaNeue LT 45 Light</vt:lpstr>
      <vt:lpstr>HelveticaNeue LT 55 Roman</vt:lpstr>
      <vt:lpstr>HelveticaNeue LT 65 Medium</vt:lpstr>
      <vt:lpstr>HelveticaNeueLT Std Med Cn</vt:lpstr>
      <vt:lpstr>Custom Design</vt:lpstr>
      <vt:lpstr>1_Custom Design</vt:lpstr>
      <vt:lpstr>5_Custom Design</vt:lpstr>
      <vt:lpstr>2_Custom Design</vt:lpstr>
      <vt:lpstr>3_Custom Design</vt:lpstr>
      <vt:lpstr>4_Custom Design</vt:lpstr>
      <vt:lpstr>Office Theme</vt:lpstr>
      <vt:lpstr>1_Custom Design</vt:lpstr>
      <vt:lpstr>1_Custom Design</vt:lpstr>
      <vt:lpstr>1_Custom Design</vt:lpstr>
      <vt:lpstr>Consumer Driven Accounts (CDA) Benefit Account Enrollment</vt:lpstr>
      <vt:lpstr>BASIC CDA</vt:lpstr>
      <vt:lpstr>How to Access Your FSA Money</vt:lpstr>
      <vt:lpstr>BASIC Card</vt:lpstr>
      <vt:lpstr>BASIC Card</vt:lpstr>
      <vt:lpstr>Picture to Pay</vt:lpstr>
      <vt:lpstr>Manual Reimbursement</vt:lpstr>
      <vt:lpstr>MyCash</vt:lpstr>
      <vt:lpstr>BASIC Benefits App</vt:lpstr>
      <vt:lpstr>Important Card Information</vt:lpstr>
      <vt:lpstr>Medical </vt:lpstr>
      <vt:lpstr>What Is an FSA?</vt:lpstr>
      <vt:lpstr>How Does It Work?</vt:lpstr>
      <vt:lpstr>How Much Can I Save?</vt:lpstr>
      <vt:lpstr>Eligibility</vt:lpstr>
      <vt:lpstr>Your FSA Plan</vt:lpstr>
      <vt:lpstr>Your FSA Plan - continued</vt:lpstr>
      <vt:lpstr>Medical FSA Eligible Expenses</vt:lpstr>
      <vt:lpstr>FSAs Are More Flexible!</vt:lpstr>
      <vt:lpstr>Dependent care</vt:lpstr>
      <vt:lpstr>Dependent Care Eligible Expenses</vt:lpstr>
      <vt:lpstr>What is Documentation?</vt:lpstr>
      <vt:lpstr>Your Dependent FSA Plan</vt:lpstr>
      <vt:lpstr>Your Dependent FSA</vt:lpstr>
      <vt:lpstr>What Do I Need to Know?</vt:lpstr>
      <vt:lpstr>THANK YOU </vt:lpstr>
      <vt:lpstr>Contact BASIC FSA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 SLIDES #7 &amp; #9</dc:title>
  <dc:creator>Anna Mulder</dc:creator>
  <cp:lastModifiedBy>Luks, Martha</cp:lastModifiedBy>
  <cp:revision>32</cp:revision>
  <dcterms:created xsi:type="dcterms:W3CDTF">2020-08-18T12:09:52Z</dcterms:created>
  <dcterms:modified xsi:type="dcterms:W3CDTF">2022-08-22T21:09:55Z</dcterms:modified>
</cp:coreProperties>
</file>