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20" r:id="rId2"/>
    <p:sldId id="317" r:id="rId3"/>
    <p:sldId id="322" r:id="rId4"/>
    <p:sldId id="257" r:id="rId5"/>
    <p:sldId id="259" r:id="rId6"/>
    <p:sldId id="310" r:id="rId7"/>
    <p:sldId id="336" r:id="rId8"/>
    <p:sldId id="262" r:id="rId9"/>
    <p:sldId id="330" r:id="rId10"/>
    <p:sldId id="331" r:id="rId11"/>
    <p:sldId id="265" r:id="rId12"/>
    <p:sldId id="312" r:id="rId13"/>
    <p:sldId id="314" r:id="rId14"/>
    <p:sldId id="313" r:id="rId15"/>
    <p:sldId id="271" r:id="rId16"/>
    <p:sldId id="325" r:id="rId17"/>
    <p:sldId id="306" r:id="rId18"/>
    <p:sldId id="326" r:id="rId19"/>
    <p:sldId id="307" r:id="rId20"/>
    <p:sldId id="327" r:id="rId21"/>
    <p:sldId id="328" r:id="rId22"/>
    <p:sldId id="308" r:id="rId23"/>
    <p:sldId id="329" r:id="rId24"/>
    <p:sldId id="296" r:id="rId25"/>
    <p:sldId id="333" r:id="rId26"/>
    <p:sldId id="334" r:id="rId27"/>
    <p:sldId id="335" r:id="rId28"/>
    <p:sldId id="324" r:id="rId29"/>
    <p:sldId id="323" r:id="rId3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A7E0"/>
    <a:srgbClr val="1867AD"/>
    <a:srgbClr val="4788FF"/>
    <a:srgbClr val="7E569F"/>
    <a:srgbClr val="005C2A"/>
    <a:srgbClr val="802CC7"/>
    <a:srgbClr val="1EC3FF"/>
    <a:srgbClr val="C5F682"/>
    <a:srgbClr val="521559"/>
    <a:srgbClr val="136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7" autoAdjust="0"/>
    <p:restoredTop sz="84343" autoAdjust="0"/>
  </p:normalViewPr>
  <p:slideViewPr>
    <p:cSldViewPr>
      <p:cViewPr varScale="1">
        <p:scale>
          <a:sx n="104" d="100"/>
          <a:sy n="104" d="100"/>
        </p:scale>
        <p:origin x="181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0"/>
    <c:plotArea>
      <c:layout/>
      <c:barChart>
        <c:barDir val="col"/>
        <c:grouping val="clustered"/>
        <c:varyColors val="0"/>
        <c:ser>
          <c:idx val="0"/>
          <c:order val="0"/>
          <c:invertIfNegative val="0"/>
          <c:dPt>
            <c:idx val="0"/>
            <c:invertIfNegative val="0"/>
            <c:bubble3D val="0"/>
            <c:spPr>
              <a:solidFill>
                <a:srgbClr val="10A7E0"/>
              </a:solidFill>
            </c:spPr>
          </c:dPt>
          <c:dPt>
            <c:idx val="1"/>
            <c:invertIfNegative val="0"/>
            <c:bubble3D val="0"/>
            <c:spPr>
              <a:solidFill>
                <a:srgbClr val="10A7E0"/>
              </a:solidFill>
            </c:spPr>
          </c:dPt>
          <c:dPt>
            <c:idx val="2"/>
            <c:invertIfNegative val="0"/>
            <c:bubble3D val="0"/>
            <c:spPr>
              <a:solidFill>
                <a:srgbClr val="10A7E0"/>
              </a:solidFill>
            </c:spPr>
          </c:dPt>
          <c:dPt>
            <c:idx val="3"/>
            <c:invertIfNegative val="0"/>
            <c:bubble3D val="0"/>
            <c:spPr>
              <a:solidFill>
                <a:srgbClr val="10A7E0"/>
              </a:solidFill>
            </c:spPr>
          </c:dPt>
          <c:cat>
            <c:strRef>
              <c:f>Sheet1!$A$1:$A$4</c:f>
              <c:strCache>
                <c:ptCount val="4"/>
                <c:pt idx="0">
                  <c:v>Six</c:v>
                </c:pt>
                <c:pt idx="1">
                  <c:v>Seven</c:v>
                </c:pt>
                <c:pt idx="2">
                  <c:v>Eight</c:v>
                </c:pt>
                <c:pt idx="3">
                  <c:v>Nine</c:v>
                </c:pt>
              </c:strCache>
            </c:strRef>
          </c:cat>
          <c:val>
            <c:numRef>
              <c:f>Sheet1!$B$1:$B$4</c:f>
              <c:numCache>
                <c:formatCode>General</c:formatCode>
                <c:ptCount val="4"/>
                <c:pt idx="0">
                  <c:v>75</c:v>
                </c:pt>
                <c:pt idx="1">
                  <c:v>61</c:v>
                </c:pt>
                <c:pt idx="2">
                  <c:v>35</c:v>
                </c:pt>
                <c:pt idx="3">
                  <c:v>18</c:v>
                </c:pt>
              </c:numCache>
            </c:numRef>
          </c:val>
        </c:ser>
        <c:dLbls>
          <c:showLegendKey val="0"/>
          <c:showVal val="0"/>
          <c:showCatName val="0"/>
          <c:showSerName val="0"/>
          <c:showPercent val="0"/>
          <c:showBubbleSize val="0"/>
        </c:dLbls>
        <c:gapWidth val="150"/>
        <c:axId val="204785032"/>
        <c:axId val="327072440"/>
      </c:barChart>
      <c:catAx>
        <c:axId val="204785032"/>
        <c:scaling>
          <c:orientation val="minMax"/>
        </c:scaling>
        <c:delete val="0"/>
        <c:axPos val="b"/>
        <c:numFmt formatCode="General" sourceLinked="0"/>
        <c:majorTickMark val="out"/>
        <c:minorTickMark val="none"/>
        <c:tickLblPos val="nextTo"/>
        <c:crossAx val="327072440"/>
        <c:crosses val="autoZero"/>
        <c:auto val="1"/>
        <c:lblAlgn val="ctr"/>
        <c:lblOffset val="100"/>
        <c:noMultiLvlLbl val="0"/>
      </c:catAx>
      <c:valAx>
        <c:axId val="327072440"/>
        <c:scaling>
          <c:orientation val="minMax"/>
        </c:scaling>
        <c:delete val="0"/>
        <c:axPos val="l"/>
        <c:majorGridlines/>
        <c:numFmt formatCode="General" sourceLinked="1"/>
        <c:majorTickMark val="out"/>
        <c:minorTickMark val="none"/>
        <c:tickLblPos val="nextTo"/>
        <c:crossAx val="20478503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649B72C9-26A9-43A7-BEA2-7286D37B3F92}" type="datetimeFigureOut">
              <a:rPr lang="en-US" smtClean="0"/>
              <a:t>2/5/2017</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2AA0885D-C581-4256-8A1C-CA2AD86F14CA}" type="slidenum">
              <a:rPr lang="en-US" smtClean="0"/>
              <a:t>‹#›</a:t>
            </a:fld>
            <a:endParaRPr lang="en-US" dirty="0"/>
          </a:p>
        </p:txBody>
      </p:sp>
    </p:spTree>
    <p:extLst>
      <p:ext uri="{BB962C8B-B14F-4D97-AF65-F5344CB8AC3E}">
        <p14:creationId xmlns:p14="http://schemas.microsoft.com/office/powerpoint/2010/main" val="2347678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fontAlgn="auto">
              <a:spcBef>
                <a:spcPts val="0"/>
              </a:spcBef>
              <a:spcAft>
                <a:spcPts val="0"/>
              </a:spcAft>
              <a:defRPr sz="1200">
                <a:latin typeface="+mn-lt"/>
              </a:defRPr>
            </a:lvl1pPr>
          </a:lstStyle>
          <a:p>
            <a:pPr>
              <a:defRPr/>
            </a:pPr>
            <a:fld id="{17811A7D-96B9-420C-9DAC-7537E6E7AF32}" type="datetimeFigureOut">
              <a:rPr lang="en-US"/>
              <a:pPr>
                <a:defRPr/>
              </a:pPr>
              <a:t>2/5/2017</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pPr lvl="0"/>
            <a:endParaRPr lang="en-US" noProof="0" dirty="0" smtClean="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fontAlgn="auto">
              <a:spcBef>
                <a:spcPts val="0"/>
              </a:spcBef>
              <a:spcAft>
                <a:spcPts val="0"/>
              </a:spcAft>
              <a:defRPr sz="1200">
                <a:latin typeface="+mn-lt"/>
              </a:defRPr>
            </a:lvl1pPr>
          </a:lstStyle>
          <a:p>
            <a:pPr>
              <a:defRPr/>
            </a:pPr>
            <a:fld id="{2BBD8DD8-BC31-4684-AF80-0B14E75B2CED}" type="slidenum">
              <a:rPr lang="en-US"/>
              <a:pPr>
                <a:defRPr/>
              </a:pPr>
              <a:t>‹#›</a:t>
            </a:fld>
            <a:endParaRPr lang="en-US" dirty="0"/>
          </a:p>
        </p:txBody>
      </p:sp>
    </p:spTree>
    <p:extLst>
      <p:ext uri="{BB962C8B-B14F-4D97-AF65-F5344CB8AC3E}">
        <p14:creationId xmlns:p14="http://schemas.microsoft.com/office/powerpoint/2010/main" val="3891095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choices</a:t>
            </a:r>
            <a:r>
              <a:rPr lang="en-US" b="1" baseline="0" dirty="0" smtClean="0"/>
              <a:t> our athletes make about how much sleep they get, what they eat and if they use caffeine, alcohol, marijuana, and other drugs has an impact on athletic performance and their performance in school. It can mean the difference between success in athletics and in life. This is the message we are attempting to send to our student athletes.  </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a:t>
            </a:fld>
            <a:endParaRPr lang="en-US" dirty="0"/>
          </a:p>
        </p:txBody>
      </p:sp>
    </p:spTree>
    <p:extLst>
      <p:ext uri="{BB962C8B-B14F-4D97-AF65-F5344CB8AC3E}">
        <p14:creationId xmlns:p14="http://schemas.microsoft.com/office/powerpoint/2010/main" val="3292644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Staying</a:t>
            </a:r>
            <a:r>
              <a:rPr lang="en-GB" b="1" baseline="0" dirty="0"/>
              <a:t> hydrated is another essential part of “keeping the engine going”. A good way to get the electrolytes and decrease the sugar is to pour out half a sports drink and add half water. </a:t>
            </a:r>
          </a:p>
          <a:p>
            <a:endParaRPr lang="en-GB" b="1" baseline="0" dirty="0"/>
          </a:p>
          <a:p>
            <a:r>
              <a:rPr lang="en-GB" b="1" baseline="0" dirty="0"/>
              <a:t>Eating healthy snacks throughout the day keeps the blood sugars level. </a:t>
            </a:r>
          </a:p>
          <a:p>
            <a:r>
              <a:rPr lang="en-GB" b="1" baseline="0" dirty="0"/>
              <a:t>Think about the snacks that will hold up well in a gym bag. </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10</a:t>
            </a:fld>
            <a:endParaRPr lang="en-US" dirty="0"/>
          </a:p>
        </p:txBody>
      </p:sp>
    </p:spTree>
    <p:extLst>
      <p:ext uri="{BB962C8B-B14F-4D97-AF65-F5344CB8AC3E}">
        <p14:creationId xmlns:p14="http://schemas.microsoft.com/office/powerpoint/2010/main" val="359033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These are some suggestions</a:t>
            </a:r>
            <a:r>
              <a:rPr lang="en-GB" b="1" baseline="0" dirty="0" smtClean="0"/>
              <a:t> for </a:t>
            </a:r>
            <a:r>
              <a:rPr lang="en-GB" b="1" dirty="0" smtClean="0"/>
              <a:t>after training.</a:t>
            </a:r>
            <a:r>
              <a:rPr lang="en-GB" b="1" baseline="0" dirty="0" smtClean="0"/>
              <a:t>  </a:t>
            </a:r>
          </a:p>
          <a:p>
            <a:r>
              <a:rPr lang="en-GB" b="1" baseline="0" dirty="0" smtClean="0"/>
              <a:t>Liquid protein (such as low fat chocolate milk, whey protein or yogurt) is the quickest way to replenish the body and give muscles the proper nutrients to recovery for the next day. </a:t>
            </a:r>
          </a:p>
          <a:p>
            <a:r>
              <a:rPr lang="en-GB" b="1" baseline="0" dirty="0" smtClean="0"/>
              <a:t>70% of recovery happens in the first hour, making it critically important that the proper nutrition happens right away. </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11</a:t>
            </a:fld>
            <a:endParaRPr lang="en-US" dirty="0"/>
          </a:p>
        </p:txBody>
      </p:sp>
    </p:spTree>
    <p:extLst>
      <p:ext uri="{BB962C8B-B14F-4D97-AF65-F5344CB8AC3E}">
        <p14:creationId xmlns:p14="http://schemas.microsoft.com/office/powerpoint/2010/main" val="602797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Nutrition labels can be deceiving. Pay attention to the serving size. The number of servings in a food package is essential to note.</a:t>
            </a:r>
          </a:p>
          <a:p>
            <a:r>
              <a:rPr lang="en-GB" b="1" dirty="0"/>
              <a:t>Athletes need a balance of nutrients, protein, </a:t>
            </a:r>
            <a:r>
              <a:rPr lang="en-GB" b="1" dirty="0" err="1"/>
              <a:t>fiber</a:t>
            </a:r>
            <a:r>
              <a:rPr lang="en-GB" b="1" dirty="0"/>
              <a:t> and vitamins.</a:t>
            </a:r>
          </a:p>
          <a:p>
            <a:r>
              <a:rPr lang="en-GB" b="1" dirty="0"/>
              <a:t>Eating the suggested amount of total fat, sugar, cholesterol and sodium is important for a healthy diet</a:t>
            </a:r>
          </a:p>
          <a:p>
            <a:r>
              <a:rPr lang="en-GB" b="1" dirty="0"/>
              <a:t>Be aware that ingredients often have hidden names for sugar. Hidden sugars tend to end in “cose.”</a:t>
            </a:r>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12</a:t>
            </a:fld>
            <a:endParaRPr lang="en-US" dirty="0"/>
          </a:p>
        </p:txBody>
      </p:sp>
    </p:spTree>
    <p:extLst>
      <p:ext uri="{BB962C8B-B14F-4D97-AF65-F5344CB8AC3E}">
        <p14:creationId xmlns:p14="http://schemas.microsoft.com/office/powerpoint/2010/main" val="2213529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b="1" dirty="0"/>
              <a:t>Soda is loaded with sugar in the form of high fructose corn syrup (HFCS). </a:t>
            </a:r>
          </a:p>
          <a:p>
            <a:pPr defTabSz="942289">
              <a:defRPr/>
            </a:pPr>
            <a:r>
              <a:rPr lang="en-GB" b="1" dirty="0"/>
              <a:t>HFCS is known to have many adverse effects on the body, including elevated blood cholesterol and phosphorus levels, increased risk of heart diseases and diabetes, weight gain and morbid obesity, etc. </a:t>
            </a:r>
          </a:p>
          <a:p>
            <a:pPr defTabSz="942289">
              <a:defRPr/>
            </a:pPr>
            <a:endParaRPr lang="en-GB" b="1" dirty="0"/>
          </a:p>
          <a:p>
            <a:pPr defTabSz="942289">
              <a:defRPr/>
            </a:pPr>
            <a:r>
              <a:rPr lang="en-GB" b="1" dirty="0"/>
              <a:t>Each time soda is sipped, sugar bonds with bacteria in the mouth, giving rise to acid. This acid weakens enamel in teeth, which, over time, leads to bacterial plaque that causes cavities.</a:t>
            </a:r>
          </a:p>
          <a:p>
            <a:pPr defTabSz="942289">
              <a:defRPr/>
            </a:pPr>
            <a:endParaRPr lang="en-GB" b="1" dirty="0"/>
          </a:p>
          <a:p>
            <a:endParaRPr lang="en-US"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13</a:t>
            </a:fld>
            <a:endParaRPr lang="en-US" dirty="0"/>
          </a:p>
        </p:txBody>
      </p:sp>
    </p:spTree>
    <p:extLst>
      <p:ext uri="{BB962C8B-B14F-4D97-AF65-F5344CB8AC3E}">
        <p14:creationId xmlns:p14="http://schemas.microsoft.com/office/powerpoint/2010/main" val="78454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It is important to pay attention to the types of sugars in the foods your athlete is eating. </a:t>
            </a:r>
          </a:p>
          <a:p>
            <a:r>
              <a:rPr lang="en-US" b="1" baseline="0" dirty="0" smtClean="0"/>
              <a:t>Natural sugars in moderation are fine, but significant amounts of artificial sweeteners are detrimental to performance.</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14</a:t>
            </a:fld>
            <a:endParaRPr lang="en-US" dirty="0"/>
          </a:p>
        </p:txBody>
      </p:sp>
    </p:spTree>
    <p:extLst>
      <p:ext uri="{BB962C8B-B14F-4D97-AF65-F5344CB8AC3E}">
        <p14:creationId xmlns:p14="http://schemas.microsoft.com/office/powerpoint/2010/main" val="221352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4788FF"/>
                </a:solidFill>
                <a:cs typeface="Arial" charset="0"/>
              </a:rPr>
              <a:t>Let</a:t>
            </a:r>
            <a:r>
              <a:rPr lang="en-US" b="1" baseline="0" dirty="0" smtClean="0">
                <a:solidFill>
                  <a:srgbClr val="4788FF"/>
                </a:solidFill>
                <a:cs typeface="Arial" charset="0"/>
              </a:rPr>
              <a:t> </a:t>
            </a:r>
            <a:r>
              <a:rPr lang="en-US" b="1" dirty="0" smtClean="0">
                <a:solidFill>
                  <a:srgbClr val="4788FF"/>
                </a:solidFill>
                <a:cs typeface="Arial" charset="0"/>
              </a:rPr>
              <a:t>your</a:t>
            </a:r>
            <a:r>
              <a:rPr lang="en-US" b="1" baseline="0" dirty="0" smtClean="0">
                <a:solidFill>
                  <a:srgbClr val="4788FF"/>
                </a:solidFill>
                <a:cs typeface="Arial" charset="0"/>
              </a:rPr>
              <a:t> athlete know that </a:t>
            </a:r>
            <a:r>
              <a:rPr lang="en-US" b="1" dirty="0" smtClean="0">
                <a:solidFill>
                  <a:srgbClr val="4788FF"/>
                </a:solidFill>
                <a:cs typeface="Arial" charset="0"/>
              </a:rPr>
              <a:t>Alcohol, Tobacco,  Marijuana</a:t>
            </a:r>
            <a:r>
              <a:rPr lang="en-US" b="1" baseline="0" dirty="0" smtClean="0">
                <a:solidFill>
                  <a:srgbClr val="4788FF"/>
                </a:solidFill>
                <a:cs typeface="Arial" charset="0"/>
              </a:rPr>
              <a:t> a</a:t>
            </a:r>
            <a:r>
              <a:rPr lang="en-US" b="1" dirty="0" smtClean="0">
                <a:solidFill>
                  <a:srgbClr val="4788FF"/>
                </a:solidFill>
                <a:cs typeface="Arial" charset="0"/>
              </a:rPr>
              <a:t>nd other Drugs</a:t>
            </a:r>
            <a:r>
              <a:rPr lang="en-US" b="1" baseline="0" dirty="0" smtClean="0">
                <a:solidFill>
                  <a:srgbClr val="4788FF"/>
                </a:solidFill>
                <a:cs typeface="Arial" charset="0"/>
              </a:rPr>
              <a:t> have negative consequences for </a:t>
            </a:r>
            <a:r>
              <a:rPr lang="en-US" b="1" dirty="0" smtClean="0">
                <a:solidFill>
                  <a:srgbClr val="4788FF"/>
                </a:solidFill>
                <a:cs typeface="Arial" charset="0"/>
              </a:rPr>
              <a:t>any athletic</a:t>
            </a:r>
            <a:r>
              <a:rPr lang="en-US" b="1" baseline="0" dirty="0" smtClean="0">
                <a:solidFill>
                  <a:srgbClr val="4788FF"/>
                </a:solidFill>
                <a:cs typeface="Arial" charset="0"/>
              </a:rPr>
              <a:t> performance (and can lead to addiction). </a:t>
            </a:r>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15</a:t>
            </a:fld>
            <a:endParaRPr lang="en-US" dirty="0"/>
          </a:p>
        </p:txBody>
      </p:sp>
    </p:spTree>
    <p:extLst>
      <p:ext uri="{BB962C8B-B14F-4D97-AF65-F5344CB8AC3E}">
        <p14:creationId xmlns:p14="http://schemas.microsoft.com/office/powerpoint/2010/main" val="238194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solidFill>
                  <a:srgbClr val="4788FF"/>
                </a:solidFill>
                <a:cs typeface="Arial" charset="0"/>
              </a:rPr>
              <a:t>Tell your athlete that their brains are a “work in progress” and don’t stop developing until their mid-20s.</a:t>
            </a:r>
          </a:p>
          <a:p>
            <a:pPr defTabSz="942289">
              <a:defRPr/>
            </a:pPr>
            <a:r>
              <a:rPr lang="en-US" b="1" baseline="0" dirty="0" smtClean="0">
                <a:solidFill>
                  <a:srgbClr val="4788FF"/>
                </a:solidFill>
                <a:cs typeface="Arial" charset="0"/>
              </a:rPr>
              <a:t>Tell them that teens become addicted to any substance (alcohol, marijuana, or tobacco, etc.) more quickly than adults because their brains are developing.</a:t>
            </a:r>
          </a:p>
          <a:p>
            <a:pPr defTabSz="942289">
              <a:defRPr/>
            </a:pPr>
            <a:r>
              <a:rPr lang="en-US" b="1" baseline="0" dirty="0" smtClean="0">
                <a:solidFill>
                  <a:srgbClr val="4788FF"/>
                </a:solidFill>
                <a:cs typeface="Arial" charset="0"/>
              </a:rPr>
              <a:t>(Contrary to what many people believe, we have learned from research that marijuana IS an addictive drug. https://teens.drugabuse.gov/)</a:t>
            </a:r>
          </a:p>
          <a:p>
            <a:r>
              <a:rPr lang="en-US" b="1" baseline="0" dirty="0" smtClean="0">
                <a:solidFill>
                  <a:srgbClr val="4788FF"/>
                </a:solidFill>
                <a:cs typeface="Arial" charset="0"/>
              </a:rPr>
              <a:t>Tell them that the use of alcohol, marijuana, or other drugs can cause irreversible damage to the developing brain.</a:t>
            </a:r>
          </a:p>
          <a:p>
            <a:endParaRPr lang="en-US" b="1" baseline="0" dirty="0" smtClean="0">
              <a:solidFill>
                <a:srgbClr val="4788FF"/>
              </a:solidFill>
              <a:cs typeface="Arial" charset="0"/>
            </a:endParaRPr>
          </a:p>
          <a:p>
            <a:endParaRPr lang="en-GB" b="1" dirty="0" smtClean="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16</a:t>
            </a:fld>
            <a:endParaRPr lang="en-US" dirty="0"/>
          </a:p>
        </p:txBody>
      </p:sp>
    </p:spTree>
    <p:extLst>
      <p:ext uri="{BB962C8B-B14F-4D97-AF65-F5344CB8AC3E}">
        <p14:creationId xmlns:p14="http://schemas.microsoft.com/office/powerpoint/2010/main" val="373860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These are</a:t>
            </a:r>
            <a:r>
              <a:rPr lang="en-GB" b="1" baseline="0" dirty="0" smtClean="0"/>
              <a:t> brain scans of the healthy teenager and that of a teen that uses alcohol regularly. </a:t>
            </a:r>
          </a:p>
          <a:p>
            <a:r>
              <a:rPr lang="en-GB" b="1" baseline="0" dirty="0" smtClean="0"/>
              <a:t>The areas missing in the scan on the right aren’t holes. They show areas of decreased blood flow and, therefore, decreased brain activity. </a:t>
            </a:r>
          </a:p>
          <a:p>
            <a:r>
              <a:rPr lang="en-GB" b="1" baseline="0" dirty="0" smtClean="0"/>
              <a:t>This means the brain signals need to find another path within the brain to respond. </a:t>
            </a:r>
          </a:p>
          <a:p>
            <a:r>
              <a:rPr lang="en-GB" b="1" baseline="0" dirty="0" smtClean="0"/>
              <a:t>The teen on the right is far less likely to perform well athletically and in school.</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17</a:t>
            </a:fld>
            <a:endParaRPr lang="en-US" dirty="0"/>
          </a:p>
        </p:txBody>
      </p:sp>
    </p:spTree>
    <p:extLst>
      <p:ext uri="{BB962C8B-B14F-4D97-AF65-F5344CB8AC3E}">
        <p14:creationId xmlns:p14="http://schemas.microsoft.com/office/powerpoint/2010/main" val="2018939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Athletes that</a:t>
            </a:r>
            <a:r>
              <a:rPr lang="en-GB" b="1" baseline="0" dirty="0"/>
              <a:t> drink </a:t>
            </a:r>
            <a:r>
              <a:rPr lang="en-GB" b="1" dirty="0"/>
              <a:t>alcohol are not only at risk</a:t>
            </a:r>
            <a:r>
              <a:rPr lang="en-GB" b="1" baseline="0" dirty="0"/>
              <a:t> for injury. </a:t>
            </a:r>
          </a:p>
          <a:p>
            <a:r>
              <a:rPr lang="en-GB" b="1" baseline="0" dirty="0"/>
              <a:t>Use of alcohol decreases an athletes ability to perform.</a:t>
            </a:r>
          </a:p>
          <a:p>
            <a:endParaRPr lang="en-GB" b="1" baseline="0" dirty="0"/>
          </a:p>
          <a:p>
            <a:r>
              <a:rPr lang="en-GB" b="1" baseline="0" dirty="0"/>
              <a:t>One night of binge drinking can negatively effect 2 weeks of training and play.</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18</a:t>
            </a:fld>
            <a:endParaRPr lang="en-US" dirty="0"/>
          </a:p>
        </p:txBody>
      </p:sp>
    </p:spTree>
    <p:extLst>
      <p:ext uri="{BB962C8B-B14F-4D97-AF65-F5344CB8AC3E}">
        <p14:creationId xmlns:p14="http://schemas.microsoft.com/office/powerpoint/2010/main" val="922569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b="1" baseline="0" dirty="0" smtClean="0"/>
              <a:t>These are scans of a healthy teenager’s brain and that of a regular marijuana user.</a:t>
            </a:r>
          </a:p>
          <a:p>
            <a:pPr defTabSz="942289">
              <a:defRPr/>
            </a:pPr>
            <a:r>
              <a:rPr lang="en-GB" b="1" baseline="0" dirty="0" smtClean="0"/>
              <a:t>There is much less activity in the brain of the marijuana user. </a:t>
            </a:r>
          </a:p>
          <a:p>
            <a:pPr defTabSz="942289">
              <a:defRPr/>
            </a:pPr>
            <a:r>
              <a:rPr lang="en-GB" b="1" baseline="0" dirty="0" smtClean="0"/>
              <a:t>This means that the ability to think, react, store memory, and learn is negatively affected.</a:t>
            </a:r>
          </a:p>
          <a:p>
            <a:pPr defTabSz="942289">
              <a:defRPr/>
            </a:pPr>
            <a:r>
              <a:rPr lang="en-GB" b="1" baseline="0" dirty="0" smtClean="0"/>
              <a:t>Use of marijuana can significantly affect performance many days after use.</a:t>
            </a:r>
          </a:p>
          <a:p>
            <a:pPr defTabSz="942289">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19</a:t>
            </a:fld>
            <a:endParaRPr lang="en-US" dirty="0"/>
          </a:p>
        </p:txBody>
      </p:sp>
    </p:spTree>
    <p:extLst>
      <p:ext uri="{BB962C8B-B14F-4D97-AF65-F5344CB8AC3E}">
        <p14:creationId xmlns:p14="http://schemas.microsoft.com/office/powerpoint/2010/main" val="95790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r>
              <a:rPr lang="en-US" b="1" dirty="0" smtClean="0"/>
              <a:t>The Chippewa</a:t>
            </a:r>
            <a:r>
              <a:rPr lang="en-US" b="1" baseline="0" dirty="0" smtClean="0"/>
              <a:t> Valley Coalition for Youth and Families joins School, Family, and Community in preventing and reducing youth substance use and preventing youth suicide.</a:t>
            </a:r>
          </a:p>
          <a:p>
            <a:r>
              <a:rPr lang="en-US" b="1" baseline="0" dirty="0" smtClean="0"/>
              <a:t>Funds for the development of Life of An Athlete Chippewa Valley Schools were provided by Drug Free Communities grant funds awarded to the Coalition.</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a:t>
            </a:fld>
            <a:endParaRPr lang="en-US" dirty="0"/>
          </a:p>
        </p:txBody>
      </p:sp>
    </p:spTree>
    <p:extLst>
      <p:ext uri="{BB962C8B-B14F-4D97-AF65-F5344CB8AC3E}">
        <p14:creationId xmlns:p14="http://schemas.microsoft.com/office/powerpoint/2010/main" val="6929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1237"/>
              </a:spcBef>
              <a:spcAft>
                <a:spcPts val="0"/>
              </a:spcAft>
              <a:buSzPct val="125000"/>
              <a:defRPr/>
            </a:pPr>
            <a:r>
              <a:rPr lang="en-GB" b="1" dirty="0"/>
              <a:t>Marijuana</a:t>
            </a:r>
            <a:r>
              <a:rPr lang="en-GB" b="1" baseline="0" dirty="0"/>
              <a:t> </a:t>
            </a:r>
            <a:r>
              <a:rPr lang="en-US" b="1" dirty="0">
                <a:solidFill>
                  <a:schemeClr val="tx1">
                    <a:lumMod val="50000"/>
                    <a:lumOff val="50000"/>
                  </a:schemeClr>
                </a:solidFill>
                <a:latin typeface="Arial" pitchFamily="34" charset="0"/>
                <a:cs typeface="Arial" pitchFamily="34" charset="0"/>
              </a:rPr>
              <a:t>contains </a:t>
            </a:r>
            <a:r>
              <a:rPr lang="en-US" sz="1600" b="1" dirty="0">
                <a:solidFill>
                  <a:srgbClr val="FF0000"/>
                </a:solidFill>
                <a:latin typeface="Arial" pitchFamily="34" charset="0"/>
                <a:cs typeface="Arial" pitchFamily="34" charset="0"/>
              </a:rPr>
              <a:t>4x</a:t>
            </a:r>
            <a:r>
              <a:rPr lang="en-US" sz="1400" b="1" dirty="0">
                <a:solidFill>
                  <a:schemeClr val="tx1">
                    <a:lumMod val="50000"/>
                    <a:lumOff val="50000"/>
                  </a:schemeClr>
                </a:solidFill>
                <a:latin typeface="Arial" pitchFamily="34" charset="0"/>
                <a:cs typeface="Arial" pitchFamily="34" charset="0"/>
              </a:rPr>
              <a:t> </a:t>
            </a:r>
            <a:r>
              <a:rPr lang="en-US" b="1" dirty="0">
                <a:solidFill>
                  <a:schemeClr val="tx1">
                    <a:lumMod val="50000"/>
                    <a:lumOff val="50000"/>
                  </a:schemeClr>
                </a:solidFill>
                <a:latin typeface="Arial" pitchFamily="34" charset="0"/>
                <a:cs typeface="Arial" pitchFamily="34" charset="0"/>
              </a:rPr>
              <a:t>the amount of tar found in Tobacco smoke and </a:t>
            </a:r>
            <a:r>
              <a:rPr lang="en-US" sz="1600" b="1" dirty="0">
                <a:solidFill>
                  <a:srgbClr val="FF0000"/>
                </a:solidFill>
                <a:latin typeface="Arial" pitchFamily="34" charset="0"/>
                <a:cs typeface="Arial" pitchFamily="34" charset="0"/>
              </a:rPr>
              <a:t>50-70%</a:t>
            </a:r>
            <a:r>
              <a:rPr lang="en-US" sz="1600" b="1" dirty="0">
                <a:solidFill>
                  <a:schemeClr val="tx1">
                    <a:lumMod val="50000"/>
                    <a:lumOff val="50000"/>
                  </a:schemeClr>
                </a:solidFill>
                <a:latin typeface="Arial" pitchFamily="34" charset="0"/>
                <a:cs typeface="Arial" pitchFamily="34" charset="0"/>
              </a:rPr>
              <a:t> </a:t>
            </a:r>
            <a:r>
              <a:rPr lang="en-US" b="1" dirty="0">
                <a:solidFill>
                  <a:schemeClr val="tx1">
                    <a:lumMod val="50000"/>
                    <a:lumOff val="50000"/>
                  </a:schemeClr>
                </a:solidFill>
                <a:latin typeface="Arial" pitchFamily="34" charset="0"/>
                <a:cs typeface="Arial" pitchFamily="34" charset="0"/>
              </a:rPr>
              <a:t>more carcinogens (chemicals that cause cancer).</a:t>
            </a:r>
          </a:p>
          <a:p>
            <a:pPr defTabSz="942289" eaLnBrk="1" fontAlgn="auto" hangingPunct="1">
              <a:spcBef>
                <a:spcPts val="1237"/>
              </a:spcBef>
              <a:spcAft>
                <a:spcPts val="0"/>
              </a:spcAft>
              <a:buSzPct val="125000"/>
              <a:defRPr/>
            </a:pPr>
            <a:r>
              <a:rPr lang="en-GB" b="1" baseline="0" dirty="0"/>
              <a:t>Considerable research shows that marijuana use affects response time, attention, memory, and is addictive, especially for teens. (ncadd.org 2015)</a:t>
            </a:r>
          </a:p>
          <a:p>
            <a:pPr defTabSz="942289" eaLnBrk="1" fontAlgn="auto" hangingPunct="1">
              <a:spcBef>
                <a:spcPts val="1237"/>
              </a:spcBef>
              <a:spcAft>
                <a:spcPts val="0"/>
              </a:spcAft>
              <a:buSzPct val="125000"/>
              <a:defRPr/>
            </a:pPr>
            <a:endParaRPr lang="en-GB" b="1" baseline="0" dirty="0"/>
          </a:p>
          <a:p>
            <a:pPr eaLnBrk="1" fontAlgn="auto" hangingPunct="1">
              <a:spcBef>
                <a:spcPts val="1237"/>
              </a:spcBef>
              <a:spcAft>
                <a:spcPts val="0"/>
              </a:spcAft>
              <a:buSzPct val="125000"/>
              <a:defRPr/>
            </a:pPr>
            <a:r>
              <a:rPr lang="en-GB" b="1" dirty="0"/>
              <a:t>There</a:t>
            </a:r>
            <a:r>
              <a:rPr lang="en-GB" b="1" baseline="0" dirty="0"/>
              <a:t> is much misinformation about marijuana. </a:t>
            </a:r>
          </a:p>
          <a:p>
            <a:pPr eaLnBrk="1" fontAlgn="auto" hangingPunct="1">
              <a:spcBef>
                <a:spcPts val="1237"/>
              </a:spcBef>
              <a:spcAft>
                <a:spcPts val="0"/>
              </a:spcAft>
              <a:buSzPct val="125000"/>
              <a:defRPr/>
            </a:pPr>
            <a:r>
              <a:rPr lang="en-GB" b="1" baseline="0" dirty="0" smtClean="0"/>
              <a:t>Marijuana </a:t>
            </a:r>
            <a:r>
              <a:rPr lang="en-GB" b="1" baseline="0" dirty="0"/>
              <a:t>is particularly unsafe for teens and young adults, whose brains are developing</a:t>
            </a:r>
            <a:r>
              <a:rPr lang="en-GB" b="1"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20</a:t>
            </a:fld>
            <a:endParaRPr lang="en-US" dirty="0"/>
          </a:p>
        </p:txBody>
      </p:sp>
    </p:spTree>
    <p:extLst>
      <p:ext uri="{BB962C8B-B14F-4D97-AF65-F5344CB8AC3E}">
        <p14:creationId xmlns:p14="http://schemas.microsoft.com/office/powerpoint/2010/main" val="2909058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a:defRPr/>
            </a:pPr>
            <a:r>
              <a:rPr lang="en-US" b="1" dirty="0"/>
              <a:t>Marijuana has no performance-enhancing potential.</a:t>
            </a:r>
          </a:p>
          <a:p>
            <a:pPr>
              <a:defRPr/>
            </a:pPr>
            <a:endParaRPr lang="en-US" altLang="en-US" b="1" i="1" dirty="0">
              <a:solidFill>
                <a:srgbClr val="FF0000"/>
              </a:solidFill>
            </a:endParaRPr>
          </a:p>
          <a:p>
            <a:pPr>
              <a:defRPr/>
            </a:pPr>
            <a:r>
              <a:rPr lang="en-US" altLang="en-US" b="1" i="1" dirty="0" smtClean="0">
                <a:solidFill>
                  <a:srgbClr val="FF0000"/>
                </a:solidFill>
              </a:rPr>
              <a:t>Marijuana</a:t>
            </a:r>
            <a:r>
              <a:rPr lang="en-US" altLang="en-US" b="1" i="1" dirty="0">
                <a:solidFill>
                  <a:srgbClr val="FF0000"/>
                </a:solidFill>
              </a:rPr>
              <a:t>: Facts for Teens  January 2014  NIDA - https://</a:t>
            </a:r>
            <a:r>
              <a:rPr lang="en-US" altLang="en-US" b="1" i="1" dirty="0" smtClean="0">
                <a:solidFill>
                  <a:srgbClr val="FF0000"/>
                </a:solidFill>
              </a:rPr>
              <a:t>teens.drugabuse.gov/drug-facts/marijuana</a:t>
            </a:r>
            <a:r>
              <a:rPr lang="en-US" altLang="en-US" b="1" i="1" baseline="0" dirty="0" smtClean="0">
                <a:solidFill>
                  <a:srgbClr val="FF0000"/>
                </a:solidFill>
              </a:rPr>
              <a:t> provides important research-based information about marijuana.</a:t>
            </a:r>
            <a:endParaRPr lang="en-US" altLang="en-US" b="1" i="1" dirty="0">
              <a:solidFill>
                <a:srgbClr val="FF0000"/>
              </a:solidFill>
            </a:endParaRPr>
          </a:p>
          <a:p>
            <a:pPr>
              <a:defRPr/>
            </a:pPr>
            <a:endParaRPr lang="en-US" altLang="en-US" b="1" i="1" dirty="0">
              <a:solidFill>
                <a:srgbClr val="FF0000"/>
              </a:solidFill>
            </a:endParaRPr>
          </a:p>
          <a:p>
            <a:pPr defTabSz="942289">
              <a:defRPr/>
            </a:pPr>
            <a:r>
              <a:rPr lang="en-US" altLang="en-US" b="1" i="0" dirty="0">
                <a:solidFill>
                  <a:srgbClr val="FF0000"/>
                </a:solidFill>
              </a:rPr>
              <a:t>(NIDA, the National</a:t>
            </a:r>
            <a:r>
              <a:rPr lang="en-US" altLang="en-US" b="1" i="0" baseline="0" dirty="0">
                <a:solidFill>
                  <a:srgbClr val="FF0000"/>
                </a:solidFill>
              </a:rPr>
              <a:t> Institute on Drug Abuse, </a:t>
            </a:r>
            <a:r>
              <a:rPr lang="en-US" altLang="en-US" b="1" i="1" baseline="0" dirty="0">
                <a:solidFill>
                  <a:srgbClr val="FF0000"/>
                </a:solidFill>
              </a:rPr>
              <a:t>is </a:t>
            </a:r>
            <a:r>
              <a:rPr lang="en-US" b="1" dirty="0"/>
              <a:t> a United States federal-government research institute whose mission is to "lead the Nation in bringing the power of science to bear on drug abuse and addiction.“)</a:t>
            </a:r>
          </a:p>
          <a:p>
            <a:pPr>
              <a:defRPr/>
            </a:pPr>
            <a:endParaRPr lang="en-US" altLang="en-US" b="1" i="1" dirty="0">
              <a:solidFill>
                <a:srgbClr val="FF0000"/>
              </a:solidFill>
            </a:endParaRPr>
          </a:p>
          <a:p>
            <a:pPr>
              <a:defRPr/>
            </a:pPr>
            <a:endParaRPr lang="en-US" b="1" dirty="0"/>
          </a:p>
          <a:p>
            <a:pPr>
              <a:defRPr/>
            </a:pPr>
            <a:endParaRPr lang="en-US" dirty="0"/>
          </a:p>
          <a:p>
            <a:pPr>
              <a:defRPr/>
            </a:pPr>
            <a:endParaRPr lang="en-US" dirty="0"/>
          </a:p>
          <a:p>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21</a:t>
            </a:fld>
            <a:endParaRPr lang="en-US" dirty="0"/>
          </a:p>
        </p:txBody>
      </p:sp>
    </p:spTree>
    <p:extLst>
      <p:ext uri="{BB962C8B-B14F-4D97-AF65-F5344CB8AC3E}">
        <p14:creationId xmlns:p14="http://schemas.microsoft.com/office/powerpoint/2010/main" val="184699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Use</a:t>
            </a:r>
            <a:r>
              <a:rPr lang="en-GB" b="1" baseline="0" dirty="0" smtClean="0"/>
              <a:t> of these substances dramatically affects brain chemistry and has negative affects on all areas of development.</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22</a:t>
            </a:fld>
            <a:endParaRPr lang="en-US" dirty="0"/>
          </a:p>
        </p:txBody>
      </p:sp>
    </p:spTree>
    <p:extLst>
      <p:ext uri="{BB962C8B-B14F-4D97-AF65-F5344CB8AC3E}">
        <p14:creationId xmlns:p14="http://schemas.microsoft.com/office/powerpoint/2010/main" val="1532310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b="1" dirty="0"/>
              <a:t>Athletes</a:t>
            </a:r>
            <a:r>
              <a:rPr lang="en-GB" b="1" baseline="0" dirty="0"/>
              <a:t> may be at higher risk of developing an addiction to pain medication, e.g. </a:t>
            </a:r>
            <a:r>
              <a:rPr lang="en-US" b="1" dirty="0">
                <a:latin typeface="Arial" pitchFamily="34" charset="0"/>
                <a:cs typeface="Arial" pitchFamily="34" charset="0"/>
              </a:rPr>
              <a:t>Vicodin, Percocet, OxyContin, etc. because of sports injuries for which opioid painkilling medication may be prescribed.</a:t>
            </a:r>
          </a:p>
          <a:p>
            <a:pPr defTabSz="942289">
              <a:defRPr/>
            </a:pPr>
            <a:endParaRPr lang="en-GB" b="1" baseline="0" dirty="0"/>
          </a:p>
          <a:p>
            <a:r>
              <a:rPr lang="en-GB" b="1" baseline="0" dirty="0"/>
              <a:t>We need to be very aware of the dangerous potential for pain medication prescribed for an injury to end in addiction.</a:t>
            </a:r>
          </a:p>
          <a:p>
            <a:endParaRPr lang="en-GB" b="1" baseline="0" dirty="0"/>
          </a:p>
          <a:p>
            <a:r>
              <a:rPr lang="en-GB" b="1" baseline="0" dirty="0"/>
              <a:t>Athletes taking prescriptions for treating pain should stop use as soon as soon as possible.</a:t>
            </a:r>
          </a:p>
          <a:p>
            <a:endParaRPr lang="en-GB" b="1" baseline="0" dirty="0"/>
          </a:p>
          <a:p>
            <a:r>
              <a:rPr lang="en-GB" b="1" baseline="0" dirty="0"/>
              <a:t>Abuse of Prescription Painkillers can lead to Heroin use/addiction.</a:t>
            </a:r>
          </a:p>
          <a:p>
            <a:endParaRPr lang="en-GB" b="1" baseline="0"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23</a:t>
            </a:fld>
            <a:endParaRPr lang="en-US" dirty="0"/>
          </a:p>
        </p:txBody>
      </p:sp>
    </p:spTree>
    <p:extLst>
      <p:ext uri="{BB962C8B-B14F-4D97-AF65-F5344CB8AC3E}">
        <p14:creationId xmlns:p14="http://schemas.microsoft.com/office/powerpoint/2010/main" val="98467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look forward to the season/year and working together</a:t>
            </a:r>
            <a:r>
              <a:rPr lang="en-US" b="1" baseline="0" dirty="0" smtClean="0"/>
              <a:t> to support your students. We wanted to outline the behaviors we know everyone in this room is ready and willing to follow to ensure a great season/year.</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24</a:t>
            </a:fld>
            <a:endParaRPr lang="en-US" dirty="0"/>
          </a:p>
        </p:txBody>
      </p:sp>
    </p:spTree>
    <p:extLst>
      <p:ext uri="{BB962C8B-B14F-4D97-AF65-F5344CB8AC3E}">
        <p14:creationId xmlns:p14="http://schemas.microsoft.com/office/powerpoint/2010/main" val="203840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By participating on</a:t>
            </a:r>
            <a:r>
              <a:rPr lang="en-US" b="1" baseline="0" dirty="0"/>
              <a:t> a school team</a:t>
            </a:r>
            <a:r>
              <a:rPr lang="en-US" b="1" dirty="0"/>
              <a:t>,</a:t>
            </a:r>
            <a:r>
              <a:rPr lang="en-US" b="1" baseline="0" dirty="0"/>
              <a:t> </a:t>
            </a:r>
            <a:r>
              <a:rPr lang="en-US" b="1" baseline="0" dirty="0" smtClean="0"/>
              <a:t>your athlete is  </a:t>
            </a:r>
            <a:r>
              <a:rPr lang="en-US" b="1" dirty="0"/>
              <a:t>voluntarily</a:t>
            </a:r>
            <a:r>
              <a:rPr lang="en-US" b="1" baseline="0" dirty="0"/>
              <a:t> agreeing to accept and follow </a:t>
            </a:r>
            <a:r>
              <a:rPr lang="en-US" b="1" dirty="0"/>
              <a:t>the rules, requirements, standards, and regulations</a:t>
            </a:r>
            <a:r>
              <a:rPr lang="en-US" b="1" baseline="0" dirty="0"/>
              <a:t> in the Athletic Code of Conduct</a:t>
            </a:r>
            <a:r>
              <a:rPr lang="en-US" b="1" dirty="0"/>
              <a:t>, as well as any rules, requirements, standards, and regulations of</a:t>
            </a:r>
            <a:r>
              <a:rPr lang="en-US" b="1" baseline="0" dirty="0"/>
              <a:t> your </a:t>
            </a:r>
            <a:r>
              <a:rPr lang="en-US" b="1" dirty="0"/>
              <a:t>team. </a:t>
            </a:r>
          </a:p>
          <a:p>
            <a:pPr defTabSz="942289">
              <a:defRPr/>
            </a:pPr>
            <a:endParaRPr lang="en-US" b="1" dirty="0"/>
          </a:p>
          <a:p>
            <a:pPr defTabSz="942289">
              <a:defRPr/>
            </a:pPr>
            <a:r>
              <a:rPr lang="en-US" b="1" dirty="0"/>
              <a:t>Being on a team is a privilege, not a right.</a:t>
            </a:r>
            <a:r>
              <a:rPr lang="en-US" b="1" baseline="0" dirty="0"/>
              <a:t> </a:t>
            </a:r>
            <a:endParaRPr lang="en-US" b="1" dirty="0"/>
          </a:p>
          <a:p>
            <a:pPr defTabSz="942289">
              <a:defRPr/>
            </a:pPr>
            <a:r>
              <a:rPr lang="en-US" b="1" dirty="0"/>
              <a:t>The</a:t>
            </a:r>
            <a:r>
              <a:rPr lang="en-US" b="1" baseline="0" dirty="0"/>
              <a:t> Athletic Code of Conduct provides </a:t>
            </a:r>
            <a:r>
              <a:rPr lang="en-US" b="1" dirty="0"/>
              <a:t>the Athletic Mission Statement for</a:t>
            </a:r>
            <a:r>
              <a:rPr lang="en-US" b="1" baseline="0" dirty="0"/>
              <a:t> </a:t>
            </a:r>
            <a:r>
              <a:rPr lang="en-US" b="1" dirty="0"/>
              <a:t>Chippewa Valley Schools, as well as Athletic Program Beliefs, Eligibility, Rules, and Transportation Policy, </a:t>
            </a:r>
          </a:p>
          <a:p>
            <a:pPr defTabSz="942289">
              <a:defRPr/>
            </a:pPr>
            <a:r>
              <a:rPr lang="en-US" b="1" dirty="0" smtClean="0"/>
              <a:t>All </a:t>
            </a:r>
            <a:r>
              <a:rPr lang="en-US" b="1" dirty="0"/>
              <a:t>athletes and their parents are expected to read and to be familiar with the</a:t>
            </a:r>
            <a:r>
              <a:rPr lang="en-US" b="1" baseline="0" dirty="0"/>
              <a:t> Athletic Code of Conduct</a:t>
            </a:r>
            <a:r>
              <a:rPr lang="en-US" b="1" dirty="0"/>
              <a:t>.</a:t>
            </a:r>
            <a:r>
              <a:rPr lang="en-US" b="1" baseline="0" dirty="0"/>
              <a:t> </a:t>
            </a:r>
          </a:p>
          <a:p>
            <a:pPr defTabSz="942289">
              <a:defRPr/>
            </a:pPr>
            <a:endParaRPr lang="en-US" b="1" baseline="0" dirty="0"/>
          </a:p>
          <a:p>
            <a:pPr defTabSz="942289">
              <a:defRPr/>
            </a:pPr>
            <a:r>
              <a:rPr lang="en-US" b="1" baseline="0" dirty="0"/>
              <a:t>Any </a:t>
            </a:r>
            <a:r>
              <a:rPr lang="en-US" b="1" dirty="0"/>
              <a:t>questions should be directed to</a:t>
            </a:r>
            <a:r>
              <a:rPr lang="en-US" b="1" baseline="0" dirty="0"/>
              <a:t> your Coach </a:t>
            </a:r>
            <a:r>
              <a:rPr lang="en-US" b="1" dirty="0"/>
              <a:t>or the Athletic Director.</a:t>
            </a:r>
          </a:p>
          <a:p>
            <a:endParaRPr lang="en-US"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25</a:t>
            </a:fld>
            <a:endParaRPr lang="en-US" dirty="0"/>
          </a:p>
        </p:txBody>
      </p:sp>
    </p:spTree>
    <p:extLst>
      <p:ext uri="{BB962C8B-B14F-4D97-AF65-F5344CB8AC3E}">
        <p14:creationId xmlns:p14="http://schemas.microsoft.com/office/powerpoint/2010/main" val="284824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t>
            </a:r>
            <a:r>
              <a:rPr lang="en-US" b="1" baseline="0" dirty="0"/>
              <a:t> important part of the Chippewa Valley Schools Athletic Code of Conduct is that which addresses the use, possession, and/or distribution of alcohol, marijuana, or other drugs, as well as the abuse of prescription medications and/or sharing of medications prescribed to someone else. </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26</a:t>
            </a:fld>
            <a:endParaRPr lang="en-US" dirty="0"/>
          </a:p>
        </p:txBody>
      </p:sp>
    </p:spTree>
    <p:extLst>
      <p:ext uri="{BB962C8B-B14F-4D97-AF65-F5344CB8AC3E}">
        <p14:creationId xmlns:p14="http://schemas.microsoft.com/office/powerpoint/2010/main" val="2177062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through the Consequences.</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27</a:t>
            </a:fld>
            <a:endParaRPr lang="en-US" dirty="0"/>
          </a:p>
        </p:txBody>
      </p:sp>
    </p:spTree>
    <p:extLst>
      <p:ext uri="{BB962C8B-B14F-4D97-AF65-F5344CB8AC3E}">
        <p14:creationId xmlns:p14="http://schemas.microsoft.com/office/powerpoint/2010/main" val="230675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buClr>
                <a:schemeClr val="accent1"/>
              </a:buClr>
              <a:buSzPct val="100000"/>
              <a:buFont typeface="Arial" pitchFamily="34" charset="0"/>
              <a:buNone/>
            </a:pPr>
            <a:r>
              <a:rPr lang="en-US" altLang="en-US" b="1" dirty="0">
                <a:solidFill>
                  <a:srgbClr val="136AAA"/>
                </a:solidFill>
              </a:rPr>
              <a:t>Athletes MUST take the Life of an Athlete Survey before they can play on a team for their school.</a:t>
            </a:r>
          </a:p>
          <a:p>
            <a:pPr algn="l" eaLnBrk="1" hangingPunct="1">
              <a:buClr>
                <a:schemeClr val="accent1"/>
              </a:buClr>
              <a:buSzPct val="100000"/>
              <a:buFont typeface="Arial" pitchFamily="34" charset="0"/>
              <a:buNone/>
            </a:pPr>
            <a:r>
              <a:rPr lang="en-US" altLang="en-US" b="1" dirty="0">
                <a:solidFill>
                  <a:srgbClr val="136AAA"/>
                </a:solidFill>
              </a:rPr>
              <a:t>The Survey must be taken the first time an athlete plays a sport during the school year.</a:t>
            </a:r>
          </a:p>
          <a:p>
            <a:pPr defTabSz="942289" eaLnBrk="1" hangingPunct="1">
              <a:buClr>
                <a:schemeClr val="accent1"/>
              </a:buClr>
              <a:buSzPct val="100000"/>
              <a:defRPr/>
            </a:pPr>
            <a:r>
              <a:rPr lang="en-US" altLang="en-US" b="1" dirty="0">
                <a:solidFill>
                  <a:srgbClr val="136AAA"/>
                </a:solidFill>
              </a:rPr>
              <a:t>Athletes don’t need to take the survey again if they play other sports during the school year.</a:t>
            </a:r>
          </a:p>
          <a:p>
            <a:pPr defTabSz="942289" eaLnBrk="1" hangingPunct="1">
              <a:buClr>
                <a:schemeClr val="accent1"/>
              </a:buClr>
              <a:buSzPct val="100000"/>
              <a:defRPr/>
            </a:pPr>
            <a:r>
              <a:rPr lang="en-US" altLang="en-US" b="1" dirty="0">
                <a:solidFill>
                  <a:srgbClr val="136AAA"/>
                </a:solidFill>
              </a:rPr>
              <a:t>The survey is accessed vie computer and cannot access the survey via a phone.</a:t>
            </a:r>
          </a:p>
          <a:p>
            <a:pPr algn="l" eaLnBrk="1" hangingPunct="1">
              <a:buClr>
                <a:schemeClr val="accent1"/>
              </a:buClr>
              <a:buSzPct val="100000"/>
              <a:buFont typeface="Arial" pitchFamily="34" charset="0"/>
              <a:buNone/>
            </a:pPr>
            <a:endParaRPr lang="en-US" altLang="en-US" b="1" dirty="0">
              <a:solidFill>
                <a:srgbClr val="136AAA"/>
              </a:solidFill>
            </a:endParaRPr>
          </a:p>
          <a:p>
            <a:pPr algn="l" eaLnBrk="1" hangingPunct="1">
              <a:buClr>
                <a:schemeClr val="accent1"/>
              </a:buClr>
              <a:buSzPct val="100000"/>
              <a:buFont typeface="Arial" pitchFamily="34" charset="0"/>
              <a:buNone/>
            </a:pPr>
            <a:endParaRPr lang="en-US" altLang="en-US" b="1" dirty="0">
              <a:solidFill>
                <a:srgbClr val="136AAA"/>
              </a:solidFill>
            </a:endParaRPr>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28</a:t>
            </a:fld>
            <a:endParaRPr lang="en-US" dirty="0"/>
          </a:p>
        </p:txBody>
      </p:sp>
    </p:spTree>
    <p:extLst>
      <p:ext uri="{BB962C8B-B14F-4D97-AF65-F5344CB8AC3E}">
        <p14:creationId xmlns:p14="http://schemas.microsoft.com/office/powerpoint/2010/main" val="1534772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Visit</a:t>
            </a:r>
            <a:r>
              <a:rPr lang="en-US" b="1" baseline="0" dirty="0"/>
              <a:t> our Life of an Athlete website to get additional information that is </a:t>
            </a:r>
            <a:r>
              <a:rPr lang="en-US" b="1" baseline="0" dirty="0" smtClean="0"/>
              <a:t>important for parents </a:t>
            </a:r>
            <a:r>
              <a:rPr lang="en-US" b="1" baseline="0" smtClean="0"/>
              <a:t>and athletes.</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29</a:t>
            </a:fld>
            <a:endParaRPr lang="en-US" dirty="0"/>
          </a:p>
        </p:txBody>
      </p:sp>
    </p:spTree>
    <p:extLst>
      <p:ext uri="{BB962C8B-B14F-4D97-AF65-F5344CB8AC3E}">
        <p14:creationId xmlns:p14="http://schemas.microsoft.com/office/powerpoint/2010/main" val="384420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smtClean="0"/>
              <a:t>John</a:t>
            </a:r>
            <a:r>
              <a:rPr lang="en-US" b="1" baseline="0" dirty="0" smtClean="0"/>
              <a:t> Underwood is an Olympic trainer and coach.  He has worked with high school and professional athletes, </a:t>
            </a:r>
            <a:r>
              <a:rPr lang="en-US" b="1" dirty="0" smtClean="0">
                <a:effectLst/>
              </a:rPr>
              <a:t>including the National Federation of High School Athletics, NCAA, NHL, NFL and the NBA. He has worked for three decades with the USOC, Sport Canada and the International Olympic Committee. John Underwood is Human Performance Consultant for U.S. Navy SEALS. John’s innovative program “Life of an Athlete”,</a:t>
            </a:r>
            <a:r>
              <a:rPr lang="en-US" b="1" baseline="0" dirty="0" smtClean="0">
                <a:effectLst/>
              </a:rPr>
              <a:t> </a:t>
            </a:r>
            <a:r>
              <a:rPr lang="en-US" b="1" dirty="0" smtClean="0">
                <a:effectLst/>
              </a:rPr>
              <a:t>has gained international prominence and has been implemented in hundreds of schools throughout the country and abroad.</a:t>
            </a:r>
            <a:r>
              <a:rPr lang="en-US" b="1" baseline="0" dirty="0" smtClean="0">
                <a:effectLst/>
              </a:rPr>
              <a:t> John has </a:t>
            </a:r>
            <a:r>
              <a:rPr lang="en-US" b="1" dirty="0" smtClean="0">
                <a:effectLst/>
              </a:rPr>
              <a:t>studied Human Performance at the Sport Institute of Finland/ </a:t>
            </a:r>
            <a:r>
              <a:rPr lang="en-US" b="1" dirty="0" err="1" smtClean="0">
                <a:effectLst/>
              </a:rPr>
              <a:t>Vierumaki</a:t>
            </a:r>
            <a:r>
              <a:rPr lang="en-US" b="1" dirty="0" smtClean="0">
                <a:effectLst/>
              </a:rPr>
              <a:t>/</a:t>
            </a:r>
            <a:r>
              <a:rPr lang="en-US" b="1" baseline="0" dirty="0" smtClean="0">
                <a:effectLst/>
              </a:rPr>
              <a:t> and Lake Placid. </a:t>
            </a:r>
            <a:r>
              <a:rPr lang="en-US" b="1" dirty="0" smtClean="0">
                <a:effectLst/>
              </a:rPr>
              <a:t>He holds three International Olympic Solidarity diplomas for coaching and has been a crusader for drug-free sport at all levels.  John is an internationally recognized human performance expert, specializing in recovery, peaking training and lifestyle impact on mental and physical performance.  </a:t>
            </a:r>
          </a:p>
          <a:p>
            <a:endParaRPr lang="en-GB"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3</a:t>
            </a:fld>
            <a:endParaRPr lang="en-US" dirty="0"/>
          </a:p>
        </p:txBody>
      </p:sp>
    </p:spTree>
    <p:extLst>
      <p:ext uri="{BB962C8B-B14F-4D97-AF65-F5344CB8AC3E}">
        <p14:creationId xmlns:p14="http://schemas.microsoft.com/office/powerpoint/2010/main" val="194136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choices</a:t>
            </a:r>
            <a:r>
              <a:rPr lang="en-US" b="1" baseline="0" dirty="0" smtClean="0"/>
              <a:t> an athlete makes about how much sleep they get, how they eat, and if they use caffeine, alcohol and other drugs has a direct impact on athletic performance. </a:t>
            </a:r>
          </a:p>
          <a:p>
            <a:r>
              <a:rPr lang="en-US" b="1" baseline="0" dirty="0" smtClean="0"/>
              <a:t>It can mean the difference between winning and losing. This is the message we are trying to send our student athletes.  </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4</a:t>
            </a:fld>
            <a:endParaRPr lang="en-US" dirty="0"/>
          </a:p>
        </p:txBody>
      </p:sp>
    </p:spTree>
    <p:extLst>
      <p:ext uri="{BB962C8B-B14F-4D97-AF65-F5344CB8AC3E}">
        <p14:creationId xmlns:p14="http://schemas.microsoft.com/office/powerpoint/2010/main" val="159679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Good</a:t>
            </a:r>
            <a:r>
              <a:rPr lang="en-US" b="1" u="sng" baseline="0" dirty="0" smtClean="0"/>
              <a:t> Health is Comprised of 3 Things: </a:t>
            </a:r>
            <a:r>
              <a:rPr lang="en-US" b="1" baseline="0" dirty="0" smtClean="0"/>
              <a:t>Diet, Exercise, and Sleep. </a:t>
            </a:r>
          </a:p>
          <a:p>
            <a:r>
              <a:rPr lang="en-US" b="1" baseline="0" dirty="0" smtClean="0"/>
              <a:t>Rest and recuperation allows the body to reenergize and rejuvenate for next the next day. Its vital to get a good night sleep to perform at an athlete’s best. </a:t>
            </a:r>
          </a:p>
          <a:p>
            <a:r>
              <a:rPr lang="en-US" b="1" baseline="0" dirty="0" smtClean="0"/>
              <a:t>The REM cycle is the dream state, think about it as re-booting the brain. To complete this properly, someone needs 6-7 REM cycles, which happen over 8-10 hours</a:t>
            </a:r>
          </a:p>
          <a:p>
            <a:r>
              <a:rPr lang="en-US" b="1" baseline="0" dirty="0" smtClean="0"/>
              <a:t>Red/orange light tells the pineal gland to start shutting down to go to sleep. (Think gathering around the warm glow of a fire at night.)</a:t>
            </a:r>
          </a:p>
          <a:p>
            <a:r>
              <a:rPr lang="en-US" b="1" baseline="0" dirty="0" smtClean="0"/>
              <a:t>Blue light (that from a TV, Phone, Computer) tells the pineal gland to start revving up. (Think bright blue skies in the morning.)</a:t>
            </a:r>
          </a:p>
          <a:p>
            <a:endParaRPr lang="en-US" b="1" baseline="0" dirty="0" smtClean="0"/>
          </a:p>
          <a:p>
            <a:r>
              <a:rPr lang="en-US" b="1" i="1" baseline="0" dirty="0" smtClean="0"/>
              <a:t>In addition, the use of alcohol, marijuana, and other drugs, and prescription drug abuse has very negative consequences for athletic performance.</a:t>
            </a:r>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5</a:t>
            </a:fld>
            <a:endParaRPr lang="en-US" dirty="0"/>
          </a:p>
        </p:txBody>
      </p:sp>
    </p:spTree>
    <p:extLst>
      <p:ext uri="{BB962C8B-B14F-4D97-AF65-F5344CB8AC3E}">
        <p14:creationId xmlns:p14="http://schemas.microsoft.com/office/powerpoint/2010/main" val="1991928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smtClean="0"/>
              <a:t>Here you can see that the more sleep</a:t>
            </a:r>
            <a:r>
              <a:rPr lang="en-US" b="1" baseline="0" dirty="0" smtClean="0"/>
              <a:t> an athlete gets the less likely he/she is to have an injury. </a:t>
            </a:r>
          </a:p>
          <a:p>
            <a:pPr defTabSz="942289">
              <a:defRPr/>
            </a:pPr>
            <a:r>
              <a:rPr lang="en-US" b="1" baseline="0" dirty="0" smtClean="0"/>
              <a:t>Making an extra effort to get to bed at a reasonable time can make all the difference in performance. </a:t>
            </a:r>
          </a:p>
          <a:p>
            <a:pPr defTabSz="942289">
              <a:defRPr/>
            </a:pPr>
            <a:r>
              <a:rPr lang="en-US" b="1" baseline="0" dirty="0" smtClean="0"/>
              <a:t>Student athletes often have rigorous schedules, so staying on top of school work and athletics helps provide a better sleep schedule.</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6</a:t>
            </a:fld>
            <a:endParaRPr lang="en-US" dirty="0"/>
          </a:p>
        </p:txBody>
      </p:sp>
    </p:spTree>
    <p:extLst>
      <p:ext uri="{BB962C8B-B14F-4D97-AF65-F5344CB8AC3E}">
        <p14:creationId xmlns:p14="http://schemas.microsoft.com/office/powerpoint/2010/main" val="352670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Even if an athlete is making the right lifestyle decisions, he/she can only perform at his/her physical peak for 2-3 hours. </a:t>
            </a:r>
          </a:p>
          <a:p>
            <a:r>
              <a:rPr lang="en-US" b="1" baseline="0" dirty="0"/>
              <a:t>After that, muscles become fatigued and need rest.</a:t>
            </a:r>
          </a:p>
          <a:p>
            <a:endParaRPr lang="en-US" b="1" baseline="0" dirty="0"/>
          </a:p>
          <a:p>
            <a:r>
              <a:rPr lang="en-US" b="1" baseline="0" dirty="0"/>
              <a:t>Athletes often use energy drinks.</a:t>
            </a:r>
          </a:p>
          <a:p>
            <a:r>
              <a:rPr lang="en-US" b="1" baseline="0" dirty="0"/>
              <a:t>Energy drinks can cause overstimulation and, over </a:t>
            </a:r>
            <a:r>
              <a:rPr lang="en-US" b="1" baseline="0" dirty="0" smtClean="0"/>
              <a:t>time, they have </a:t>
            </a:r>
            <a:r>
              <a:rPr lang="en-US" b="1" baseline="0" dirty="0"/>
              <a:t>more difficulty getting to </a:t>
            </a:r>
            <a:r>
              <a:rPr lang="en-US" b="1" baseline="0" dirty="0" smtClean="0"/>
              <a:t>where they want </a:t>
            </a:r>
            <a:r>
              <a:rPr lang="en-US" b="1" baseline="0" dirty="0"/>
              <a:t>and need to be.</a:t>
            </a:r>
          </a:p>
          <a:p>
            <a:r>
              <a:rPr lang="en-US" b="1" baseline="0" dirty="0"/>
              <a:t>The sugar and caffeine rush only lasts 15-20 minutes and after that the mind and body crashes. </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7</a:t>
            </a:fld>
            <a:endParaRPr lang="en-US" dirty="0"/>
          </a:p>
        </p:txBody>
      </p:sp>
    </p:spTree>
    <p:extLst>
      <p:ext uri="{BB962C8B-B14F-4D97-AF65-F5344CB8AC3E}">
        <p14:creationId xmlns:p14="http://schemas.microsoft.com/office/powerpoint/2010/main" val="51380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a:t>
            </a:r>
            <a:r>
              <a:rPr lang="en-US" b="1" baseline="0" dirty="0" smtClean="0"/>
              <a:t> Life of an Athlete </a:t>
            </a:r>
            <a:r>
              <a:rPr lang="en-US" b="1" dirty="0" smtClean="0"/>
              <a:t>Power Back diet</a:t>
            </a:r>
            <a:r>
              <a:rPr lang="en-US" b="1" baseline="0" dirty="0" smtClean="0"/>
              <a:t> provides the proper nutrition for an athlete. </a:t>
            </a:r>
          </a:p>
          <a:p>
            <a:r>
              <a:rPr lang="en-US" b="1" baseline="0" dirty="0" smtClean="0"/>
              <a:t>An electronic version can be found on our Chippewa Valley Life of an Athletic website.</a:t>
            </a:r>
          </a:p>
          <a:p>
            <a:r>
              <a:rPr lang="en-US" b="1" baseline="0" dirty="0" smtClean="0"/>
              <a:t>The best way to keep the blood sugar up is to eat whole grains, fruits and vegetables. </a:t>
            </a:r>
          </a:p>
          <a:p>
            <a:r>
              <a:rPr lang="en-US" b="1" baseline="0" dirty="0" smtClean="0"/>
              <a:t>Cookies and cakes are digested as sugar and leave an athlete feeling depleted. </a:t>
            </a:r>
          </a:p>
          <a:p>
            <a:r>
              <a:rPr lang="en-US" b="1" baseline="0" dirty="0" smtClean="0"/>
              <a:t>Athletes need to plan ahead with snacks so they feel full longer.</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8</a:t>
            </a:fld>
            <a:endParaRPr lang="en-US" dirty="0"/>
          </a:p>
        </p:txBody>
      </p:sp>
    </p:spTree>
    <p:extLst>
      <p:ext uri="{BB962C8B-B14F-4D97-AF65-F5344CB8AC3E}">
        <p14:creationId xmlns:p14="http://schemas.microsoft.com/office/powerpoint/2010/main" val="121222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Having a</a:t>
            </a:r>
            <a:r>
              <a:rPr lang="en-GB" b="1" baseline="0" dirty="0"/>
              <a:t> carbohydrate-rich </a:t>
            </a:r>
            <a:r>
              <a:rPr lang="en-GB" b="1" dirty="0"/>
              <a:t>snack</a:t>
            </a:r>
            <a:r>
              <a:rPr lang="en-GB" b="1" baseline="0" dirty="0"/>
              <a:t> is important to keeping the body’s “engine” going. </a:t>
            </a:r>
          </a:p>
          <a:p>
            <a:endParaRPr lang="en-GB" b="1" baseline="0" dirty="0"/>
          </a:p>
          <a:p>
            <a:r>
              <a:rPr lang="en-GB" b="1" baseline="0" dirty="0"/>
              <a:t>Without it, athletes can feel sluggish and slow with nothing to burn.</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9</a:t>
            </a:fld>
            <a:endParaRPr lang="en-US" dirty="0"/>
          </a:p>
        </p:txBody>
      </p:sp>
    </p:spTree>
    <p:extLst>
      <p:ext uri="{BB962C8B-B14F-4D97-AF65-F5344CB8AC3E}">
        <p14:creationId xmlns:p14="http://schemas.microsoft.com/office/powerpoint/2010/main" val="1824430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FCFD48C-8B26-43EA-A6EE-5563B00ABBB7}" type="datetime1">
              <a:rPr lang="en-US"/>
              <a:pPr>
                <a:defRPr/>
              </a:pPr>
              <a:t>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86CF4C-AC45-4BE2-864C-814191DDE21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07683D-871A-4F28-9FFC-0F48C56FEC0A}" type="datetime1">
              <a:rPr lang="en-US"/>
              <a:pPr>
                <a:defRPr/>
              </a:pPr>
              <a:t>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BE9C766-D37C-427B-89EA-A81ADD662D0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9CDE11-EDF1-4F57-B111-7600D510DED6}" type="datetime1">
              <a:rPr lang="en-US"/>
              <a:pPr>
                <a:defRPr/>
              </a:pPr>
              <a:t>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268B34F-6DA4-4EBD-B58C-0011CEE01CD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480413-06D3-4DED-B77B-37970D843DBB}" type="datetime1">
              <a:rPr lang="en-US"/>
              <a:pPr>
                <a:defRPr/>
              </a:pPr>
              <a:t>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60F1EF3-13A9-4214-BDBB-D60077EE24F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80D80E8-D57B-4940-A971-8B2C9EE7CEF2}" type="datetime1">
              <a:rPr lang="en-US"/>
              <a:pPr>
                <a:defRPr/>
              </a:pPr>
              <a:t>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D9FF04-EF52-46EF-926E-321C3604010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60621E4-ABAB-4036-9824-C4CC1E96AA27}" type="datetime1">
              <a:rPr lang="en-US"/>
              <a:pPr>
                <a:defRPr/>
              </a:pPr>
              <a:t>2/5/2017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EF9A703-FD25-4FBC-9CF8-70F53B07464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D487D72-339F-44D7-8B31-FA39CEC1083E}" type="datetime1">
              <a:rPr lang="en-US"/>
              <a:pPr>
                <a:defRPr/>
              </a:pPr>
              <a:t>2/5/2017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DE9A91F-3FEA-4127-AB88-88AA4A626D2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F340F56-F68E-4E3F-915F-4E36D99719AE}" type="datetime1">
              <a:rPr lang="en-US"/>
              <a:pPr>
                <a:defRPr/>
              </a:pPr>
              <a:t>2/5/2017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D525DCB-FB03-490D-9FB1-3EE280448BB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F82489-A3CB-49D3-AC48-C16DEEAA8A2F}" type="datetime1">
              <a:rPr lang="en-US"/>
              <a:pPr>
                <a:defRPr/>
              </a:pPr>
              <a:t>2/5/2017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9BB56A0-54ED-4953-90C4-A69E61EC118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F0D9BCB-9286-4957-8387-DCC2A30652D7}" type="datetime1">
              <a:rPr lang="en-US"/>
              <a:pPr>
                <a:defRPr/>
              </a:pPr>
              <a:t>2/5/2017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5CFA8D0-66B2-454A-9A79-19B7F2C21A6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9487F4-21B1-4A9C-9A20-3E5742FA245B}" type="datetime1">
              <a:rPr lang="en-US"/>
              <a:pPr>
                <a:defRPr/>
              </a:pPr>
              <a:t>2/5/2017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EF30294-09BC-455B-8F9E-392BB562B37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D2700E3-854A-44CF-866C-0B15104EC01A}" type="datetime1">
              <a:rPr lang="en-US"/>
              <a:pPr>
                <a:defRPr/>
              </a:pPr>
              <a:t>2/5/2017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7414C8-840E-4E2B-B1F5-74EEBAF3F95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2.png"/><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www.interventionservicesinc.com/drug-intervention/opiate-intervention/&amp;ei=w2c-VLeHI8-IsQSxrYLQCA&amp;bvm=bv.77412846,d.cWc&amp;psig=AFQjCNFGqt2jTLFdSIooVhRjvwMxqWLzeQ&amp;ust=1413462320144698" TargetMode="External"/><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www.google.com/url?sa=i&amp;rct=j&amp;q=&amp;esrc=s&amp;source=images&amp;cd=&amp;cad=rja&amp;uact=8&amp;ved=0CAcQjRw&amp;url=http://www.percocetabusehelp.com/dangers-of-tampering-with-percocet-pills&amp;ei=hGg-VKC6N5X7sASJq4GgCA&amp;bvm=bv.77412846,d.cWc&amp;psig=AFQjCNE7Z05GK45YXsIdtwuC5wZOmoy_6w&amp;ust=1413462484342828" TargetMode="Externa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hyperlink" Target="http://www.thepostgame.com/blog/more-family-fun/201202/what-makes-nightmare-sports-paren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hyperlink" Target="http://cvsloa.org/LOASurvey"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hyperlink" Target="http://cvsloa.or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609600"/>
          </a:xfrm>
        </p:spPr>
        <p:txBody>
          <a:bodyPr/>
          <a:lstStyle/>
          <a:p>
            <a:pPr eaLnBrk="1" hangingPunct="1"/>
            <a:endParaRPr lang="en-US" sz="2600" b="1" u="sng" dirty="0" smtClean="0">
              <a:solidFill>
                <a:srgbClr val="1867AD"/>
              </a:solidFill>
              <a:latin typeface="Arial" charset="0"/>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a:t>
            </a:fld>
            <a:endParaRPr lang="en-US" sz="1400" b="1" dirty="0">
              <a:solidFill>
                <a:schemeClr val="bg1">
                  <a:lumMod val="50000"/>
                </a:schemeClr>
              </a:solidFill>
              <a:latin typeface="Arial" pitchFamily="34" charset="0"/>
              <a:cs typeface="Arial" pitchFamily="34" charset="0"/>
            </a:endParaRPr>
          </a:p>
        </p:txBody>
      </p:sp>
      <p:sp>
        <p:nvSpPr>
          <p:cNvPr id="10" name="Content Placeholder 5"/>
          <p:cNvSpPr txBox="1">
            <a:spLocks/>
          </p:cNvSpPr>
          <p:nvPr/>
        </p:nvSpPr>
        <p:spPr bwMode="auto">
          <a:xfrm>
            <a:off x="2971800" y="5133926"/>
            <a:ext cx="3866990" cy="115882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1200"/>
              </a:spcBef>
              <a:spcAft>
                <a:spcPts val="0"/>
              </a:spcAft>
              <a:buSzPct val="125000"/>
              <a:buNone/>
              <a:defRPr/>
            </a:pPr>
            <a:endParaRPr lang="en-US" sz="1800" b="1" dirty="0" smtClean="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smtClean="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smtClean="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smtClean="0">
              <a:solidFill>
                <a:schemeClr val="tx1">
                  <a:lumMod val="50000"/>
                  <a:lumOff val="50000"/>
                </a:schemeClr>
              </a:solidFill>
              <a:latin typeface="Arial" pitchFamily="34" charset="0"/>
              <a:cs typeface="Arial" pitchFamily="34" charset="0"/>
            </a:endParaRP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04092"/>
            <a:ext cx="1619250" cy="179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952" y="2904093"/>
            <a:ext cx="1596950" cy="160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2943" y="454886"/>
            <a:ext cx="5596072" cy="242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1" y="5023966"/>
            <a:ext cx="8070998" cy="707886"/>
          </a:xfrm>
          <a:prstGeom prst="rect">
            <a:avLst/>
          </a:prstGeom>
          <a:noFill/>
        </p:spPr>
        <p:txBody>
          <a:bodyPr wrap="square" rtlCol="0">
            <a:spAutoFit/>
          </a:bodyPr>
          <a:lstStyle/>
          <a:p>
            <a:r>
              <a:rPr lang="en-US" sz="4000" b="1" dirty="0" smtClean="0">
                <a:latin typeface="+mn-lt"/>
              </a:rPr>
              <a:t>   Important Information for Parents</a:t>
            </a:r>
            <a:endParaRPr lang="en-US" sz="4000" b="1" dirty="0">
              <a:latin typeface="+mn-lt"/>
            </a:endParaRPr>
          </a:p>
        </p:txBody>
      </p:sp>
    </p:spTree>
    <p:extLst>
      <p:ext uri="{BB962C8B-B14F-4D97-AF65-F5344CB8AC3E}">
        <p14:creationId xmlns:p14="http://schemas.microsoft.com/office/powerpoint/2010/main" val="230800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a:solidFill>
                  <a:srgbClr val="1867AD"/>
                </a:solidFill>
                <a:latin typeface="+mn-lt"/>
                <a:cs typeface="Arial" charset="0"/>
              </a:rPr>
              <a:t>Impact </a:t>
            </a:r>
            <a:r>
              <a:rPr lang="en-US" sz="3600" b="1" u="sng" dirty="0" smtClean="0">
                <a:solidFill>
                  <a:srgbClr val="1867AD"/>
                </a:solidFill>
                <a:latin typeface="+mn-lt"/>
                <a:cs typeface="Arial" charset="0"/>
              </a:rPr>
              <a:t>on Athletic </a:t>
            </a:r>
            <a:r>
              <a:rPr lang="en-US" sz="3600" b="1" u="sng" dirty="0">
                <a:solidFill>
                  <a:srgbClr val="1867AD"/>
                </a:solidFill>
                <a:latin typeface="+mn-lt"/>
                <a:cs typeface="Arial" charset="0"/>
              </a:rPr>
              <a:t>Performance</a:t>
            </a:r>
          </a:p>
        </p:txBody>
      </p:sp>
      <p:sp>
        <p:nvSpPr>
          <p:cNvPr id="6" name="Content Placeholder 5"/>
          <p:cNvSpPr>
            <a:spLocks noGrp="1"/>
          </p:cNvSpPr>
          <p:nvPr>
            <p:ph idx="1"/>
          </p:nvPr>
        </p:nvSpPr>
        <p:spPr>
          <a:xfrm>
            <a:off x="762000" y="2103438"/>
            <a:ext cx="4267200" cy="4144962"/>
          </a:xfrm>
        </p:spPr>
        <p:txBody>
          <a:bodyPr rtlCol="0">
            <a:normAutofit/>
          </a:bodyPr>
          <a:lstStyle/>
          <a:p>
            <a:pPr eaLnBrk="1" fontAlgn="auto" hangingPunct="1">
              <a:spcBef>
                <a:spcPts val="1200"/>
              </a:spcBef>
              <a:spcAft>
                <a:spcPts val="0"/>
              </a:spcAft>
              <a:buSzPct val="125000"/>
              <a:buFont typeface="Arial" pitchFamily="34" charset="0"/>
              <a:buChar char="•"/>
              <a:defRPr/>
            </a:pPr>
            <a:endParaRPr lang="en-US" sz="1800" b="1" u="sng" dirty="0">
              <a:solidFill>
                <a:srgbClr val="00B050"/>
              </a:solidFill>
              <a:latin typeface="Arial" pitchFamily="34" charset="0"/>
              <a:cs typeface="Arial" pitchFamily="34" charset="0"/>
            </a:endParaRPr>
          </a:p>
          <a:p>
            <a:pPr marL="0" indent="0" eaLnBrk="1" fontAlgn="auto" hangingPunct="1">
              <a:spcBef>
                <a:spcPts val="1200"/>
              </a:spcBef>
              <a:spcAft>
                <a:spcPts val="0"/>
              </a:spcAft>
              <a:buSzPct val="125000"/>
              <a:buNone/>
              <a:defRPr/>
            </a:pPr>
            <a:r>
              <a:rPr lang="en-US" sz="2800" b="1" dirty="0">
                <a:solidFill>
                  <a:srgbClr val="00B050"/>
                </a:solidFill>
                <a:cs typeface="Arial" pitchFamily="34" charset="0"/>
              </a:rPr>
              <a:t>DRINK: </a:t>
            </a:r>
            <a:r>
              <a:rPr lang="en-US" sz="2800" b="1" dirty="0">
                <a:cs typeface="Arial" pitchFamily="34" charset="0"/>
              </a:rPr>
              <a:t/>
            </a:r>
            <a:br>
              <a:rPr lang="en-US" sz="2800" b="1" dirty="0">
                <a:cs typeface="Arial" pitchFamily="34" charset="0"/>
              </a:rPr>
            </a:br>
            <a:r>
              <a:rPr lang="en-US" sz="2800" b="1" dirty="0">
                <a:cs typeface="Arial" pitchFamily="34" charset="0"/>
              </a:rPr>
              <a:t>Hydrate with 10+ oz. of a sports drink &amp; water mixed together</a:t>
            </a:r>
          </a:p>
          <a:p>
            <a:pPr marL="0" indent="0" eaLnBrk="1" fontAlgn="auto" hangingPunct="1">
              <a:spcBef>
                <a:spcPts val="1200"/>
              </a:spcBef>
              <a:spcAft>
                <a:spcPts val="0"/>
              </a:spcAft>
              <a:buSzPct val="125000"/>
              <a:buNone/>
              <a:defRPr/>
            </a:pPr>
            <a:r>
              <a:rPr lang="en-US" sz="2800" b="1" dirty="0">
                <a:solidFill>
                  <a:srgbClr val="00B050"/>
                </a:solidFill>
                <a:cs typeface="Arial" pitchFamily="34" charset="0"/>
              </a:rPr>
              <a:t>EAT: </a:t>
            </a:r>
            <a:r>
              <a:rPr lang="en-US" sz="2800" b="1" dirty="0">
                <a:cs typeface="Arial" pitchFamily="34" charset="0"/>
              </a:rPr>
              <a:t/>
            </a:r>
            <a:br>
              <a:rPr lang="en-US" sz="2800" b="1" dirty="0">
                <a:cs typeface="Arial" pitchFamily="34" charset="0"/>
              </a:rPr>
            </a:br>
            <a:r>
              <a:rPr lang="en-US" sz="2800" b="1" dirty="0">
                <a:cs typeface="Arial" pitchFamily="34" charset="0"/>
              </a:rPr>
              <a:t>Healthy snacks to maintain blood sugar levels</a:t>
            </a:r>
          </a:p>
        </p:txBody>
      </p:sp>
      <p:sp>
        <p:nvSpPr>
          <p:cNvPr id="3077" name="Content Placeholder 5"/>
          <p:cNvSpPr txBox="1">
            <a:spLocks/>
          </p:cNvSpPr>
          <p:nvPr/>
        </p:nvSpPr>
        <p:spPr bwMode="auto">
          <a:xfrm>
            <a:off x="762000" y="1600200"/>
            <a:ext cx="7291850" cy="405462"/>
          </a:xfrm>
          <a:prstGeom prst="rect">
            <a:avLst/>
          </a:prstGeom>
          <a:noFill/>
          <a:ln w="9525">
            <a:noFill/>
            <a:miter lim="800000"/>
            <a:headEnd/>
            <a:tailEnd/>
          </a:ln>
        </p:spPr>
        <p:txBody>
          <a:bodyPr/>
          <a:lstStyle/>
          <a:p>
            <a:pPr marL="342900" indent="-342900">
              <a:spcBef>
                <a:spcPct val="20000"/>
              </a:spcBef>
            </a:pPr>
            <a:r>
              <a:rPr lang="en-US" sz="3200" b="1" i="1" dirty="0">
                <a:solidFill>
                  <a:srgbClr val="10A7E0"/>
                </a:solidFill>
                <a:latin typeface="+mn-lt"/>
                <a:cs typeface="Arial" charset="0"/>
              </a:rPr>
              <a:t>Phase 2: During Competition or Training:</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10</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44" y="2188327"/>
            <a:ext cx="2296006" cy="228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247" y="4556869"/>
            <a:ext cx="1823796" cy="137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316" y="4556740"/>
            <a:ext cx="1404312" cy="14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3"/>
          <p:cNvSpPr>
            <a:spLocks noGrp="1"/>
          </p:cNvSpPr>
          <p:nvPr>
            <p:ph type="ftr" sz="quarter" idx="11"/>
          </p:nvPr>
        </p:nvSpPr>
        <p:spPr bwMode="auto">
          <a:xfrm>
            <a:off x="2303925" y="6174304"/>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1294" t="33533" r="11778" b="27029"/>
          <a:stretch/>
        </p:blipFill>
        <p:spPr>
          <a:xfrm>
            <a:off x="607828" y="6047715"/>
            <a:ext cx="1884392" cy="574800"/>
          </a:xfrm>
          <a:prstGeom prst="rect">
            <a:avLst/>
          </a:prstGeom>
        </p:spPr>
      </p:pic>
    </p:spTree>
    <p:extLst>
      <p:ext uri="{BB962C8B-B14F-4D97-AF65-F5344CB8AC3E}">
        <p14:creationId xmlns:p14="http://schemas.microsoft.com/office/powerpoint/2010/main" val="3851599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smtClean="0">
                <a:solidFill>
                  <a:srgbClr val="1867AD"/>
                </a:solidFill>
                <a:latin typeface="Arial" charset="0"/>
                <a:cs typeface="Arial" charset="0"/>
              </a:rPr>
              <a:t>Impact on Athletic Performance</a:t>
            </a:r>
          </a:p>
        </p:txBody>
      </p:sp>
      <p:sp>
        <p:nvSpPr>
          <p:cNvPr id="3077" name="Content Placeholder 5"/>
          <p:cNvSpPr txBox="1">
            <a:spLocks/>
          </p:cNvSpPr>
          <p:nvPr/>
        </p:nvSpPr>
        <p:spPr bwMode="auto">
          <a:xfrm>
            <a:off x="733056" y="1635001"/>
            <a:ext cx="5638800" cy="457200"/>
          </a:xfrm>
          <a:prstGeom prst="rect">
            <a:avLst/>
          </a:prstGeom>
          <a:noFill/>
          <a:ln w="9525">
            <a:noFill/>
            <a:miter lim="800000"/>
            <a:headEnd/>
            <a:tailEnd/>
          </a:ln>
        </p:spPr>
        <p:txBody>
          <a:bodyPr/>
          <a:lstStyle/>
          <a:p>
            <a:pPr marL="342900" indent="-342900">
              <a:spcBef>
                <a:spcPct val="20000"/>
              </a:spcBef>
            </a:pPr>
            <a:r>
              <a:rPr lang="en-US" sz="2000" b="1" dirty="0" smtClean="0">
                <a:solidFill>
                  <a:srgbClr val="10A7E0"/>
                </a:solidFill>
                <a:cs typeface="Arial" charset="0"/>
              </a:rPr>
              <a:t>Phase 3: Right after Competition or Training</a:t>
            </a:r>
            <a:r>
              <a:rPr lang="en-US" b="1" dirty="0" smtClean="0">
                <a:solidFill>
                  <a:srgbClr val="10A7E0"/>
                </a:solidFill>
                <a:cs typeface="Arial" charset="0"/>
              </a:rPr>
              <a:t>:</a:t>
            </a:r>
            <a:endParaRPr lang="en-US"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11</a:t>
            </a:fld>
            <a:endParaRPr lang="en-US" sz="1400" b="1" dirty="0">
              <a:solidFill>
                <a:schemeClr val="bg1">
                  <a:lumMod val="50000"/>
                </a:schemeClr>
              </a:solidFill>
              <a:latin typeface="Arial" pitchFamily="34" charset="0"/>
              <a:cs typeface="Arial" pitchFamily="34" charset="0"/>
            </a:endParaRPr>
          </a:p>
        </p:txBody>
      </p:sp>
      <p:sp>
        <p:nvSpPr>
          <p:cNvPr id="2" name="TextBox 1"/>
          <p:cNvSpPr txBox="1"/>
          <p:nvPr/>
        </p:nvSpPr>
        <p:spPr>
          <a:xfrm>
            <a:off x="579582" y="2532846"/>
            <a:ext cx="4953000" cy="2862322"/>
          </a:xfrm>
          <a:prstGeom prst="rect">
            <a:avLst/>
          </a:prstGeom>
          <a:noFill/>
        </p:spPr>
        <p:txBody>
          <a:bodyPr wrap="square" rtlCol="0">
            <a:spAutoFit/>
          </a:bodyPr>
          <a:lstStyle/>
          <a:p>
            <a:r>
              <a:rPr lang="en-US" b="1" dirty="0" smtClean="0">
                <a:solidFill>
                  <a:srgbClr val="10A7E0"/>
                </a:solidFill>
              </a:rPr>
              <a:t>Step 1</a:t>
            </a:r>
            <a:r>
              <a:rPr lang="en-US" b="1" dirty="0" smtClean="0">
                <a:solidFill>
                  <a:srgbClr val="005C2A"/>
                </a:solidFill>
              </a:rPr>
              <a:t> </a:t>
            </a:r>
            <a:r>
              <a:rPr lang="en-US" sz="1600" b="1" dirty="0" smtClean="0"/>
              <a:t>(Directly after):</a:t>
            </a:r>
            <a:r>
              <a:rPr lang="en-US" sz="1400" b="1" dirty="0" smtClean="0"/>
              <a:t/>
            </a:r>
            <a:br>
              <a:rPr lang="en-US" sz="1400" b="1" dirty="0" smtClean="0"/>
            </a:br>
            <a:r>
              <a:rPr lang="en-US" sz="1400" b="1" dirty="0" smtClean="0"/>
              <a:t>-Drink 4-6 oz of Gatorade/Powerade</a:t>
            </a:r>
            <a:r>
              <a:rPr lang="en-US" sz="1400" b="1" dirty="0"/>
              <a:t> </a:t>
            </a:r>
            <a:r>
              <a:rPr lang="en-US" sz="1400" b="1" dirty="0" smtClean="0"/>
              <a:t>&amp; Water mix</a:t>
            </a:r>
            <a:r>
              <a:rPr lang="en-US" sz="1400" dirty="0" smtClean="0">
                <a:solidFill>
                  <a:schemeClr val="bg1">
                    <a:lumMod val="50000"/>
                  </a:schemeClr>
                </a:solidFill>
              </a:rPr>
              <a:t/>
            </a:r>
            <a:br>
              <a:rPr lang="en-US" sz="1400" dirty="0" smtClean="0">
                <a:solidFill>
                  <a:schemeClr val="bg1">
                    <a:lumMod val="50000"/>
                  </a:schemeClr>
                </a:solidFill>
              </a:rPr>
            </a:br>
            <a:r>
              <a:rPr lang="en-US" sz="1400" dirty="0" smtClean="0"/>
              <a:t/>
            </a:r>
            <a:br>
              <a:rPr lang="en-US" sz="1400" dirty="0" smtClean="0"/>
            </a:br>
            <a:r>
              <a:rPr lang="en-US" b="1" dirty="0" smtClean="0">
                <a:solidFill>
                  <a:srgbClr val="10A7E0"/>
                </a:solidFill>
              </a:rPr>
              <a:t>Step 2</a:t>
            </a:r>
            <a:r>
              <a:rPr lang="en-US" b="1" dirty="0" smtClean="0">
                <a:solidFill>
                  <a:srgbClr val="005C2A"/>
                </a:solidFill>
              </a:rPr>
              <a:t> </a:t>
            </a:r>
            <a:r>
              <a:rPr lang="en-US" sz="1600" b="1" dirty="0" smtClean="0"/>
              <a:t>(10-30 minutes after):</a:t>
            </a:r>
            <a:r>
              <a:rPr lang="en-US" sz="1400" b="1" dirty="0" smtClean="0"/>
              <a:t/>
            </a:r>
            <a:br>
              <a:rPr lang="en-US" sz="1400" b="1" dirty="0" smtClean="0"/>
            </a:br>
            <a:r>
              <a:rPr lang="en-US" sz="1400" b="1" dirty="0" smtClean="0"/>
              <a:t>-Drink 12-16 oz of Whey Protein or 20-30 oz of Low-Fat Chocolate Milk</a:t>
            </a:r>
            <a:br>
              <a:rPr lang="en-US" sz="1400" b="1" dirty="0" smtClean="0"/>
            </a:br>
            <a:r>
              <a:rPr lang="en-US" sz="1400" b="1" dirty="0" smtClean="0"/>
              <a:t>-Eat 75g Carbohydrates(2 Handfuls of raisins or 2-3 fig bars)</a:t>
            </a:r>
            <a:r>
              <a:rPr lang="en-US" sz="1400" dirty="0" smtClean="0">
                <a:solidFill>
                  <a:schemeClr val="bg1">
                    <a:lumMod val="50000"/>
                  </a:schemeClr>
                </a:solidFill>
              </a:rPr>
              <a:t/>
            </a:r>
            <a:br>
              <a:rPr lang="en-US" sz="1400" dirty="0" smtClean="0">
                <a:solidFill>
                  <a:schemeClr val="bg1">
                    <a:lumMod val="50000"/>
                  </a:schemeClr>
                </a:solidFill>
              </a:rPr>
            </a:br>
            <a:r>
              <a:rPr lang="en-US" sz="1400" dirty="0" smtClean="0">
                <a:solidFill>
                  <a:schemeClr val="bg1">
                    <a:lumMod val="50000"/>
                  </a:schemeClr>
                </a:solidFill>
              </a:rPr>
              <a:t/>
            </a:r>
            <a:br>
              <a:rPr lang="en-US" sz="1400" dirty="0" smtClean="0">
                <a:solidFill>
                  <a:schemeClr val="bg1">
                    <a:lumMod val="50000"/>
                  </a:schemeClr>
                </a:solidFill>
              </a:rPr>
            </a:br>
            <a:r>
              <a:rPr lang="en-US" b="1" dirty="0" smtClean="0">
                <a:solidFill>
                  <a:srgbClr val="10A7E0"/>
                </a:solidFill>
              </a:rPr>
              <a:t>Step 3</a:t>
            </a:r>
            <a:r>
              <a:rPr lang="en-US" b="1" dirty="0" smtClean="0">
                <a:solidFill>
                  <a:srgbClr val="005C2A"/>
                </a:solidFill>
              </a:rPr>
              <a:t> </a:t>
            </a:r>
            <a:r>
              <a:rPr lang="en-US" sz="1600" b="1" dirty="0" smtClean="0"/>
              <a:t>(1 hour):</a:t>
            </a:r>
            <a:r>
              <a:rPr lang="en-US" sz="1400" dirty="0" smtClean="0">
                <a:solidFill>
                  <a:schemeClr val="bg1">
                    <a:lumMod val="50000"/>
                  </a:schemeClr>
                </a:solidFill>
              </a:rPr>
              <a:t/>
            </a:r>
            <a:br>
              <a:rPr lang="en-US" sz="1400" dirty="0" smtClean="0">
                <a:solidFill>
                  <a:schemeClr val="bg1">
                    <a:lumMod val="50000"/>
                  </a:schemeClr>
                </a:solidFill>
              </a:rPr>
            </a:br>
            <a:r>
              <a:rPr lang="en-US" sz="1400" b="1" dirty="0" smtClean="0"/>
              <a:t>-Eat full meal containing approximately: ½ fruits or vegetables ¼  protein ¼ carb</a:t>
            </a:r>
            <a:endParaRPr lang="en-US" sz="1400" b="1"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4447" y="4141665"/>
            <a:ext cx="1999505" cy="181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3119797064"/>
              </p:ext>
            </p:extLst>
          </p:nvPr>
        </p:nvGraphicFramePr>
        <p:xfrm>
          <a:off x="5562600" y="2614190"/>
          <a:ext cx="2838453" cy="1477327"/>
        </p:xfrm>
        <a:graphic>
          <a:graphicData uri="http://schemas.openxmlformats.org/drawingml/2006/table">
            <a:tbl>
              <a:tblPr firstRow="1" bandRow="1">
                <a:tableStyleId>{F5AB1C69-6EDB-4FF4-983F-18BD219EF322}</a:tableStyleId>
              </a:tblPr>
              <a:tblGrid>
                <a:gridCol w="2223192"/>
                <a:gridCol w="615261"/>
              </a:tblGrid>
              <a:tr h="420123">
                <a:tc gridSpan="2">
                  <a:txBody>
                    <a:bodyPr/>
                    <a:lstStyle/>
                    <a:p>
                      <a:pPr algn="ctr"/>
                      <a:r>
                        <a:rPr lang="en-US" sz="1800" dirty="0" smtClean="0"/>
                        <a:t>RECOVERY TIME</a:t>
                      </a:r>
                      <a:endParaRPr lang="en-US" sz="1800" dirty="0"/>
                    </a:p>
                  </a:txBody>
                  <a:tcPr>
                    <a:lnB w="12700" cap="flat" cmpd="sng" algn="ctr">
                      <a:solidFill>
                        <a:schemeClr val="tx1"/>
                      </a:solidFill>
                      <a:prstDash val="solid"/>
                      <a:round/>
                      <a:headEnd type="none" w="med" len="med"/>
                      <a:tailEnd type="none" w="med" len="med"/>
                    </a:lnB>
                    <a:solidFill>
                      <a:srgbClr val="10A7E0"/>
                    </a:solidFill>
                  </a:tcPr>
                </a:tc>
                <a:tc hMerge="1">
                  <a:txBody>
                    <a:bodyPr/>
                    <a:lstStyle/>
                    <a:p>
                      <a:endParaRPr lang="en-US" dirty="0"/>
                    </a:p>
                  </a:txBody>
                  <a:tcPr/>
                </a:tc>
              </a:tr>
              <a:tr h="427020">
                <a:tc>
                  <a:txBody>
                    <a:bodyPr/>
                    <a:lstStyle/>
                    <a:p>
                      <a:r>
                        <a:rPr lang="en-US" sz="1600" b="1" dirty="0" smtClean="0"/>
                        <a:t>Hour</a:t>
                      </a:r>
                      <a:r>
                        <a:rPr lang="en-US" sz="1600" b="1" baseline="0" dirty="0" smtClean="0"/>
                        <a:t> 1</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dirty="0" smtClean="0"/>
                        <a:t>70%</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5092">
                <a:tc>
                  <a:txBody>
                    <a:bodyPr/>
                    <a:lstStyle/>
                    <a:p>
                      <a:r>
                        <a:rPr lang="en-US" sz="1200" b="1" dirty="0" smtClean="0"/>
                        <a:t>Hours 2-8</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t>20%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5092">
                <a:tc>
                  <a:txBody>
                    <a:bodyPr/>
                    <a:lstStyle/>
                    <a:p>
                      <a:r>
                        <a:rPr lang="en-US" sz="1200" b="1" dirty="0" smtClean="0"/>
                        <a:t>Hours 9-24</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t>10%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Footer Placeholder 3"/>
          <p:cNvSpPr>
            <a:spLocks noGrp="1"/>
          </p:cNvSpPr>
          <p:nvPr>
            <p:ph type="ftr" sz="quarter" idx="11"/>
          </p:nvPr>
        </p:nvSpPr>
        <p:spPr bwMode="auto">
          <a:xfrm>
            <a:off x="2256760" y="6051388"/>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smtClean="0">
                <a:solidFill>
                  <a:schemeClr val="tx2"/>
                </a:solidFill>
              </a:rPr>
              <a:t>*Underwood, John. American Athletic Institute. (2004)</a:t>
            </a:r>
          </a:p>
        </p:txBody>
      </p:sp>
      <p:sp>
        <p:nvSpPr>
          <p:cNvPr id="12" name="Right Triangle 1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212616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algn="l" eaLnBrk="1" hangingPunct="1"/>
            <a:r>
              <a:rPr lang="en-US" sz="3600" b="1" dirty="0" smtClean="0">
                <a:solidFill>
                  <a:srgbClr val="1867AD"/>
                </a:solidFill>
                <a:latin typeface="Arial" charset="0"/>
                <a:cs typeface="Arial" charset="0"/>
              </a:rPr>
              <a:t>Reading Labels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12</a:t>
            </a:fld>
            <a:endParaRPr lang="en-US" sz="1400" b="1" dirty="0">
              <a:solidFill>
                <a:schemeClr val="bg1">
                  <a:lumMod val="50000"/>
                </a:schemeClr>
              </a:solidFill>
              <a:latin typeface="Arial" pitchFamily="34" charset="0"/>
              <a:cs typeface="Arial" pitchFamily="34" charset="0"/>
            </a:endParaRPr>
          </a:p>
        </p:txBody>
      </p:sp>
      <p:sp>
        <p:nvSpPr>
          <p:cNvPr id="4" name="Control 1"/>
          <p:cNvSpPr>
            <a:spLocks noChangeArrowheads="1" noChangeShapeType="1"/>
          </p:cNvSpPr>
          <p:nvPr/>
        </p:nvSpPr>
        <p:spPr bwMode="auto">
          <a:xfrm>
            <a:off x="6727825" y="3362325"/>
            <a:ext cx="3797300" cy="632460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dirty="0"/>
          </a:p>
        </p:txBody>
      </p:sp>
      <p:pic>
        <p:nvPicPr>
          <p:cNvPr id="11" name="Picture 2" descr="Nutrition Facts Lab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52492" y="550144"/>
            <a:ext cx="3150666" cy="53117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6311" y="1337548"/>
            <a:ext cx="4572000" cy="4770537"/>
          </a:xfrm>
          <a:prstGeom prst="rect">
            <a:avLst/>
          </a:prstGeom>
        </p:spPr>
        <p:txBody>
          <a:bodyPr>
            <a:spAutoFit/>
          </a:bodyPr>
          <a:lstStyle/>
          <a:p>
            <a:r>
              <a:rPr lang="en-GB" sz="2800" b="1" dirty="0"/>
              <a:t>Nutrition labels can be </a:t>
            </a:r>
            <a:r>
              <a:rPr lang="en-GB" sz="2800" b="1" dirty="0" smtClean="0"/>
              <a:t>deceiving</a:t>
            </a:r>
          </a:p>
          <a:p>
            <a:pPr marL="285750" indent="-285750">
              <a:buFont typeface="Arial" panose="020B0604020202020204" pitchFamily="34" charset="0"/>
              <a:buChar char="•"/>
            </a:pPr>
            <a:endParaRPr lang="en-GB" dirty="0" smtClean="0"/>
          </a:p>
          <a:p>
            <a:r>
              <a:rPr lang="en-GB" b="1" dirty="0" smtClean="0"/>
              <a:t>1</a:t>
            </a:r>
            <a:r>
              <a:rPr lang="en-GB" b="1" dirty="0" smtClean="0">
                <a:latin typeface="+mn-lt"/>
              </a:rPr>
              <a:t>. Pay attention </a:t>
            </a:r>
            <a:r>
              <a:rPr lang="en-GB" b="1" dirty="0">
                <a:latin typeface="+mn-lt"/>
              </a:rPr>
              <a:t>to the serving </a:t>
            </a:r>
            <a:r>
              <a:rPr lang="en-GB" b="1" dirty="0" smtClean="0">
                <a:latin typeface="+mn-lt"/>
              </a:rPr>
              <a:t>size </a:t>
            </a:r>
          </a:p>
          <a:p>
            <a:r>
              <a:rPr lang="en-GB" b="1" dirty="0" smtClean="0">
                <a:latin typeface="+mn-lt"/>
              </a:rPr>
              <a:t>2. Limit the amount </a:t>
            </a:r>
            <a:r>
              <a:rPr lang="en-GB" b="1" dirty="0">
                <a:latin typeface="+mn-lt"/>
              </a:rPr>
              <a:t>of total fat, sugar, </a:t>
            </a:r>
            <a:r>
              <a:rPr lang="en-GB" b="1" dirty="0" smtClean="0">
                <a:latin typeface="+mn-lt"/>
              </a:rPr>
              <a:t>and 	sodium.</a:t>
            </a:r>
          </a:p>
          <a:p>
            <a:r>
              <a:rPr lang="en-GB" b="1" dirty="0" smtClean="0">
                <a:latin typeface="+mn-lt"/>
              </a:rPr>
              <a:t>3. Get </a:t>
            </a:r>
            <a:r>
              <a:rPr lang="en-GB" b="1" dirty="0">
                <a:latin typeface="+mn-lt"/>
              </a:rPr>
              <a:t>enough of the suggested nutrients such </a:t>
            </a:r>
            <a:r>
              <a:rPr lang="en-GB" b="1" dirty="0" smtClean="0">
                <a:latin typeface="+mn-lt"/>
              </a:rPr>
              <a:t>  	as </a:t>
            </a:r>
            <a:r>
              <a:rPr lang="en-GB" b="1" dirty="0">
                <a:latin typeface="+mn-lt"/>
              </a:rPr>
              <a:t>protein, </a:t>
            </a:r>
            <a:r>
              <a:rPr lang="en-GB" b="1" dirty="0" smtClean="0">
                <a:latin typeface="+mn-lt"/>
              </a:rPr>
              <a:t>fiber, and </a:t>
            </a:r>
            <a:r>
              <a:rPr lang="en-GB" b="1" dirty="0">
                <a:latin typeface="+mn-lt"/>
              </a:rPr>
              <a:t>vitamins</a:t>
            </a:r>
            <a:r>
              <a:rPr lang="en-GB" b="1" dirty="0" smtClean="0">
                <a:latin typeface="+mn-lt"/>
              </a:rPr>
              <a:t>.</a:t>
            </a:r>
            <a:endParaRPr lang="en-GB" b="1" dirty="0">
              <a:latin typeface="+mn-lt"/>
            </a:endParaRPr>
          </a:p>
          <a:p>
            <a:r>
              <a:rPr lang="en-GB" b="1" dirty="0" smtClean="0">
                <a:latin typeface="+mn-lt"/>
              </a:rPr>
              <a:t>4. Ingredients have </a:t>
            </a:r>
            <a:r>
              <a:rPr lang="en-GB" b="1" dirty="0">
                <a:latin typeface="+mn-lt"/>
              </a:rPr>
              <a:t>hidden names for </a:t>
            </a:r>
            <a:r>
              <a:rPr lang="en-GB" b="1" dirty="0" smtClean="0">
                <a:latin typeface="+mn-lt"/>
              </a:rPr>
              <a:t>sugar 	most end </a:t>
            </a:r>
            <a:r>
              <a:rPr lang="en-GB" b="1" dirty="0">
                <a:latin typeface="+mn-lt"/>
              </a:rPr>
              <a:t>in </a:t>
            </a:r>
            <a:r>
              <a:rPr lang="en-GB" b="1" dirty="0" smtClean="0">
                <a:latin typeface="+mn-lt"/>
              </a:rPr>
              <a:t>“cose”.</a:t>
            </a:r>
          </a:p>
          <a:p>
            <a:r>
              <a:rPr lang="en-GB" sz="1400" b="1" u="sng" dirty="0" smtClean="0">
                <a:latin typeface="+mn-lt"/>
              </a:rPr>
              <a:t>Example:</a:t>
            </a:r>
          </a:p>
          <a:p>
            <a:pPr marL="285750" indent="-285750">
              <a:buFont typeface="Arial" panose="020B0604020202020204" pitchFamily="34" charset="0"/>
              <a:buChar char="•"/>
            </a:pPr>
            <a:r>
              <a:rPr lang="en-GB" b="1" dirty="0" smtClean="0">
                <a:latin typeface="+mn-lt"/>
              </a:rPr>
              <a:t>Sucralose </a:t>
            </a:r>
          </a:p>
          <a:p>
            <a:pPr marL="285750" indent="-285750">
              <a:buFont typeface="Arial" panose="020B0604020202020204" pitchFamily="34" charset="0"/>
              <a:buChar char="•"/>
            </a:pPr>
            <a:r>
              <a:rPr lang="en-GB" b="1" dirty="0" smtClean="0">
                <a:latin typeface="+mn-lt"/>
              </a:rPr>
              <a:t>Glucose</a:t>
            </a:r>
          </a:p>
          <a:p>
            <a:pPr marL="285750" indent="-285750">
              <a:buFont typeface="Arial" panose="020B0604020202020204" pitchFamily="34" charset="0"/>
              <a:buChar char="•"/>
            </a:pPr>
            <a:r>
              <a:rPr lang="en-GB" b="1" dirty="0" smtClean="0">
                <a:latin typeface="+mn-lt"/>
              </a:rPr>
              <a:t>Sucrose</a:t>
            </a:r>
          </a:p>
          <a:p>
            <a:pPr marL="285750" indent="-285750">
              <a:buFont typeface="Arial" panose="020B0604020202020204" pitchFamily="34" charset="0"/>
              <a:buChar char="•"/>
            </a:pPr>
            <a:r>
              <a:rPr lang="en-GB" b="1" dirty="0">
                <a:latin typeface="+mn-lt"/>
              </a:rPr>
              <a:t>C</a:t>
            </a:r>
            <a:r>
              <a:rPr lang="en-GB" b="1" dirty="0" smtClean="0">
                <a:latin typeface="+mn-lt"/>
              </a:rPr>
              <a:t>ane fructose</a:t>
            </a:r>
          </a:p>
          <a:p>
            <a:endParaRPr lang="en-GB" dirty="0"/>
          </a:p>
        </p:txBody>
      </p:sp>
      <p:sp>
        <p:nvSpPr>
          <p:cNvPr id="9" name="Right Triangle 8"/>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2548592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62600" y="6324600"/>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13</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smtClean="0">
                <a:solidFill>
                  <a:schemeClr val="bg1"/>
                </a:solidFill>
                <a:cs typeface="Arial" charset="0"/>
              </a:rPr>
              <a:t>FPO</a:t>
            </a:r>
            <a:endParaRPr lang="en-US" sz="5000" b="1" dirty="0">
              <a:solidFill>
                <a:schemeClr val="bg1"/>
              </a:solidFill>
              <a:cs typeface="Arial" charset="0"/>
            </a:endParaRPr>
          </a:p>
        </p:txBody>
      </p:sp>
      <p:sp>
        <p:nvSpPr>
          <p:cNvPr id="12" name="Title 1"/>
          <p:cNvSpPr>
            <a:spLocks noGrp="1"/>
          </p:cNvSpPr>
          <p:nvPr>
            <p:ph type="title"/>
          </p:nvPr>
        </p:nvSpPr>
        <p:spPr>
          <a:xfrm>
            <a:off x="457200" y="274638"/>
            <a:ext cx="8229600" cy="1143000"/>
          </a:xfrm>
        </p:spPr>
        <p:txBody>
          <a:bodyPr/>
          <a:lstStyle/>
          <a:p>
            <a:pPr eaLnBrk="1" hangingPunct="1"/>
            <a:r>
              <a:rPr lang="en-US" sz="3600" b="1" u="sng" dirty="0">
                <a:solidFill>
                  <a:srgbClr val="1867AD"/>
                </a:solidFill>
                <a:cs typeface="Arial" charset="0"/>
              </a:rPr>
              <a:t>Impact </a:t>
            </a:r>
            <a:r>
              <a:rPr lang="en-US" sz="3600" b="1" u="sng" dirty="0" smtClean="0">
                <a:solidFill>
                  <a:srgbClr val="1867AD"/>
                </a:solidFill>
                <a:cs typeface="Arial" charset="0"/>
              </a:rPr>
              <a:t>on Athletic Performance</a:t>
            </a:r>
            <a:br>
              <a:rPr lang="en-US" sz="3600" b="1" u="sng" dirty="0" smtClean="0">
                <a:solidFill>
                  <a:srgbClr val="1867AD"/>
                </a:solidFill>
                <a:cs typeface="Arial" charset="0"/>
              </a:rPr>
            </a:br>
            <a:r>
              <a:rPr lang="en-US" sz="3600" b="1" dirty="0" smtClean="0">
                <a:solidFill>
                  <a:srgbClr val="1867AD"/>
                </a:solidFill>
                <a:cs typeface="Arial" charset="0"/>
              </a:rPr>
              <a:t>SODA</a:t>
            </a:r>
            <a:endParaRPr lang="en-US" sz="3600" b="1" dirty="0" smtClean="0">
              <a:solidFill>
                <a:srgbClr val="1867AD"/>
              </a:solidFill>
              <a:latin typeface="Arial" charset="0"/>
              <a:cs typeface="Arial" charset="0"/>
            </a:endParaRPr>
          </a:p>
        </p:txBody>
      </p:sp>
      <p:sp>
        <p:nvSpPr>
          <p:cNvPr id="3" name="Rectangle 2"/>
          <p:cNvSpPr/>
          <p:nvPr/>
        </p:nvSpPr>
        <p:spPr>
          <a:xfrm>
            <a:off x="533400" y="2174972"/>
            <a:ext cx="5791200" cy="3693319"/>
          </a:xfrm>
          <a:prstGeom prst="rect">
            <a:avLst/>
          </a:prstGeom>
        </p:spPr>
        <p:txBody>
          <a:bodyPr wrap="square">
            <a:spAutoFit/>
          </a:bodyPr>
          <a:lstStyle/>
          <a:p>
            <a:r>
              <a:rPr lang="en-GB" b="1" dirty="0"/>
              <a:t>Soda </a:t>
            </a:r>
            <a:r>
              <a:rPr lang="en-GB" b="1" dirty="0" smtClean="0"/>
              <a:t>and sugary beverages have no nutritional value and are loaded with sugar.</a:t>
            </a:r>
          </a:p>
          <a:p>
            <a:endParaRPr lang="en-GB" b="1" dirty="0" smtClean="0"/>
          </a:p>
          <a:p>
            <a:r>
              <a:rPr lang="en-GB" b="1" dirty="0" smtClean="0"/>
              <a:t>These beverages are known </a:t>
            </a:r>
            <a:r>
              <a:rPr lang="en-GB" b="1" dirty="0"/>
              <a:t>to have </a:t>
            </a:r>
            <a:r>
              <a:rPr lang="en-GB" b="1" dirty="0" smtClean="0"/>
              <a:t>many negative  </a:t>
            </a:r>
            <a:r>
              <a:rPr lang="en-GB" b="1" dirty="0"/>
              <a:t>effects on the body, </a:t>
            </a:r>
            <a:r>
              <a:rPr lang="en-GB" b="1" dirty="0" smtClean="0"/>
              <a:t>including heart </a:t>
            </a:r>
            <a:r>
              <a:rPr lang="en-GB" b="1" dirty="0"/>
              <a:t>diseases, </a:t>
            </a:r>
            <a:r>
              <a:rPr lang="en-GB" b="1" dirty="0" smtClean="0"/>
              <a:t>diabetes, </a:t>
            </a:r>
            <a:r>
              <a:rPr lang="en-GB" b="1" dirty="0"/>
              <a:t>and weight gain. </a:t>
            </a:r>
            <a:endParaRPr lang="en-GB" b="1" dirty="0" smtClean="0"/>
          </a:p>
          <a:p>
            <a:endParaRPr lang="en-GB" b="1" dirty="0"/>
          </a:p>
          <a:p>
            <a:r>
              <a:rPr lang="en-GB" b="1" dirty="0" smtClean="0"/>
              <a:t>Soda weakens </a:t>
            </a:r>
            <a:r>
              <a:rPr lang="en-GB" b="1" dirty="0"/>
              <a:t>enamel, which over time leads to bacterial plaque that causes cavities</a:t>
            </a:r>
            <a:r>
              <a:rPr lang="en-GB" b="1" dirty="0" smtClean="0"/>
              <a:t>.</a:t>
            </a:r>
          </a:p>
          <a:p>
            <a:endParaRPr lang="en-GB" b="1" dirty="0" smtClean="0"/>
          </a:p>
          <a:p>
            <a:r>
              <a:rPr lang="en-GB" b="1" dirty="0" smtClean="0"/>
              <a:t>Even </a:t>
            </a:r>
            <a:r>
              <a:rPr lang="en-GB" b="1" dirty="0"/>
              <a:t>diet </a:t>
            </a:r>
            <a:r>
              <a:rPr lang="en-GB" b="1" dirty="0" smtClean="0"/>
              <a:t>soda contains </a:t>
            </a:r>
            <a:r>
              <a:rPr lang="en-GB" b="1" dirty="0"/>
              <a:t>artificial sweeteners </a:t>
            </a:r>
            <a:r>
              <a:rPr lang="en-GB" b="1" dirty="0" smtClean="0"/>
              <a:t> </a:t>
            </a:r>
            <a:r>
              <a:rPr lang="en-GB" b="1" dirty="0"/>
              <a:t>which can increase your cravings for sweets and junk foods.</a:t>
            </a:r>
          </a:p>
        </p:txBody>
      </p:sp>
      <p:pic>
        <p:nvPicPr>
          <p:cNvPr id="11" name="Picture 2" descr="C:\Users\sarroyo\AppData\Local\Microsoft\Windows\Temporary Internet Files\Content.IE5\9OACPUCA\No_Soda[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9656" y="524512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912" y="1230075"/>
            <a:ext cx="2334669" cy="210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957063" y="6057577"/>
            <a:ext cx="1884392" cy="574800"/>
          </a:xfrm>
          <a:prstGeom prst="rect">
            <a:avLst/>
          </a:prstGeom>
        </p:spPr>
      </p:pic>
    </p:spTree>
    <p:extLst>
      <p:ext uri="{BB962C8B-B14F-4D97-AF65-F5344CB8AC3E}">
        <p14:creationId xmlns:p14="http://schemas.microsoft.com/office/powerpoint/2010/main" val="1861109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eaLnBrk="1" hangingPunct="1"/>
            <a:r>
              <a:rPr lang="en-US" sz="3600" b="1" u="sng" dirty="0">
                <a:solidFill>
                  <a:srgbClr val="1867AD"/>
                </a:solidFill>
                <a:cs typeface="Arial" charset="0"/>
              </a:rPr>
              <a:t>Impact on Athletic Performance</a:t>
            </a:r>
            <a:r>
              <a:rPr lang="en-US" sz="3600" b="1" dirty="0" smtClean="0">
                <a:solidFill>
                  <a:srgbClr val="1867AD"/>
                </a:solidFill>
                <a:latin typeface="Arial" charset="0"/>
                <a:cs typeface="Arial" charset="0"/>
              </a:rPr>
              <a:t/>
            </a:r>
            <a:br>
              <a:rPr lang="en-US" sz="3600" b="1" dirty="0" smtClean="0">
                <a:solidFill>
                  <a:srgbClr val="1867AD"/>
                </a:solidFill>
                <a:latin typeface="Arial" charset="0"/>
                <a:cs typeface="Arial" charset="0"/>
              </a:rPr>
            </a:br>
            <a:r>
              <a:rPr lang="en-US" sz="3600" b="1" dirty="0" smtClean="0">
                <a:solidFill>
                  <a:srgbClr val="1867AD"/>
                </a:solidFill>
                <a:latin typeface="Arial" charset="0"/>
                <a:cs typeface="Arial" charset="0"/>
              </a:rPr>
              <a:t>SUGAR</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14</a:t>
            </a:fld>
            <a:endParaRPr lang="en-US" sz="1400" b="1" dirty="0">
              <a:solidFill>
                <a:schemeClr val="bg1">
                  <a:lumMod val="50000"/>
                </a:schemeClr>
              </a:solidFill>
              <a:latin typeface="Arial" pitchFamily="34" charset="0"/>
              <a:cs typeface="Arial" pitchFamily="34" charset="0"/>
            </a:endParaRPr>
          </a:p>
        </p:txBody>
      </p:sp>
      <p:sp>
        <p:nvSpPr>
          <p:cNvPr id="4" name="Control 1"/>
          <p:cNvSpPr>
            <a:spLocks noChangeArrowheads="1" noChangeShapeType="1"/>
          </p:cNvSpPr>
          <p:nvPr/>
        </p:nvSpPr>
        <p:spPr bwMode="auto">
          <a:xfrm>
            <a:off x="6727825" y="3362325"/>
            <a:ext cx="3797300" cy="632460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dirty="0"/>
          </a:p>
        </p:txBody>
      </p:sp>
      <p:sp>
        <p:nvSpPr>
          <p:cNvPr id="3" name="Rectangle 2"/>
          <p:cNvSpPr/>
          <p:nvPr/>
        </p:nvSpPr>
        <p:spPr>
          <a:xfrm>
            <a:off x="696311" y="1337548"/>
            <a:ext cx="4572000" cy="646331"/>
          </a:xfrm>
          <a:prstGeom prst="rect">
            <a:avLst/>
          </a:prstGeom>
        </p:spPr>
        <p:txBody>
          <a:bodyPr>
            <a:spAutoFit/>
          </a:bodyPr>
          <a:lstStyle/>
          <a:p>
            <a:endParaRPr lang="en-GB" dirty="0" smtClean="0"/>
          </a:p>
          <a:p>
            <a:endParaRPr lang="en-GB" dirty="0" smtClean="0"/>
          </a:p>
        </p:txBody>
      </p:sp>
      <p:sp>
        <p:nvSpPr>
          <p:cNvPr id="2" name="Content Placeholder 1"/>
          <p:cNvSpPr>
            <a:spLocks noGrp="1"/>
          </p:cNvSpPr>
          <p:nvPr>
            <p:ph idx="1"/>
          </p:nvPr>
        </p:nvSpPr>
        <p:spPr>
          <a:xfrm>
            <a:off x="531628" y="1339702"/>
            <a:ext cx="7088372" cy="4667694"/>
          </a:xfrm>
        </p:spPr>
        <p:txBody>
          <a:bodyPr/>
          <a:lstStyle/>
          <a:p>
            <a:pPr marL="0" indent="0">
              <a:buNone/>
            </a:pPr>
            <a:r>
              <a:rPr lang="en-GB" sz="2800" b="1" dirty="0" smtClean="0">
                <a:solidFill>
                  <a:srgbClr val="00B050"/>
                </a:solidFill>
              </a:rPr>
              <a:t>Natural Sugar</a:t>
            </a:r>
          </a:p>
          <a:p>
            <a:pPr marL="0" indent="0">
              <a:buNone/>
            </a:pPr>
            <a:r>
              <a:rPr lang="en-GB" sz="1600" b="1" i="1" dirty="0" smtClean="0">
                <a:solidFill>
                  <a:srgbClr val="00B050"/>
                </a:solidFill>
              </a:rPr>
              <a:t>Fructose</a:t>
            </a:r>
            <a:r>
              <a:rPr lang="en-GB" sz="1600" b="1" dirty="0" smtClean="0"/>
              <a:t> natural sugar found in:</a:t>
            </a:r>
          </a:p>
          <a:p>
            <a:r>
              <a:rPr lang="en-GB" sz="1600" b="1" dirty="0" smtClean="0"/>
              <a:t> fruits and honey</a:t>
            </a:r>
          </a:p>
          <a:p>
            <a:pPr marL="0" indent="0">
              <a:buNone/>
            </a:pPr>
            <a:r>
              <a:rPr lang="en-GB" sz="1600" b="1" i="1" dirty="0" smtClean="0">
                <a:solidFill>
                  <a:srgbClr val="00B050"/>
                </a:solidFill>
              </a:rPr>
              <a:t>Glucose </a:t>
            </a:r>
            <a:r>
              <a:rPr lang="en-GB" sz="1600" b="1" dirty="0" smtClean="0"/>
              <a:t>natural “simple” sugar in starches, such as:</a:t>
            </a:r>
          </a:p>
          <a:p>
            <a:r>
              <a:rPr lang="en-GB" sz="1600" b="1" dirty="0" smtClean="0"/>
              <a:t> potatoes and pasta</a:t>
            </a:r>
            <a:endParaRPr lang="en-GB" sz="1600" b="1" dirty="0"/>
          </a:p>
          <a:p>
            <a:pPr marL="0" indent="0">
              <a:buNone/>
            </a:pPr>
            <a:r>
              <a:rPr lang="en-GB" sz="2800" b="1" dirty="0" smtClean="0"/>
              <a:t>High Fructose Corn Syrup</a:t>
            </a:r>
          </a:p>
          <a:p>
            <a:r>
              <a:rPr lang="en-GB" sz="1600" b="1" dirty="0" smtClean="0"/>
              <a:t>HFCS is </a:t>
            </a:r>
            <a:r>
              <a:rPr lang="en-GB" sz="1600" b="1" dirty="0"/>
              <a:t>made from corn </a:t>
            </a:r>
            <a:r>
              <a:rPr lang="en-GB" sz="1600" b="1" dirty="0" smtClean="0"/>
              <a:t>starch that is processed to glucose that turns into fructose.</a:t>
            </a:r>
          </a:p>
          <a:p>
            <a:r>
              <a:rPr lang="en-GB" sz="1600" b="1" dirty="0" smtClean="0"/>
              <a:t> Links have been made with HFCS to obesity and heart disease.</a:t>
            </a:r>
          </a:p>
          <a:p>
            <a:pPr marL="0" indent="0">
              <a:buNone/>
            </a:pPr>
            <a:r>
              <a:rPr lang="en-GB" sz="1600" b="1" dirty="0" smtClean="0"/>
              <a:t> “</a:t>
            </a:r>
            <a:r>
              <a:rPr lang="en-GB" sz="2800" b="1" dirty="0" smtClean="0"/>
              <a:t>Artificial Sweeteners”</a:t>
            </a:r>
          </a:p>
          <a:p>
            <a:r>
              <a:rPr lang="en-GB" sz="1600" b="1" dirty="0"/>
              <a:t>Artificial sweeteners are synthetic sugar </a:t>
            </a:r>
            <a:r>
              <a:rPr lang="en-GB" sz="1600" b="1" dirty="0" smtClean="0"/>
              <a:t>substitutes. </a:t>
            </a:r>
          </a:p>
          <a:p>
            <a:r>
              <a:rPr lang="en-GB" sz="1600" b="1" dirty="0"/>
              <a:t>Some sugar substitutes are natural and some are synthetic. Those that are not natural </a:t>
            </a:r>
            <a:r>
              <a:rPr lang="en-GB" sz="1600" b="1" dirty="0" smtClean="0"/>
              <a:t>are called </a:t>
            </a:r>
            <a:r>
              <a:rPr lang="en-GB" sz="1600" b="1" i="1" dirty="0"/>
              <a:t>artificial sweeteners</a:t>
            </a:r>
            <a:r>
              <a:rPr lang="en-GB" sz="1600" b="1" i="1" dirty="0" smtClean="0"/>
              <a:t>.</a:t>
            </a:r>
          </a:p>
          <a:p>
            <a:r>
              <a:rPr lang="en-GB" sz="1600" b="1" i="1" dirty="0" smtClean="0"/>
              <a:t>Significant amounts of </a:t>
            </a:r>
            <a:r>
              <a:rPr lang="en-GB" sz="1600" b="1" i="1" dirty="0"/>
              <a:t>artificial </a:t>
            </a:r>
            <a:r>
              <a:rPr lang="en-GB" sz="1600" b="1" i="1" dirty="0" smtClean="0"/>
              <a:t>sweeteners can be decrease performance.</a:t>
            </a:r>
          </a:p>
          <a:p>
            <a:pPr marL="0" indent="0">
              <a:buNone/>
            </a:pPr>
            <a:endParaRPr lang="en-GB" dirty="0"/>
          </a:p>
        </p:txBody>
      </p:sp>
      <p:pic>
        <p:nvPicPr>
          <p:cNvPr id="1028" name="Picture 4" descr="http://cdn.triathlon.competitor.com/files/2013/11/shutterstock_74700853-629x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290" y="1549104"/>
            <a:ext cx="3090790" cy="2068717"/>
          </a:xfrm>
          <a:prstGeom prst="rect">
            <a:avLst/>
          </a:prstGeom>
          <a:noFill/>
          <a:extLst>
            <a:ext uri="{909E8E84-426E-40DD-AFC4-6F175D3DCCD1}">
              <a14:hiddenFill xmlns:a14="http://schemas.microsoft.com/office/drawing/2010/main">
                <a:solidFill>
                  <a:srgbClr val="FFFFFF"/>
                </a:solidFill>
              </a14:hiddenFill>
            </a:ext>
          </a:extLst>
        </p:spPr>
      </p:pic>
      <p:sp>
        <p:nvSpPr>
          <p:cNvPr id="9" name="Right Triangle 8"/>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3909334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smtClean="0">
                <a:solidFill>
                  <a:srgbClr val="1867AD"/>
                </a:solidFill>
                <a:latin typeface="Arial" charset="0"/>
                <a:cs typeface="Arial" charset="0"/>
              </a:rPr>
              <a:t>Impact on Athletic Performance</a:t>
            </a:r>
          </a:p>
        </p:txBody>
      </p:sp>
      <p:sp>
        <p:nvSpPr>
          <p:cNvPr id="6" name="Content Placeholder 5"/>
          <p:cNvSpPr>
            <a:spLocks noGrp="1"/>
          </p:cNvSpPr>
          <p:nvPr>
            <p:ph idx="1"/>
          </p:nvPr>
        </p:nvSpPr>
        <p:spPr>
          <a:xfrm>
            <a:off x="762000" y="2103438"/>
            <a:ext cx="4267200" cy="4144962"/>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1800" b="1" dirty="0" smtClean="0">
                <a:latin typeface="Arial" pitchFamily="34" charset="0"/>
                <a:cs typeface="Arial" pitchFamily="34" charset="0"/>
              </a:rPr>
              <a:t>Interfere with an athlete’s physical and mental ability.</a:t>
            </a:r>
            <a:endParaRPr lang="en-US" sz="1800" b="1" dirty="0" smtClean="0"/>
          </a:p>
          <a:p>
            <a:pPr lvl="1" eaLnBrk="1" fontAlgn="auto" hangingPunct="1">
              <a:spcBef>
                <a:spcPts val="1200"/>
              </a:spcBef>
              <a:spcAft>
                <a:spcPts val="0"/>
              </a:spcAft>
              <a:buSzPct val="125000"/>
              <a:buFont typeface="Arial" pitchFamily="34" charset="0"/>
              <a:buChar char="•"/>
              <a:defRPr/>
            </a:pPr>
            <a:r>
              <a:rPr lang="en-US" sz="1600" b="1" dirty="0" smtClean="0"/>
              <a:t>Strength/Speed is reduced</a:t>
            </a:r>
          </a:p>
          <a:p>
            <a:pPr lvl="1" eaLnBrk="1" fontAlgn="auto" hangingPunct="1">
              <a:spcBef>
                <a:spcPts val="1200"/>
              </a:spcBef>
              <a:spcAft>
                <a:spcPts val="0"/>
              </a:spcAft>
              <a:buSzPct val="125000"/>
              <a:buFont typeface="Arial" pitchFamily="34" charset="0"/>
              <a:buChar char="•"/>
              <a:defRPr/>
            </a:pPr>
            <a:r>
              <a:rPr lang="en-US" sz="1600" b="1" dirty="0" smtClean="0"/>
              <a:t>Training-Recovery-Adaptation effect is impeded</a:t>
            </a:r>
          </a:p>
          <a:p>
            <a:pPr lvl="1" eaLnBrk="1" fontAlgn="auto" hangingPunct="1">
              <a:spcBef>
                <a:spcPts val="1200"/>
              </a:spcBef>
              <a:spcAft>
                <a:spcPts val="0"/>
              </a:spcAft>
              <a:buSzPct val="125000"/>
              <a:buFont typeface="Arial" pitchFamily="34" charset="0"/>
              <a:buChar char="•"/>
              <a:defRPr/>
            </a:pPr>
            <a:r>
              <a:rPr lang="en-US" sz="1600" b="1" dirty="0" smtClean="0"/>
              <a:t>Lung Capacity is diminished</a:t>
            </a:r>
          </a:p>
          <a:p>
            <a:pPr lvl="1" eaLnBrk="1" fontAlgn="auto" hangingPunct="1">
              <a:spcBef>
                <a:spcPts val="1200"/>
              </a:spcBef>
              <a:spcAft>
                <a:spcPts val="0"/>
              </a:spcAft>
              <a:buSzPct val="125000"/>
              <a:buFont typeface="Arial" pitchFamily="34" charset="0"/>
              <a:buChar char="•"/>
              <a:defRPr/>
            </a:pPr>
            <a:r>
              <a:rPr lang="en-US" sz="1600" b="1" dirty="0" smtClean="0"/>
              <a:t>Reaction time is slowed</a:t>
            </a:r>
          </a:p>
          <a:p>
            <a:pPr lvl="1" eaLnBrk="1" fontAlgn="auto" hangingPunct="1">
              <a:spcBef>
                <a:spcPts val="1200"/>
              </a:spcBef>
              <a:spcAft>
                <a:spcPts val="0"/>
              </a:spcAft>
              <a:buSzPct val="125000"/>
              <a:buFont typeface="Arial" pitchFamily="34" charset="0"/>
              <a:buChar char="•"/>
              <a:defRPr/>
            </a:pPr>
            <a:r>
              <a:rPr lang="en-US" sz="1600" b="1" dirty="0" smtClean="0"/>
              <a:t>Neuromuscular connection is impacted</a:t>
            </a:r>
          </a:p>
          <a:p>
            <a:pPr lvl="1" eaLnBrk="1" fontAlgn="auto" hangingPunct="1">
              <a:spcBef>
                <a:spcPts val="1200"/>
              </a:spcBef>
              <a:spcAft>
                <a:spcPts val="0"/>
              </a:spcAft>
              <a:buSzPct val="125000"/>
              <a:buFont typeface="Arial" pitchFamily="34" charset="0"/>
              <a:buChar char="•"/>
              <a:defRPr/>
            </a:pPr>
            <a:r>
              <a:rPr lang="en-US" sz="1600" b="1" dirty="0" smtClean="0"/>
              <a:t>Performance time is decreased</a:t>
            </a:r>
          </a:p>
          <a:p>
            <a:pPr lvl="1" eaLnBrk="1" fontAlgn="auto" hangingPunct="1">
              <a:spcBef>
                <a:spcPts val="1200"/>
              </a:spcBef>
              <a:spcAft>
                <a:spcPts val="0"/>
              </a:spcAft>
              <a:buSzPct val="125000"/>
              <a:buFont typeface="Arial" pitchFamily="34" charset="0"/>
              <a:buChar char="•"/>
              <a:defRPr/>
            </a:pPr>
            <a:r>
              <a:rPr lang="en-US" sz="1600" b="1" dirty="0" smtClean="0"/>
              <a:t>Thought processes are reduced</a:t>
            </a:r>
          </a:p>
        </p:txBody>
      </p:sp>
      <p:sp>
        <p:nvSpPr>
          <p:cNvPr id="3077" name="Content Placeholder 5"/>
          <p:cNvSpPr txBox="1">
            <a:spLocks/>
          </p:cNvSpPr>
          <p:nvPr/>
        </p:nvSpPr>
        <p:spPr bwMode="auto">
          <a:xfrm>
            <a:off x="762000" y="1524000"/>
            <a:ext cx="7162800" cy="559118"/>
          </a:xfrm>
          <a:prstGeom prst="rect">
            <a:avLst/>
          </a:prstGeom>
          <a:noFill/>
          <a:ln w="9525">
            <a:noFill/>
            <a:miter lim="800000"/>
            <a:headEnd/>
            <a:tailEnd/>
          </a:ln>
        </p:spPr>
        <p:txBody>
          <a:bodyPr/>
          <a:lstStyle/>
          <a:p>
            <a:pPr marL="342900" indent="-342900" algn="ctr">
              <a:spcBef>
                <a:spcPct val="20000"/>
              </a:spcBef>
            </a:pPr>
            <a:r>
              <a:rPr lang="en-US" sz="2400" b="1" dirty="0" smtClean="0">
                <a:solidFill>
                  <a:srgbClr val="10A7E0"/>
                </a:solidFill>
                <a:cs typeface="Arial" charset="0"/>
              </a:rPr>
              <a:t>Alcohol, Marijuana, Tobacco, and Other </a:t>
            </a:r>
            <a:r>
              <a:rPr lang="en-US" sz="2400" b="1" dirty="0">
                <a:solidFill>
                  <a:srgbClr val="10A7E0"/>
                </a:solidFill>
                <a:cs typeface="Arial" charset="0"/>
              </a:rPr>
              <a:t>Drugs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15</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smtClean="0">
                <a:solidFill>
                  <a:schemeClr val="bg1"/>
                </a:solidFill>
                <a:cs typeface="Arial" charset="0"/>
              </a:rPr>
              <a:t>FPO</a:t>
            </a:r>
            <a:endParaRPr lang="en-US" sz="5000" b="1" dirty="0">
              <a:solidFill>
                <a:schemeClr val="bg1"/>
              </a:solidFill>
              <a:cs typeface="Arial" charset="0"/>
            </a:endParaRPr>
          </a:p>
        </p:txBody>
      </p:sp>
      <p:sp>
        <p:nvSpPr>
          <p:cNvPr id="10" name="Footer Placeholder 3"/>
          <p:cNvSpPr>
            <a:spLocks noGrp="1"/>
          </p:cNvSpPr>
          <p:nvPr>
            <p:ph type="ftr" sz="quarter" idx="11"/>
          </p:nvPr>
        </p:nvSpPr>
        <p:spPr bwMode="auto">
          <a:xfrm>
            <a:off x="2276157" y="6116956"/>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smtClean="0">
                <a:solidFill>
                  <a:schemeClr val="tx2"/>
                </a:solidFill>
              </a:rPr>
              <a:t>*Underwood, John. American Athletic Institute. (2004)</a:t>
            </a:r>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E:\LoA\Michigan\photos\IMG_21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308" y="2255277"/>
            <a:ext cx="3507320" cy="23375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1022740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533400" y="838200"/>
            <a:ext cx="8077200" cy="457200"/>
          </a:xfrm>
        </p:spPr>
        <p:txBody>
          <a:bodyPr/>
          <a:lstStyle/>
          <a:p>
            <a:pPr eaLnBrk="1" hangingPunct="1"/>
            <a:r>
              <a:rPr lang="en-US" sz="3200" b="1" u="sng" dirty="0">
                <a:solidFill>
                  <a:srgbClr val="1867AD"/>
                </a:solidFill>
                <a:cs typeface="Arial" charset="0"/>
              </a:rPr>
              <a:t/>
            </a:r>
            <a:br>
              <a:rPr lang="en-US" sz="3200" b="1" u="sng" dirty="0">
                <a:solidFill>
                  <a:srgbClr val="1867AD"/>
                </a:solidFill>
                <a:cs typeface="Arial" charset="0"/>
              </a:rPr>
            </a:br>
            <a:r>
              <a:rPr lang="en-US" sz="3200" b="1" dirty="0">
                <a:solidFill>
                  <a:srgbClr val="1867AD"/>
                </a:solidFill>
                <a:cs typeface="Arial" charset="0"/>
              </a:rPr>
              <a:t>Alcohol, </a:t>
            </a:r>
            <a:r>
              <a:rPr lang="en-US" sz="3200" b="1" dirty="0" smtClean="0">
                <a:solidFill>
                  <a:srgbClr val="1867AD"/>
                </a:solidFill>
                <a:cs typeface="Arial" charset="0"/>
              </a:rPr>
              <a:t>Marijuana, Tobacco, and </a:t>
            </a:r>
            <a:r>
              <a:rPr lang="en-US" sz="3200" b="1" dirty="0">
                <a:solidFill>
                  <a:srgbClr val="1867AD"/>
                </a:solidFill>
                <a:cs typeface="Arial" charset="0"/>
              </a:rPr>
              <a:t>Other Drug Use </a:t>
            </a:r>
            <a:r>
              <a:rPr lang="en-US" sz="3200" b="1" dirty="0" smtClean="0">
                <a:solidFill>
                  <a:srgbClr val="1867AD"/>
                </a:solidFill>
                <a:cs typeface="Arial" charset="0"/>
              </a:rPr>
              <a:t>and the Teen Brain</a:t>
            </a:r>
            <a:r>
              <a:rPr lang="en-US" sz="3200" b="1" dirty="0">
                <a:solidFill>
                  <a:srgbClr val="1867AD"/>
                </a:solidFill>
                <a:cs typeface="Arial" charset="0"/>
              </a:rPr>
              <a:t/>
            </a:r>
            <a:br>
              <a:rPr lang="en-US" sz="3200" b="1" dirty="0">
                <a:solidFill>
                  <a:srgbClr val="1867AD"/>
                </a:solidFill>
                <a:cs typeface="Arial" charset="0"/>
              </a:rPr>
            </a:br>
            <a:r>
              <a:rPr lang="en-US" sz="3600" b="1" u="sng" dirty="0">
                <a:solidFill>
                  <a:srgbClr val="1867AD"/>
                </a:solidFill>
                <a:cs typeface="Arial" charset="0"/>
              </a:rPr>
              <a:t> </a:t>
            </a:r>
            <a:endParaRPr lang="en-US" sz="3600" b="1" u="sng" dirty="0">
              <a:solidFill>
                <a:srgbClr val="1867AD"/>
              </a:solidFill>
              <a:latin typeface="Arial" charset="0"/>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16</a:t>
            </a:fld>
            <a:endParaRPr lang="en-US" sz="1400" b="1" dirty="0">
              <a:solidFill>
                <a:schemeClr val="bg1">
                  <a:lumMod val="50000"/>
                </a:schemeClr>
              </a:solidFill>
              <a:latin typeface="Arial" pitchFamily="34" charset="0"/>
              <a:cs typeface="Arial" pitchFamily="34" charset="0"/>
            </a:endParaRPr>
          </a:p>
        </p:txBody>
      </p:sp>
      <p:sp>
        <p:nvSpPr>
          <p:cNvPr id="10" name="Content Placeholder 5"/>
          <p:cNvSpPr txBox="1">
            <a:spLocks/>
          </p:cNvSpPr>
          <p:nvPr/>
        </p:nvSpPr>
        <p:spPr bwMode="auto">
          <a:xfrm>
            <a:off x="3100373" y="5569801"/>
            <a:ext cx="3962400" cy="210978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descr="brain.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0073" y="2035233"/>
            <a:ext cx="5181394" cy="415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08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smtClean="0">
                <a:solidFill>
                  <a:srgbClr val="1867AD"/>
                </a:solidFill>
                <a:latin typeface="Arial" charset="0"/>
                <a:cs typeface="Arial" charset="0"/>
              </a:rPr>
              <a:t>Brain Activity of a Teen Alcohol User </a:t>
            </a:r>
          </a:p>
        </p:txBody>
      </p:sp>
      <p:sp>
        <p:nvSpPr>
          <p:cNvPr id="3077" name="Content Placeholder 5"/>
          <p:cNvSpPr txBox="1">
            <a:spLocks/>
          </p:cNvSpPr>
          <p:nvPr/>
        </p:nvSpPr>
        <p:spPr bwMode="auto">
          <a:xfrm>
            <a:off x="5483668" y="1489025"/>
            <a:ext cx="2667000" cy="457200"/>
          </a:xfrm>
          <a:prstGeom prst="rect">
            <a:avLst/>
          </a:prstGeom>
          <a:noFill/>
          <a:ln w="9525">
            <a:noFill/>
            <a:miter lim="800000"/>
            <a:headEnd/>
            <a:tailEnd/>
          </a:ln>
        </p:spPr>
        <p:txBody>
          <a:bodyPr/>
          <a:lstStyle/>
          <a:p>
            <a:pPr marL="342900" indent="-342900" algn="ctr">
              <a:spcBef>
                <a:spcPct val="20000"/>
              </a:spcBef>
            </a:pPr>
            <a:r>
              <a:rPr lang="en-US" sz="2000" b="1" dirty="0" smtClean="0">
                <a:solidFill>
                  <a:srgbClr val="10A7E0"/>
                </a:solidFill>
                <a:cs typeface="Arial" charset="0"/>
              </a:rPr>
              <a:t>Alcohol User</a:t>
            </a:r>
            <a:endParaRPr lang="en-US" sz="2000"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17</a:t>
            </a:fld>
            <a:endParaRPr lang="en-US" sz="1400" b="1" dirty="0">
              <a:solidFill>
                <a:schemeClr val="bg1">
                  <a:lumMod val="50000"/>
                </a:schemeClr>
              </a:solidFill>
              <a:latin typeface="Arial" pitchFamily="34" charset="0"/>
              <a:cs typeface="Arial" pitchFamily="34" charset="0"/>
            </a:endParaRPr>
          </a:p>
        </p:txBody>
      </p:sp>
      <p:pic>
        <p:nvPicPr>
          <p:cNvPr id="10" name="Picture 2" descr="C:\Users\jundie\Desktop\site\new art\healthy_CS_39f_1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4999"/>
            <a:ext cx="2914055" cy="3990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amenclinics.com/_images/viewer/lg/ls-aa_B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2634" y="1823952"/>
            <a:ext cx="2969069" cy="42069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5"/>
          <p:cNvSpPr txBox="1">
            <a:spLocks/>
          </p:cNvSpPr>
          <p:nvPr/>
        </p:nvSpPr>
        <p:spPr bwMode="auto">
          <a:xfrm>
            <a:off x="885527" y="1581175"/>
            <a:ext cx="2667000" cy="457200"/>
          </a:xfrm>
          <a:prstGeom prst="rect">
            <a:avLst/>
          </a:prstGeom>
          <a:noFill/>
          <a:ln w="9525">
            <a:noFill/>
            <a:miter lim="800000"/>
            <a:headEnd/>
            <a:tailEnd/>
          </a:ln>
        </p:spPr>
        <p:txBody>
          <a:bodyPr/>
          <a:lstStyle/>
          <a:p>
            <a:pPr marL="342900" indent="-342900" algn="ctr">
              <a:spcBef>
                <a:spcPct val="20000"/>
              </a:spcBef>
            </a:pPr>
            <a:r>
              <a:rPr lang="en-US" sz="2000" b="1" dirty="0" smtClean="0">
                <a:solidFill>
                  <a:srgbClr val="10A7E0"/>
                </a:solidFill>
                <a:cs typeface="Arial" charset="0"/>
              </a:rPr>
              <a:t>Healthy Teenager</a:t>
            </a:r>
            <a:endParaRPr lang="en-US" sz="2000" b="1" dirty="0">
              <a:solidFill>
                <a:srgbClr val="10A7E0"/>
              </a:solidFill>
              <a:cs typeface="Arial" charset="0"/>
            </a:endParaRPr>
          </a:p>
        </p:txBody>
      </p:sp>
      <p:sp>
        <p:nvSpPr>
          <p:cNvPr id="9" name="Footer Placeholder 3"/>
          <p:cNvSpPr>
            <a:spLocks noGrp="1"/>
          </p:cNvSpPr>
          <p:nvPr>
            <p:ph type="ftr" sz="quarter" idx="11"/>
          </p:nvPr>
        </p:nvSpPr>
        <p:spPr bwMode="auto">
          <a:xfrm>
            <a:off x="2219027" y="6138862"/>
            <a:ext cx="593164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l"/>
            <a:r>
              <a:rPr lang="en-US" altLang="en-US" sz="900" dirty="0" smtClean="0">
                <a:solidFill>
                  <a:schemeClr val="tx2"/>
                </a:solidFill>
              </a:rPr>
              <a:t>*Br   *Brain pollution and the real reason you shouldn’t do drugs. Alcohol and Drug Abuse.   </a:t>
            </a:r>
            <a:br>
              <a:rPr lang="en-US" altLang="en-US" sz="900" dirty="0" smtClean="0">
                <a:solidFill>
                  <a:schemeClr val="tx2"/>
                </a:solidFill>
              </a:rPr>
            </a:br>
            <a:r>
              <a:rPr lang="en-US" altLang="en-US" sz="900" dirty="0" smtClean="0">
                <a:solidFill>
                  <a:schemeClr val="tx2"/>
                </a:solidFill>
              </a:rPr>
              <a:t> 	Amenclinics.com. October 30, 2014. </a:t>
            </a:r>
            <a:r>
              <a:rPr lang="en-US" altLang="en-US" sz="900" dirty="0">
                <a:solidFill>
                  <a:schemeClr val="tx2"/>
                </a:solidFill>
              </a:rPr>
              <a:t>http://</a:t>
            </a:r>
            <a:r>
              <a:rPr lang="en-US" altLang="en-US" sz="900" dirty="0" smtClean="0">
                <a:solidFill>
                  <a:schemeClr val="tx2"/>
                </a:solidFill>
              </a:rPr>
              <a:t>www.amenclinics.com/the-science/spect-</a:t>
            </a:r>
            <a:br>
              <a:rPr lang="en-US" altLang="en-US" sz="900" dirty="0" smtClean="0">
                <a:solidFill>
                  <a:schemeClr val="tx2"/>
                </a:solidFill>
              </a:rPr>
            </a:br>
            <a:r>
              <a:rPr lang="en-US" altLang="en-US" sz="900" dirty="0" smtClean="0">
                <a:solidFill>
                  <a:schemeClr val="tx2"/>
                </a:solidFill>
              </a:rPr>
              <a:t> 	gallery/alcohol-and-drug-abuse/ </a:t>
            </a:r>
          </a:p>
        </p:txBody>
      </p:sp>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2472155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990600"/>
          </a:xfrm>
        </p:spPr>
        <p:txBody>
          <a:bodyPr/>
          <a:lstStyle/>
          <a:p>
            <a:pPr eaLnBrk="1" hangingPunct="1"/>
            <a:r>
              <a:rPr lang="en-US" sz="3200" b="1" u="sng" dirty="0">
                <a:solidFill>
                  <a:srgbClr val="1867AD"/>
                </a:solidFill>
                <a:latin typeface="+mn-lt"/>
                <a:cs typeface="Arial" charset="0"/>
              </a:rPr>
              <a:t>Impact on Athletic Performance</a:t>
            </a:r>
            <a:r>
              <a:rPr lang="en-US" sz="3200" b="1" dirty="0">
                <a:solidFill>
                  <a:srgbClr val="1867AD"/>
                </a:solidFill>
                <a:latin typeface="+mn-lt"/>
                <a:cs typeface="Arial" charset="0"/>
              </a:rPr>
              <a:t> - </a:t>
            </a:r>
            <a:r>
              <a:rPr lang="en-US" sz="3600" b="1" dirty="0">
                <a:solidFill>
                  <a:srgbClr val="136AAA"/>
                </a:solidFill>
                <a:cs typeface="Arial" charset="0"/>
              </a:rPr>
              <a:t>Alcohol</a:t>
            </a:r>
            <a:r>
              <a:rPr lang="en-US" sz="3600" b="1" dirty="0">
                <a:solidFill>
                  <a:srgbClr val="10A7E0"/>
                </a:solidFill>
                <a:cs typeface="Arial" charset="0"/>
              </a:rPr>
              <a:t> </a:t>
            </a:r>
            <a:endParaRPr lang="en-US" sz="3600" b="1" u="sng" dirty="0">
              <a:solidFill>
                <a:srgbClr val="1867AD"/>
              </a:solidFill>
              <a:latin typeface="Arial" charset="0"/>
              <a:cs typeface="Arial" charset="0"/>
            </a:endParaRPr>
          </a:p>
        </p:txBody>
      </p:sp>
      <p:sp>
        <p:nvSpPr>
          <p:cNvPr id="6" name="Content Placeholder 5"/>
          <p:cNvSpPr>
            <a:spLocks noGrp="1"/>
          </p:cNvSpPr>
          <p:nvPr>
            <p:ph idx="1"/>
          </p:nvPr>
        </p:nvSpPr>
        <p:spPr>
          <a:xfrm>
            <a:off x="692799" y="1486910"/>
            <a:ext cx="7937204" cy="3995139"/>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2400" b="1" dirty="0">
                <a:cs typeface="Arial" pitchFamily="34" charset="0"/>
              </a:rPr>
              <a:t>High School Athletes lose between </a:t>
            </a:r>
            <a:r>
              <a:rPr lang="en-US" sz="2800" b="1" dirty="0">
                <a:solidFill>
                  <a:srgbClr val="136AAA"/>
                </a:solidFill>
                <a:cs typeface="Arial" pitchFamily="34" charset="0"/>
              </a:rPr>
              <a:t>15% to 30% </a:t>
            </a:r>
            <a:r>
              <a:rPr lang="en-US" sz="2400" b="1" dirty="0">
                <a:cs typeface="Arial" pitchFamily="34" charset="0"/>
              </a:rPr>
              <a:t>from their overall performance when they drink alcohol.</a:t>
            </a:r>
            <a:endParaRPr lang="en-US" sz="2400" dirty="0">
              <a:solidFill>
                <a:schemeClr val="tx1">
                  <a:lumMod val="50000"/>
                  <a:lumOff val="50000"/>
                </a:schemeClr>
              </a:solidFill>
              <a:cs typeface="Arial" pitchFamily="34" charset="0"/>
            </a:endParaRPr>
          </a:p>
          <a:p>
            <a:pPr eaLnBrk="1" fontAlgn="auto" hangingPunct="1">
              <a:spcBef>
                <a:spcPts val="1200"/>
              </a:spcBef>
              <a:spcAft>
                <a:spcPts val="0"/>
              </a:spcAft>
              <a:buSzPct val="125000"/>
              <a:buFont typeface="Arial" pitchFamily="34" charset="0"/>
              <a:buChar char="•"/>
              <a:defRPr/>
            </a:pPr>
            <a:r>
              <a:rPr lang="en-US" sz="2800" b="1" dirty="0">
                <a:solidFill>
                  <a:srgbClr val="136AAA"/>
                </a:solidFill>
                <a:cs typeface="Arial" pitchFamily="34" charset="0"/>
              </a:rPr>
              <a:t>ONE NIGHT </a:t>
            </a:r>
            <a:r>
              <a:rPr lang="en-US" sz="2400" b="1" dirty="0">
                <a:cs typeface="Arial" pitchFamily="34" charset="0"/>
              </a:rPr>
              <a:t>of binge drinking</a:t>
            </a:r>
            <a:r>
              <a:rPr lang="en-US" sz="2800" b="1" dirty="0">
                <a:solidFill>
                  <a:srgbClr val="136AAA"/>
                </a:solidFill>
                <a:cs typeface="Arial" pitchFamily="34" charset="0"/>
              </a:rPr>
              <a:t> ELMINATES </a:t>
            </a:r>
            <a:r>
              <a:rPr lang="en-US" sz="2400" b="1" dirty="0">
                <a:cs typeface="Arial" pitchFamily="34" charset="0"/>
              </a:rPr>
              <a:t>the impact of </a:t>
            </a:r>
            <a:r>
              <a:rPr lang="en-US" sz="2800" b="1" dirty="0">
                <a:solidFill>
                  <a:srgbClr val="136AAA"/>
                </a:solidFill>
                <a:cs typeface="Arial" pitchFamily="34" charset="0"/>
              </a:rPr>
              <a:t>2 WEEKS</a:t>
            </a:r>
            <a:r>
              <a:rPr lang="en-US" sz="2400" b="1" dirty="0">
                <a:solidFill>
                  <a:srgbClr val="136AAA"/>
                </a:solidFill>
                <a:cs typeface="Arial" pitchFamily="34" charset="0"/>
              </a:rPr>
              <a:t> </a:t>
            </a:r>
            <a:r>
              <a:rPr lang="en-US" sz="2400" b="1" dirty="0">
                <a:cs typeface="Arial" pitchFamily="34" charset="0"/>
              </a:rPr>
              <a:t>of training and play.</a:t>
            </a:r>
            <a:endParaRPr lang="en-US" sz="2400" dirty="0">
              <a:solidFill>
                <a:schemeClr val="tx1">
                  <a:lumMod val="50000"/>
                  <a:lumOff val="50000"/>
                </a:schemeClr>
              </a:solidFill>
              <a:cs typeface="Arial" pitchFamily="34" charset="0"/>
            </a:endParaRPr>
          </a:p>
          <a:p>
            <a:pPr eaLnBrk="1" fontAlgn="auto" hangingPunct="1">
              <a:spcBef>
                <a:spcPts val="1200"/>
              </a:spcBef>
              <a:spcAft>
                <a:spcPts val="0"/>
              </a:spcAft>
              <a:buSzPct val="125000"/>
              <a:buFont typeface="Arial" pitchFamily="34" charset="0"/>
              <a:buChar char="•"/>
              <a:defRPr/>
            </a:pPr>
            <a:r>
              <a:rPr lang="en-US" sz="2400" b="1" dirty="0">
                <a:cs typeface="Arial" pitchFamily="34" charset="0"/>
              </a:rPr>
              <a:t>Athletes who drink regularly are </a:t>
            </a:r>
            <a:r>
              <a:rPr lang="en-US" b="1" dirty="0">
                <a:solidFill>
                  <a:srgbClr val="1867AD"/>
                </a:solidFill>
                <a:cs typeface="Arial" pitchFamily="34" charset="0"/>
              </a:rPr>
              <a:t>2 times</a:t>
            </a:r>
            <a:r>
              <a:rPr lang="en-US" b="1" dirty="0">
                <a:solidFill>
                  <a:srgbClr val="136AAA"/>
                </a:solidFill>
                <a:cs typeface="Arial" pitchFamily="34" charset="0"/>
              </a:rPr>
              <a:t> </a:t>
            </a:r>
            <a:r>
              <a:rPr lang="en-US" sz="2400" b="1" dirty="0">
                <a:solidFill>
                  <a:srgbClr val="136AAA"/>
                </a:solidFill>
                <a:cs typeface="Arial" pitchFamily="34" charset="0"/>
              </a:rPr>
              <a:t>more likely to be injured </a:t>
            </a:r>
            <a:r>
              <a:rPr lang="en-US" sz="2400" b="1" dirty="0">
                <a:cs typeface="Arial" pitchFamily="34" charset="0"/>
              </a:rPr>
              <a:t>as </a:t>
            </a:r>
            <a:r>
              <a:rPr lang="en-US" sz="2400" b="1" dirty="0" smtClean="0">
                <a:cs typeface="Arial" pitchFamily="34" charset="0"/>
              </a:rPr>
              <a:t>non-drinkers. There is a:</a:t>
            </a:r>
            <a:endParaRPr lang="en-US" sz="2400" b="1" dirty="0">
              <a:cs typeface="Arial" pitchFamily="34" charset="0"/>
            </a:endParaRPr>
          </a:p>
          <a:p>
            <a:pPr lvl="1" eaLnBrk="1" fontAlgn="auto" hangingPunct="1">
              <a:spcBef>
                <a:spcPts val="1200"/>
              </a:spcBef>
              <a:spcAft>
                <a:spcPts val="0"/>
              </a:spcAft>
              <a:buSzPct val="125000"/>
              <a:buFont typeface="Arial" pitchFamily="34" charset="0"/>
              <a:buChar char="•"/>
              <a:defRPr/>
            </a:pPr>
            <a:r>
              <a:rPr lang="en-US" sz="2400" b="1" dirty="0">
                <a:cs typeface="Arial" pitchFamily="34" charset="0"/>
              </a:rPr>
              <a:t>54% injury rate for </a:t>
            </a:r>
            <a:r>
              <a:rPr lang="en-US" sz="2400" b="1" dirty="0" smtClean="0">
                <a:cs typeface="Arial" pitchFamily="34" charset="0"/>
              </a:rPr>
              <a:t>drinkers and</a:t>
            </a:r>
            <a:endParaRPr lang="en-US" sz="2400" b="1" dirty="0">
              <a:cs typeface="Arial" pitchFamily="34" charset="0"/>
            </a:endParaRPr>
          </a:p>
          <a:p>
            <a:pPr lvl="1" eaLnBrk="1" fontAlgn="auto" hangingPunct="1">
              <a:spcBef>
                <a:spcPts val="1200"/>
              </a:spcBef>
              <a:spcAft>
                <a:spcPts val="0"/>
              </a:spcAft>
              <a:buSzPct val="125000"/>
              <a:buFont typeface="Arial" pitchFamily="34" charset="0"/>
              <a:buChar char="•"/>
              <a:defRPr/>
            </a:pPr>
            <a:r>
              <a:rPr lang="en-US" sz="2400" b="1" dirty="0">
                <a:cs typeface="Arial" pitchFamily="34" charset="0"/>
              </a:rPr>
              <a:t>24% injury rate for non-drinks</a:t>
            </a:r>
            <a:r>
              <a:rPr lang="en-US" sz="1800" dirty="0">
                <a:solidFill>
                  <a:srgbClr val="1867AD"/>
                </a:solidFill>
                <a:latin typeface="Arial" pitchFamily="34" charset="0"/>
                <a:cs typeface="Arial" pitchFamily="34" charset="0"/>
              </a:rPr>
              <a:t>.</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18</a:t>
            </a:fld>
            <a:endParaRPr lang="en-US" sz="1400" b="1" dirty="0">
              <a:solidFill>
                <a:schemeClr val="bg1">
                  <a:lumMod val="50000"/>
                </a:schemeClr>
              </a:solidFill>
              <a:latin typeface="Arial" pitchFamily="34" charset="0"/>
              <a:cs typeface="Arial"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6622" y="4754892"/>
            <a:ext cx="3602453" cy="10555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3"/>
          <p:cNvSpPr>
            <a:spLocks noGrp="1"/>
          </p:cNvSpPr>
          <p:nvPr>
            <p:ph type="ftr" sz="quarter" idx="11"/>
          </p:nvPr>
        </p:nvSpPr>
        <p:spPr bwMode="auto">
          <a:xfrm>
            <a:off x="2286000" y="6264076"/>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295982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200" b="1" u="sng" dirty="0" smtClean="0">
                <a:solidFill>
                  <a:srgbClr val="1867AD"/>
                </a:solidFill>
                <a:latin typeface="Arial" charset="0"/>
                <a:cs typeface="Arial" charset="0"/>
              </a:rPr>
              <a:t>Brain Activity of a Teen Marijuana User </a:t>
            </a:r>
          </a:p>
        </p:txBody>
      </p:sp>
      <p:sp>
        <p:nvSpPr>
          <p:cNvPr id="3077" name="Content Placeholder 5"/>
          <p:cNvSpPr txBox="1">
            <a:spLocks/>
          </p:cNvSpPr>
          <p:nvPr/>
        </p:nvSpPr>
        <p:spPr bwMode="auto">
          <a:xfrm>
            <a:off x="5483668" y="1489025"/>
            <a:ext cx="2667000" cy="457200"/>
          </a:xfrm>
          <a:prstGeom prst="rect">
            <a:avLst/>
          </a:prstGeom>
          <a:noFill/>
          <a:ln w="9525">
            <a:noFill/>
            <a:miter lim="800000"/>
            <a:headEnd/>
            <a:tailEnd/>
          </a:ln>
        </p:spPr>
        <p:txBody>
          <a:bodyPr/>
          <a:lstStyle/>
          <a:p>
            <a:pPr marL="342900" indent="-342900" algn="ctr">
              <a:spcBef>
                <a:spcPct val="20000"/>
              </a:spcBef>
            </a:pPr>
            <a:r>
              <a:rPr lang="en-US" sz="2000" b="1" dirty="0" smtClean="0">
                <a:solidFill>
                  <a:srgbClr val="10A7E0"/>
                </a:solidFill>
                <a:cs typeface="Arial" charset="0"/>
              </a:rPr>
              <a:t>Marijuana User</a:t>
            </a:r>
            <a:endParaRPr lang="en-US" sz="2000"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19</a:t>
            </a:fld>
            <a:endParaRPr lang="en-US" sz="1400" b="1" dirty="0">
              <a:solidFill>
                <a:schemeClr val="bg1">
                  <a:lumMod val="50000"/>
                </a:schemeClr>
              </a:solidFill>
              <a:latin typeface="Arial" pitchFamily="34" charset="0"/>
              <a:cs typeface="Arial" pitchFamily="34" charset="0"/>
            </a:endParaRPr>
          </a:p>
        </p:txBody>
      </p:sp>
      <p:sp>
        <p:nvSpPr>
          <p:cNvPr id="12" name="Content Placeholder 5"/>
          <p:cNvSpPr txBox="1">
            <a:spLocks/>
          </p:cNvSpPr>
          <p:nvPr/>
        </p:nvSpPr>
        <p:spPr bwMode="auto">
          <a:xfrm>
            <a:off x="885527" y="1581175"/>
            <a:ext cx="2667000" cy="457200"/>
          </a:xfrm>
          <a:prstGeom prst="rect">
            <a:avLst/>
          </a:prstGeom>
          <a:noFill/>
          <a:ln w="9525">
            <a:noFill/>
            <a:miter lim="800000"/>
            <a:headEnd/>
            <a:tailEnd/>
          </a:ln>
        </p:spPr>
        <p:txBody>
          <a:bodyPr/>
          <a:lstStyle/>
          <a:p>
            <a:pPr marL="342900" indent="-342900" algn="ctr">
              <a:spcBef>
                <a:spcPct val="20000"/>
              </a:spcBef>
            </a:pPr>
            <a:r>
              <a:rPr lang="en-US" sz="2000" b="1" dirty="0" smtClean="0">
                <a:solidFill>
                  <a:srgbClr val="10A7E0"/>
                </a:solidFill>
                <a:cs typeface="Arial" charset="0"/>
              </a:rPr>
              <a:t>Healthy Teenager</a:t>
            </a:r>
            <a:endParaRPr lang="en-US" sz="2000" b="1" dirty="0">
              <a:solidFill>
                <a:srgbClr val="10A7E0"/>
              </a:solidFill>
              <a:cs typeface="Arial"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143708"/>
            <a:ext cx="3111381" cy="351357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20" y="2143708"/>
            <a:ext cx="3187581" cy="3524203"/>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252" y="6036368"/>
            <a:ext cx="50292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707579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609600"/>
          </a:xfrm>
        </p:spPr>
        <p:txBody>
          <a:bodyPr/>
          <a:lstStyle/>
          <a:p>
            <a:pPr eaLnBrk="1" hangingPunct="1"/>
            <a:endParaRPr lang="en-US" sz="2600" b="1" u="sng" dirty="0" smtClean="0">
              <a:solidFill>
                <a:srgbClr val="1867AD"/>
              </a:solidFill>
              <a:latin typeface="Arial" charset="0"/>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a:t>
            </a:fld>
            <a:endParaRPr lang="en-US" sz="1400" b="1" dirty="0">
              <a:solidFill>
                <a:schemeClr val="bg1">
                  <a:lumMod val="50000"/>
                </a:schemeClr>
              </a:solidFill>
              <a:latin typeface="Arial" pitchFamily="34" charset="0"/>
              <a:cs typeface="Arial" pitchFamily="34" charset="0"/>
            </a:endParaRPr>
          </a:p>
        </p:txBody>
      </p:sp>
      <p:sp>
        <p:nvSpPr>
          <p:cNvPr id="10" name="Content Placeholder 5"/>
          <p:cNvSpPr txBox="1">
            <a:spLocks/>
          </p:cNvSpPr>
          <p:nvPr/>
        </p:nvSpPr>
        <p:spPr bwMode="auto">
          <a:xfrm>
            <a:off x="609600" y="2265251"/>
            <a:ext cx="3962400" cy="3733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SzPct val="125000"/>
              <a:defRPr/>
            </a:pPr>
            <a:r>
              <a:rPr lang="en-US" sz="1800" b="1" dirty="0" smtClean="0">
                <a:latin typeface="Arial" pitchFamily="34" charset="0"/>
                <a:cs typeface="Arial" pitchFamily="34" charset="0"/>
              </a:rPr>
              <a:t>Adapted, with permission, from   </a:t>
            </a:r>
            <a:r>
              <a:rPr lang="en-US" sz="1800" b="1" i="1" dirty="0" smtClean="0">
                <a:latin typeface="Arial" pitchFamily="34" charset="0"/>
                <a:cs typeface="Arial" pitchFamily="34" charset="0"/>
              </a:rPr>
              <a:t>Life of an Athlete New Hampshire/</a:t>
            </a:r>
            <a:r>
              <a:rPr lang="en-US" sz="1800" b="1" dirty="0" smtClean="0">
                <a:latin typeface="Arial" pitchFamily="34" charset="0"/>
                <a:cs typeface="Arial" pitchFamily="34" charset="0"/>
              </a:rPr>
              <a:t>John</a:t>
            </a:r>
            <a:r>
              <a:rPr lang="en-US" sz="1800" b="1" i="1" dirty="0" smtClean="0">
                <a:latin typeface="Arial" pitchFamily="34" charset="0"/>
                <a:cs typeface="Arial" pitchFamily="34" charset="0"/>
              </a:rPr>
              <a:t> </a:t>
            </a:r>
            <a:r>
              <a:rPr lang="en-US" sz="1800" b="1" dirty="0" smtClean="0">
                <a:latin typeface="Arial" pitchFamily="34" charset="0"/>
                <a:cs typeface="Arial" pitchFamily="34" charset="0"/>
              </a:rPr>
              <a:t>Underwood</a:t>
            </a:r>
          </a:p>
          <a:p>
            <a:pPr eaLnBrk="1" fontAlgn="auto" hangingPunct="1">
              <a:spcBef>
                <a:spcPts val="1200"/>
              </a:spcBef>
              <a:spcAft>
                <a:spcPts val="0"/>
              </a:spcAft>
              <a:buSzPct val="125000"/>
              <a:defRPr/>
            </a:pPr>
            <a:r>
              <a:rPr lang="en-US" sz="1800" b="1" dirty="0" smtClean="0">
                <a:latin typeface="Arial" pitchFamily="34" charset="0"/>
                <a:cs typeface="Arial" pitchFamily="34" charset="0"/>
              </a:rPr>
              <a:t>Life of an Athlete Chippewa Valley Schools is a Partnership between Chippewa </a:t>
            </a:r>
            <a:r>
              <a:rPr lang="en-US" sz="1800" b="1" dirty="0" smtClean="0">
                <a:latin typeface="Arial" pitchFamily="34" charset="0"/>
                <a:cs typeface="Arial" pitchFamily="34" charset="0"/>
              </a:rPr>
              <a:t>Valley Schools’ </a:t>
            </a:r>
            <a:r>
              <a:rPr lang="en-US" sz="1800" b="1" dirty="0" smtClean="0">
                <a:latin typeface="Arial" pitchFamily="34" charset="0"/>
                <a:cs typeface="Arial" pitchFamily="34" charset="0"/>
              </a:rPr>
              <a:t>Athletic Departments and </a:t>
            </a:r>
            <a:r>
              <a:rPr lang="en-US" sz="1800" b="1" dirty="0" smtClean="0">
                <a:latin typeface="Arial" pitchFamily="34" charset="0"/>
                <a:cs typeface="Arial" pitchFamily="34" charset="0"/>
              </a:rPr>
              <a:t>the Chippewa </a:t>
            </a:r>
            <a:r>
              <a:rPr lang="en-US" sz="1800" b="1" dirty="0" smtClean="0">
                <a:latin typeface="Arial" pitchFamily="34" charset="0"/>
                <a:cs typeface="Arial" pitchFamily="34" charset="0"/>
              </a:rPr>
              <a:t>Valley Coalition for Youth &amp; Families </a:t>
            </a:r>
          </a:p>
          <a:p>
            <a:pPr eaLnBrk="1" fontAlgn="auto" hangingPunct="1">
              <a:spcBef>
                <a:spcPts val="1200"/>
              </a:spcBef>
              <a:spcAft>
                <a:spcPts val="0"/>
              </a:spcAft>
              <a:buSzPct val="125000"/>
              <a:defRPr/>
            </a:pPr>
            <a:r>
              <a:rPr lang="en-US" sz="1800" b="1" dirty="0" smtClean="0">
                <a:latin typeface="Arial" pitchFamily="34" charset="0"/>
                <a:cs typeface="Arial" pitchFamily="34" charset="0"/>
              </a:rPr>
              <a:t>Life of an Athlete Chippewa Valley Schools is intended to promote athletic excellence and to foster leaders among our athletes.</a:t>
            </a:r>
            <a:endParaRPr lang="en-US" sz="1800" b="1" dirty="0">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smtClean="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smtClean="0">
              <a:solidFill>
                <a:schemeClr val="tx1">
                  <a:lumMod val="50000"/>
                  <a:lumOff val="50000"/>
                </a:schemeClr>
              </a:solidFill>
              <a:latin typeface="Arial" pitchFamily="34" charset="0"/>
              <a:cs typeface="Arial" pitchFamily="34" charset="0"/>
            </a:endParaRP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04" y="4152439"/>
            <a:ext cx="3087259" cy="1284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2543248" y="433495"/>
            <a:ext cx="4109386" cy="1253495"/>
          </a:xfrm>
          <a:prstGeom prst="rect">
            <a:avLst/>
          </a:prstGeom>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436" y="2174147"/>
            <a:ext cx="1409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7862" y="2141752"/>
            <a:ext cx="13525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122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39479" y="235359"/>
            <a:ext cx="8136374" cy="1460367"/>
          </a:xfrm>
        </p:spPr>
        <p:txBody>
          <a:bodyPr/>
          <a:lstStyle/>
          <a:p>
            <a:pPr eaLnBrk="1" hangingPunct="1"/>
            <a:r>
              <a:rPr lang="en-US" sz="3200" b="1" u="sng" dirty="0">
                <a:solidFill>
                  <a:srgbClr val="1867AD"/>
                </a:solidFill>
                <a:latin typeface="+mn-lt"/>
                <a:cs typeface="Arial" charset="0"/>
              </a:rPr>
              <a:t>Impact </a:t>
            </a:r>
            <a:r>
              <a:rPr lang="en-US" sz="3200" b="1" u="sng" dirty="0" smtClean="0">
                <a:solidFill>
                  <a:srgbClr val="1867AD"/>
                </a:solidFill>
                <a:latin typeface="+mn-lt"/>
                <a:cs typeface="Arial" charset="0"/>
              </a:rPr>
              <a:t>on Athletic </a:t>
            </a:r>
            <a:r>
              <a:rPr lang="en-US" sz="3200" b="1" u="sng" dirty="0">
                <a:solidFill>
                  <a:srgbClr val="1867AD"/>
                </a:solidFill>
                <a:latin typeface="+mn-lt"/>
                <a:cs typeface="Arial" charset="0"/>
              </a:rPr>
              <a:t>Performance</a:t>
            </a:r>
            <a:r>
              <a:rPr lang="en-US" sz="3200" b="1" dirty="0">
                <a:solidFill>
                  <a:srgbClr val="1867AD"/>
                </a:solidFill>
                <a:latin typeface="+mn-lt"/>
                <a:cs typeface="Arial" charset="0"/>
              </a:rPr>
              <a:t> </a:t>
            </a:r>
            <a:r>
              <a:rPr lang="en-US" sz="3200" b="1" dirty="0" smtClean="0">
                <a:solidFill>
                  <a:srgbClr val="1867AD"/>
                </a:solidFill>
                <a:latin typeface="+mn-lt"/>
                <a:cs typeface="Arial" charset="0"/>
              </a:rPr>
              <a:t> - Marijuana</a:t>
            </a:r>
            <a:endParaRPr lang="en-US" sz="3200" b="1" dirty="0">
              <a:solidFill>
                <a:srgbClr val="1867AD"/>
              </a:solidFill>
              <a:latin typeface="+mn-lt"/>
              <a:cs typeface="Arial" charset="0"/>
            </a:endParaRPr>
          </a:p>
        </p:txBody>
      </p:sp>
      <p:sp>
        <p:nvSpPr>
          <p:cNvPr id="6" name="Content Placeholder 5"/>
          <p:cNvSpPr>
            <a:spLocks noGrp="1"/>
          </p:cNvSpPr>
          <p:nvPr>
            <p:ph idx="1"/>
          </p:nvPr>
        </p:nvSpPr>
        <p:spPr>
          <a:xfrm>
            <a:off x="720548" y="1695726"/>
            <a:ext cx="4308652" cy="1504555"/>
          </a:xfrm>
        </p:spPr>
        <p:txBody>
          <a:bodyPr rtlCol="0">
            <a:noAutofit/>
          </a:bodyPr>
          <a:lstStyle/>
          <a:p>
            <a:pPr eaLnBrk="1" fontAlgn="auto" hangingPunct="1">
              <a:spcBef>
                <a:spcPts val="1200"/>
              </a:spcBef>
              <a:spcAft>
                <a:spcPts val="0"/>
              </a:spcAft>
              <a:buSzPct val="125000"/>
              <a:buFont typeface="Arial" pitchFamily="34" charset="0"/>
              <a:buChar char="•"/>
              <a:defRPr/>
            </a:pPr>
            <a:r>
              <a:rPr lang="en-US" sz="2000" b="1" dirty="0">
                <a:cs typeface="Arial" pitchFamily="34" charset="0"/>
              </a:rPr>
              <a:t>Contains </a:t>
            </a:r>
            <a:r>
              <a:rPr lang="en-US" sz="2400" b="1" dirty="0">
                <a:solidFill>
                  <a:srgbClr val="1867AD"/>
                </a:solidFill>
                <a:cs typeface="Arial" pitchFamily="34" charset="0"/>
              </a:rPr>
              <a:t>4x </a:t>
            </a:r>
            <a:r>
              <a:rPr lang="en-US" sz="2000" b="1" dirty="0">
                <a:cs typeface="Arial" pitchFamily="34" charset="0"/>
              </a:rPr>
              <a:t>the amount of tar found in Tobacco smoke</a:t>
            </a:r>
            <a:endParaRPr lang="en-US" sz="2000" dirty="0">
              <a:solidFill>
                <a:schemeClr val="tx1">
                  <a:lumMod val="50000"/>
                  <a:lumOff val="50000"/>
                </a:schemeClr>
              </a:solidFill>
              <a:cs typeface="Arial" pitchFamily="34" charset="0"/>
            </a:endParaRPr>
          </a:p>
          <a:p>
            <a:pPr eaLnBrk="1" fontAlgn="auto" hangingPunct="1">
              <a:spcBef>
                <a:spcPts val="1200"/>
              </a:spcBef>
              <a:spcAft>
                <a:spcPts val="0"/>
              </a:spcAft>
              <a:buSzPct val="125000"/>
              <a:buFont typeface="Arial" pitchFamily="34" charset="0"/>
              <a:buChar char="•"/>
              <a:defRPr/>
            </a:pPr>
            <a:r>
              <a:rPr lang="en-US" sz="2000" b="1" dirty="0">
                <a:cs typeface="Arial" pitchFamily="34" charset="0"/>
              </a:rPr>
              <a:t>Contains</a:t>
            </a:r>
            <a:r>
              <a:rPr lang="en-US" sz="2000" dirty="0">
                <a:solidFill>
                  <a:schemeClr val="tx1">
                    <a:lumMod val="50000"/>
                    <a:lumOff val="50000"/>
                  </a:schemeClr>
                </a:solidFill>
                <a:cs typeface="Arial" pitchFamily="34" charset="0"/>
              </a:rPr>
              <a:t> </a:t>
            </a:r>
            <a:r>
              <a:rPr lang="en-US" sz="2400" b="1" dirty="0">
                <a:solidFill>
                  <a:srgbClr val="1867AD"/>
                </a:solidFill>
                <a:cs typeface="Arial" pitchFamily="34" charset="0"/>
              </a:rPr>
              <a:t>50-70% </a:t>
            </a:r>
            <a:r>
              <a:rPr lang="en-US" sz="2000" b="1" dirty="0">
                <a:cs typeface="Arial" pitchFamily="34" charset="0"/>
              </a:rPr>
              <a:t>more cancer-producing chemicals than tobacco</a:t>
            </a:r>
          </a:p>
        </p:txBody>
      </p:sp>
      <p:sp>
        <p:nvSpPr>
          <p:cNvPr id="3077" name="Content Placeholder 5"/>
          <p:cNvSpPr txBox="1">
            <a:spLocks/>
          </p:cNvSpPr>
          <p:nvPr/>
        </p:nvSpPr>
        <p:spPr bwMode="auto">
          <a:xfrm>
            <a:off x="806110" y="1222511"/>
            <a:ext cx="5594690" cy="600973"/>
          </a:xfrm>
          <a:prstGeom prst="rect">
            <a:avLst/>
          </a:prstGeom>
          <a:noFill/>
          <a:ln w="9525">
            <a:noFill/>
            <a:miter lim="800000"/>
            <a:headEnd/>
            <a:tailEnd/>
          </a:ln>
        </p:spPr>
        <p:txBody>
          <a:bodyPr/>
          <a:lstStyle/>
          <a:p>
            <a:pPr marL="342900" indent="-342900">
              <a:spcBef>
                <a:spcPct val="20000"/>
              </a:spcBef>
            </a:pPr>
            <a:endParaRPr lang="en-US" sz="3600"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20</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740" y="2103521"/>
            <a:ext cx="2932113"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3629730"/>
            <a:ext cx="4770792" cy="461665"/>
          </a:xfrm>
          <a:prstGeom prst="rect">
            <a:avLst/>
          </a:prstGeom>
          <a:noFill/>
        </p:spPr>
        <p:txBody>
          <a:bodyPr wrap="square" rtlCol="0">
            <a:spAutoFit/>
          </a:bodyPr>
          <a:lstStyle/>
          <a:p>
            <a:pPr eaLnBrk="1" fontAlgn="auto" hangingPunct="1">
              <a:spcBef>
                <a:spcPts val="1200"/>
              </a:spcBef>
              <a:spcAft>
                <a:spcPts val="0"/>
              </a:spcAft>
              <a:buSzPct val="125000"/>
              <a:defRPr/>
            </a:pPr>
            <a:r>
              <a:rPr lang="en-US" sz="2400" b="1" dirty="0">
                <a:latin typeface="+mn-lt"/>
                <a:cs typeface="Arial" pitchFamily="34" charset="0"/>
              </a:rPr>
              <a:t>Response time to visual stimulus</a:t>
            </a:r>
          </a:p>
        </p:txBody>
      </p:sp>
      <p:sp>
        <p:nvSpPr>
          <p:cNvPr id="12" name="Footer Placeholder 3"/>
          <p:cNvSpPr>
            <a:spLocks noGrp="1"/>
          </p:cNvSpPr>
          <p:nvPr>
            <p:ph type="ftr" sz="quarter" idx="11"/>
          </p:nvPr>
        </p:nvSpPr>
        <p:spPr bwMode="auto">
          <a:xfrm>
            <a:off x="2362200" y="6264076"/>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107404" y="127758"/>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030860039"/>
              </p:ext>
            </p:extLst>
          </p:nvPr>
        </p:nvGraphicFramePr>
        <p:xfrm>
          <a:off x="593651" y="4051111"/>
          <a:ext cx="4206949" cy="1463040"/>
        </p:xfrm>
        <a:graphic>
          <a:graphicData uri="http://schemas.openxmlformats.org/drawingml/2006/table">
            <a:tbl>
              <a:tblPr firstRow="1" bandRow="1">
                <a:tableStyleId>{5C22544A-7EE6-4342-B048-85BDC9FD1C3A}</a:tableStyleId>
              </a:tblPr>
              <a:tblGrid>
                <a:gridCol w="1997149">
                  <a:extLst>
                    <a:ext uri="{9D8B030D-6E8A-4147-A177-3AD203B41FA5}">
                      <a16:colId xmlns:a16="http://schemas.microsoft.com/office/drawing/2014/main" xmlns="" val="20000"/>
                    </a:ext>
                  </a:extLst>
                </a:gridCol>
                <a:gridCol w="2209800">
                  <a:extLst>
                    <a:ext uri="{9D8B030D-6E8A-4147-A177-3AD203B41FA5}">
                      <a16:colId xmlns:a16="http://schemas.microsoft.com/office/drawing/2014/main" xmlns="" val="20001"/>
                    </a:ext>
                  </a:extLst>
                </a:gridCol>
              </a:tblGrid>
              <a:tr h="152400">
                <a:tc>
                  <a:txBody>
                    <a:bodyPr/>
                    <a:lstStyle/>
                    <a:p>
                      <a:pPr algn="ctr"/>
                      <a:r>
                        <a:rPr lang="en-US" dirty="0">
                          <a:solidFill>
                            <a:schemeClr val="bg1"/>
                          </a:solidFill>
                        </a:rPr>
                        <a:t>Condition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10A7E0"/>
                    </a:solidFill>
                  </a:tcPr>
                </a:tc>
                <a:tc>
                  <a:txBody>
                    <a:bodyPr/>
                    <a:lstStyle/>
                    <a:p>
                      <a:pPr algn="ctr"/>
                      <a:r>
                        <a:rPr lang="en-US" dirty="0">
                          <a:solidFill>
                            <a:schemeClr val="bg1"/>
                          </a:solidFill>
                        </a:rPr>
                        <a:t>Msec/Response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0A7E0"/>
                    </a:solidFill>
                  </a:tcPr>
                </a:tc>
                <a:extLst>
                  <a:ext uri="{0D108BD9-81ED-4DB2-BD59-A6C34878D82A}">
                    <a16:rowId xmlns:a16="http://schemas.microsoft.com/office/drawing/2014/main" xmlns="" val="10000"/>
                  </a:ext>
                </a:extLst>
              </a:tr>
              <a:tr h="0">
                <a:tc>
                  <a:txBody>
                    <a:bodyPr/>
                    <a:lstStyle/>
                    <a:p>
                      <a:pPr algn="ctr"/>
                      <a:r>
                        <a:rPr lang="en-US" b="1" dirty="0">
                          <a:solidFill>
                            <a:schemeClr val="tx1"/>
                          </a:solidFill>
                        </a:rPr>
                        <a:t>Well Rested</a:t>
                      </a:r>
                    </a:p>
                  </a:txBody>
                  <a:tcPr>
                    <a:lnL w="12700" cap="flat" cmpd="sng" algn="ctr">
                      <a:solidFill>
                        <a:schemeClr val="tx1"/>
                      </a:solidFill>
                      <a:prstDash val="solid"/>
                      <a:round/>
                      <a:headEnd type="none" w="med" len="med"/>
                      <a:tailEnd type="none" w="med" len="med"/>
                    </a:lnL>
                    <a:noFill/>
                  </a:tcPr>
                </a:tc>
                <a:tc>
                  <a:txBody>
                    <a:bodyPr/>
                    <a:lstStyle/>
                    <a:p>
                      <a:pPr algn="ctr"/>
                      <a:r>
                        <a:rPr lang="en-US" b="1" dirty="0">
                          <a:solidFill>
                            <a:schemeClr val="tx1"/>
                          </a:solidFill>
                        </a:rPr>
                        <a:t>.186</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10001"/>
                  </a:ext>
                </a:extLst>
              </a:tr>
              <a:tr h="0">
                <a:tc>
                  <a:txBody>
                    <a:bodyPr/>
                    <a:lstStyle/>
                    <a:p>
                      <a:pPr algn="ctr"/>
                      <a:r>
                        <a:rPr lang="en-US" b="1" dirty="0">
                          <a:solidFill>
                            <a:schemeClr val="tx1"/>
                          </a:solidFill>
                        </a:rPr>
                        <a:t>Without Sleep</a:t>
                      </a:r>
                    </a:p>
                  </a:txBody>
                  <a:tcPr>
                    <a:lnL w="12700" cap="flat" cmpd="sng" algn="ctr">
                      <a:solidFill>
                        <a:schemeClr val="tx1"/>
                      </a:solidFill>
                      <a:prstDash val="solid"/>
                      <a:round/>
                      <a:headEnd type="none" w="med" len="med"/>
                      <a:tailEnd type="none" w="med" len="med"/>
                    </a:lnL>
                    <a:noFill/>
                  </a:tcPr>
                </a:tc>
                <a:tc>
                  <a:txBody>
                    <a:bodyPr/>
                    <a:lstStyle/>
                    <a:p>
                      <a:pPr algn="ctr"/>
                      <a:r>
                        <a:rPr lang="en-US" b="1" dirty="0">
                          <a:solidFill>
                            <a:schemeClr val="tx1"/>
                          </a:solidFill>
                        </a:rPr>
                        <a:t>.246</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10002"/>
                  </a:ext>
                </a:extLst>
              </a:tr>
              <a:tr h="121920">
                <a:tc>
                  <a:txBody>
                    <a:bodyPr/>
                    <a:lstStyle/>
                    <a:p>
                      <a:pPr algn="ctr"/>
                      <a:r>
                        <a:rPr lang="en-US" b="1" dirty="0">
                          <a:solidFill>
                            <a:srgbClr val="FF0000"/>
                          </a:solidFill>
                        </a:rPr>
                        <a:t>Marijuana User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FF0000"/>
                          </a:solidFill>
                        </a:rPr>
                        <a:t>.</a:t>
                      </a:r>
                      <a:r>
                        <a:rPr lang="en-US" b="1" dirty="0" smtClean="0">
                          <a:solidFill>
                            <a:srgbClr val="FF0000"/>
                          </a:solidFill>
                        </a:rPr>
                        <a:t>300 -.</a:t>
                      </a:r>
                      <a:r>
                        <a:rPr lang="en-US" b="1" dirty="0">
                          <a:solidFill>
                            <a:srgbClr val="FF0000"/>
                          </a:solidFill>
                        </a:rPr>
                        <a:t>450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3765056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533400" y="381000"/>
            <a:ext cx="8153400" cy="1143000"/>
          </a:xfrm>
        </p:spPr>
        <p:txBody>
          <a:bodyPr/>
          <a:lstStyle/>
          <a:p>
            <a:pPr eaLnBrk="1" hangingPunct="1"/>
            <a:r>
              <a:rPr lang="en-US" sz="3200" b="1" u="sng" dirty="0">
                <a:solidFill>
                  <a:srgbClr val="1867AD"/>
                </a:solidFill>
                <a:cs typeface="Arial" charset="0"/>
              </a:rPr>
              <a:t>Impact </a:t>
            </a:r>
            <a:r>
              <a:rPr lang="en-US" sz="3200" b="1" u="sng" dirty="0" smtClean="0">
                <a:solidFill>
                  <a:srgbClr val="1867AD"/>
                </a:solidFill>
                <a:cs typeface="Arial" charset="0"/>
              </a:rPr>
              <a:t>on Athletic </a:t>
            </a:r>
            <a:r>
              <a:rPr lang="en-US" sz="3200" b="1" u="sng" dirty="0">
                <a:solidFill>
                  <a:srgbClr val="1867AD"/>
                </a:solidFill>
                <a:cs typeface="Arial" charset="0"/>
              </a:rPr>
              <a:t>Performance </a:t>
            </a:r>
            <a:r>
              <a:rPr lang="en-US" sz="3600" b="1" dirty="0">
                <a:solidFill>
                  <a:srgbClr val="1867AD"/>
                </a:solidFill>
                <a:cs typeface="Arial" charset="0"/>
              </a:rPr>
              <a:t> </a:t>
            </a:r>
            <a:r>
              <a:rPr lang="en-US" sz="3600" b="1" dirty="0" smtClean="0">
                <a:solidFill>
                  <a:srgbClr val="1867AD"/>
                </a:solidFill>
                <a:cs typeface="Arial" charset="0"/>
              </a:rPr>
              <a:t>- Marijuana</a:t>
            </a:r>
            <a:endParaRPr lang="en-US" sz="3600" b="1" u="sng" dirty="0">
              <a:solidFill>
                <a:srgbClr val="1867AD"/>
              </a:solidFill>
              <a:latin typeface="Arial" charset="0"/>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21</a:t>
            </a:fld>
            <a:endParaRPr lang="en-US" sz="1400" b="1" dirty="0">
              <a:solidFill>
                <a:schemeClr val="bg1">
                  <a:lumMod val="50000"/>
                </a:schemeClr>
              </a:solidFill>
              <a:latin typeface="Arial" pitchFamily="34" charset="0"/>
              <a:cs typeface="Arial" pitchFamily="34" charset="0"/>
            </a:endParaRPr>
          </a:p>
        </p:txBody>
      </p:sp>
      <p:sp>
        <p:nvSpPr>
          <p:cNvPr id="10" name="Content Placeholder 5"/>
          <p:cNvSpPr txBox="1">
            <a:spLocks/>
          </p:cNvSpPr>
          <p:nvPr/>
        </p:nvSpPr>
        <p:spPr bwMode="auto">
          <a:xfrm>
            <a:off x="3100373" y="5569801"/>
            <a:ext cx="3962400" cy="210978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85800" y="1940215"/>
            <a:ext cx="7846828" cy="2862322"/>
          </a:xfrm>
          <a:prstGeom prst="rect">
            <a:avLst/>
          </a:prstGeom>
        </p:spPr>
        <p:txBody>
          <a:bodyPr wrap="square">
            <a:spAutoFit/>
          </a:bodyPr>
          <a:lstStyle/>
          <a:p>
            <a:pPr marL="0" indent="0" algn="ctr">
              <a:buFont typeface="Wingdings 2" panose="05020102010507070707" pitchFamily="18" charset="2"/>
              <a:buNone/>
            </a:pPr>
            <a:r>
              <a:rPr lang="en-US" altLang="en-US" sz="3600" b="1" dirty="0">
                <a:latin typeface="+mn-lt"/>
              </a:rPr>
              <a:t>Marijuana use negatively affects timing, movement, reflexes, ability to track, coordination, concentration, memory, and judgement all of which harms athletic performance.        </a:t>
            </a:r>
            <a:r>
              <a:rPr lang="en-US" altLang="en-US" sz="1400" b="1" dirty="0">
                <a:latin typeface="+mn-lt"/>
              </a:rPr>
              <a:t>NIDA, 2014</a:t>
            </a:r>
          </a:p>
        </p:txBody>
      </p:sp>
      <p:pic>
        <p:nvPicPr>
          <p:cNvPr id="1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662" y="5153585"/>
            <a:ext cx="2738270" cy="136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623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2600" b="1" u="sng" dirty="0" smtClean="0">
                <a:solidFill>
                  <a:srgbClr val="1867AD"/>
                </a:solidFill>
                <a:latin typeface="Arial" charset="0"/>
                <a:cs typeface="Arial" charset="0"/>
              </a:rPr>
              <a:t>Brain Activity – The Results of Using Other Drugs </a:t>
            </a:r>
          </a:p>
        </p:txBody>
      </p:sp>
      <p:sp>
        <p:nvSpPr>
          <p:cNvPr id="3077" name="Content Placeholder 5"/>
          <p:cNvSpPr txBox="1">
            <a:spLocks/>
          </p:cNvSpPr>
          <p:nvPr/>
        </p:nvSpPr>
        <p:spPr bwMode="auto">
          <a:xfrm>
            <a:off x="3221665" y="2177185"/>
            <a:ext cx="1913048" cy="365050"/>
          </a:xfrm>
          <a:prstGeom prst="rect">
            <a:avLst/>
          </a:prstGeom>
          <a:noFill/>
          <a:ln w="9525">
            <a:noFill/>
            <a:miter lim="800000"/>
            <a:headEnd/>
            <a:tailEnd/>
          </a:ln>
        </p:spPr>
        <p:txBody>
          <a:bodyPr/>
          <a:lstStyle/>
          <a:p>
            <a:pPr marL="342900" indent="-342900" algn="ctr">
              <a:spcBef>
                <a:spcPct val="20000"/>
              </a:spcBef>
            </a:pPr>
            <a:r>
              <a:rPr lang="en-US" sz="2000" b="1" dirty="0" smtClean="0">
                <a:solidFill>
                  <a:srgbClr val="10A7E0"/>
                </a:solidFill>
                <a:cs typeface="Arial" charset="0"/>
              </a:rPr>
              <a:t>Heroin User</a:t>
            </a:r>
            <a:endParaRPr lang="en-US" sz="2000"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22</a:t>
            </a:fld>
            <a:endParaRPr lang="en-US" sz="1400" b="1" dirty="0">
              <a:solidFill>
                <a:schemeClr val="bg1">
                  <a:lumMod val="50000"/>
                </a:schemeClr>
              </a:solidFill>
              <a:latin typeface="Arial" pitchFamily="34" charset="0"/>
              <a:cs typeface="Arial" pitchFamily="34" charset="0"/>
            </a:endParaRPr>
          </a:p>
        </p:txBody>
      </p:sp>
      <p:sp>
        <p:nvSpPr>
          <p:cNvPr id="12" name="Content Placeholder 5"/>
          <p:cNvSpPr txBox="1">
            <a:spLocks/>
          </p:cNvSpPr>
          <p:nvPr/>
        </p:nvSpPr>
        <p:spPr bwMode="auto">
          <a:xfrm>
            <a:off x="838200" y="2104430"/>
            <a:ext cx="1976096" cy="457200"/>
          </a:xfrm>
          <a:prstGeom prst="rect">
            <a:avLst/>
          </a:prstGeom>
          <a:noFill/>
          <a:ln w="9525">
            <a:noFill/>
            <a:miter lim="800000"/>
            <a:headEnd/>
            <a:tailEnd/>
          </a:ln>
        </p:spPr>
        <p:txBody>
          <a:bodyPr/>
          <a:lstStyle/>
          <a:p>
            <a:pPr marL="342900" indent="-342900" algn="ctr">
              <a:spcBef>
                <a:spcPct val="20000"/>
              </a:spcBef>
            </a:pPr>
            <a:r>
              <a:rPr lang="en-US" sz="2000" b="1" dirty="0" smtClean="0">
                <a:solidFill>
                  <a:srgbClr val="10A7E0"/>
                </a:solidFill>
                <a:cs typeface="Arial" charset="0"/>
              </a:rPr>
              <a:t>Cocaine User</a:t>
            </a:r>
            <a:endParaRPr lang="en-US" sz="2000" b="1" dirty="0">
              <a:solidFill>
                <a:srgbClr val="10A7E0"/>
              </a:solidFill>
              <a:cs typeface="Arial"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1665" y="2561630"/>
            <a:ext cx="1913048" cy="225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561630"/>
            <a:ext cx="1976096" cy="225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5"/>
          <p:cNvSpPr txBox="1">
            <a:spLocks/>
          </p:cNvSpPr>
          <p:nvPr/>
        </p:nvSpPr>
        <p:spPr bwMode="auto">
          <a:xfrm>
            <a:off x="5937292" y="1981200"/>
            <a:ext cx="1976096" cy="457200"/>
          </a:xfrm>
          <a:prstGeom prst="rect">
            <a:avLst/>
          </a:prstGeom>
          <a:noFill/>
          <a:ln w="9525">
            <a:noFill/>
            <a:miter lim="800000"/>
            <a:headEnd/>
            <a:tailEnd/>
          </a:ln>
        </p:spPr>
        <p:txBody>
          <a:bodyPr/>
          <a:lstStyle/>
          <a:p>
            <a:pPr marL="342900" indent="-342900" algn="ctr">
              <a:spcBef>
                <a:spcPct val="20000"/>
              </a:spcBef>
            </a:pPr>
            <a:r>
              <a:rPr lang="en-US" sz="2000" b="1" dirty="0" smtClean="0">
                <a:solidFill>
                  <a:srgbClr val="10A7E0"/>
                </a:solidFill>
                <a:cs typeface="Arial" charset="0"/>
              </a:rPr>
              <a:t>Meth User</a:t>
            </a:r>
            <a:endParaRPr lang="en-US" sz="2000" b="1" dirty="0">
              <a:solidFill>
                <a:srgbClr val="10A7E0"/>
              </a:solidFill>
              <a:cs typeface="Arial"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1533" y="2438400"/>
            <a:ext cx="3387614" cy="2500762"/>
          </a:xfrm>
          <a:prstGeom prst="rect">
            <a:avLst/>
          </a:prstGeom>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933876"/>
            <a:ext cx="50292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848996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551911" y="453002"/>
            <a:ext cx="8134889" cy="994798"/>
          </a:xfrm>
        </p:spPr>
        <p:txBody>
          <a:bodyPr/>
          <a:lstStyle/>
          <a:p>
            <a:pPr eaLnBrk="1" hangingPunct="1"/>
            <a:r>
              <a:rPr lang="en-US" sz="3200" b="1" u="sng" dirty="0">
                <a:solidFill>
                  <a:srgbClr val="1867AD"/>
                </a:solidFill>
                <a:latin typeface="+mn-lt"/>
                <a:cs typeface="Arial" charset="0"/>
              </a:rPr>
              <a:t>Impact on Your Athletic Performance</a:t>
            </a:r>
            <a:r>
              <a:rPr lang="en-US" sz="3200" b="1" dirty="0">
                <a:solidFill>
                  <a:srgbClr val="1867AD"/>
                </a:solidFill>
                <a:latin typeface="+mn-lt"/>
                <a:cs typeface="Arial" charset="0"/>
              </a:rPr>
              <a:t> </a:t>
            </a:r>
            <a:r>
              <a:rPr lang="en-US" sz="2800" b="1" dirty="0">
                <a:solidFill>
                  <a:srgbClr val="1867AD"/>
                </a:solidFill>
                <a:latin typeface="+mn-lt"/>
                <a:cs typeface="Arial" charset="0"/>
              </a:rPr>
              <a:t> </a:t>
            </a:r>
          </a:p>
        </p:txBody>
      </p:sp>
      <p:sp>
        <p:nvSpPr>
          <p:cNvPr id="6" name="Content Placeholder 5"/>
          <p:cNvSpPr>
            <a:spLocks noGrp="1"/>
          </p:cNvSpPr>
          <p:nvPr>
            <p:ph idx="1"/>
          </p:nvPr>
        </p:nvSpPr>
        <p:spPr>
          <a:xfrm>
            <a:off x="551911" y="1977002"/>
            <a:ext cx="5283093" cy="4157707"/>
          </a:xfrm>
        </p:spPr>
        <p:txBody>
          <a:bodyPr rtlCol="0">
            <a:normAutofit fontScale="92500" lnSpcReduction="10000"/>
          </a:bodyPr>
          <a:lstStyle/>
          <a:p>
            <a:pPr eaLnBrk="1" fontAlgn="auto" hangingPunct="1">
              <a:spcBef>
                <a:spcPts val="1200"/>
              </a:spcBef>
              <a:spcAft>
                <a:spcPts val="0"/>
              </a:spcAft>
              <a:buSzPct val="125000"/>
              <a:buFont typeface="Arial" pitchFamily="34" charset="0"/>
              <a:buChar char="•"/>
              <a:defRPr/>
            </a:pPr>
            <a:r>
              <a:rPr lang="en-US" sz="1800" b="1" dirty="0">
                <a:cs typeface="Arial" pitchFamily="34" charset="0"/>
              </a:rPr>
              <a:t>Vicodin, Percocet, OxyContin, etc.</a:t>
            </a:r>
          </a:p>
          <a:p>
            <a:pPr eaLnBrk="1" fontAlgn="auto" hangingPunct="1">
              <a:spcBef>
                <a:spcPts val="1200"/>
              </a:spcBef>
              <a:spcAft>
                <a:spcPts val="0"/>
              </a:spcAft>
              <a:buSzPct val="125000"/>
              <a:buFont typeface="Arial" pitchFamily="34" charset="0"/>
              <a:buChar char="•"/>
              <a:defRPr/>
            </a:pPr>
            <a:r>
              <a:rPr lang="en-US" sz="1800" b="1" i="1" dirty="0">
                <a:solidFill>
                  <a:srgbClr val="1867AD"/>
                </a:solidFill>
                <a:cs typeface="Arial" pitchFamily="34" charset="0"/>
              </a:rPr>
              <a:t>Use only as prescribed by a medical professional</a:t>
            </a:r>
          </a:p>
          <a:p>
            <a:pPr eaLnBrk="1" fontAlgn="auto" hangingPunct="1">
              <a:spcBef>
                <a:spcPts val="1200"/>
              </a:spcBef>
              <a:spcAft>
                <a:spcPts val="0"/>
              </a:spcAft>
              <a:buSzPct val="125000"/>
              <a:buFont typeface="Arial" pitchFamily="34" charset="0"/>
              <a:buChar char="•"/>
              <a:defRPr/>
            </a:pPr>
            <a:r>
              <a:rPr lang="en-US" sz="1800" b="1" i="1" dirty="0">
                <a:solidFill>
                  <a:srgbClr val="1867AD"/>
                </a:solidFill>
                <a:cs typeface="Arial" pitchFamily="34" charset="0"/>
              </a:rPr>
              <a:t>Stop as soon as possible</a:t>
            </a:r>
          </a:p>
          <a:p>
            <a:pPr eaLnBrk="1" fontAlgn="auto" hangingPunct="1">
              <a:spcBef>
                <a:spcPts val="1200"/>
              </a:spcBef>
              <a:spcAft>
                <a:spcPts val="0"/>
              </a:spcAft>
              <a:buSzPct val="125000"/>
              <a:buFont typeface="Arial" pitchFamily="34" charset="0"/>
              <a:buChar char="•"/>
              <a:defRPr/>
            </a:pPr>
            <a:r>
              <a:rPr lang="en-US" sz="1800" b="1" dirty="0">
                <a:cs typeface="Arial" pitchFamily="34" charset="0"/>
              </a:rPr>
              <a:t>Signs of Addiction to Opioid Pain Killers</a:t>
            </a:r>
          </a:p>
          <a:p>
            <a:pPr marL="457200" lvl="1" indent="0" eaLnBrk="1" fontAlgn="auto" hangingPunct="1">
              <a:spcBef>
                <a:spcPts val="1200"/>
              </a:spcBef>
              <a:spcAft>
                <a:spcPts val="0"/>
              </a:spcAft>
              <a:buSzPct val="125000"/>
              <a:buNone/>
              <a:defRPr/>
            </a:pPr>
            <a:r>
              <a:rPr lang="en-US" sz="1700" b="1" dirty="0">
                <a:cs typeface="Arial" pitchFamily="34" charset="0"/>
              </a:rPr>
              <a:t>Physical and Emotional Changes:</a:t>
            </a:r>
          </a:p>
          <a:p>
            <a:pPr lvl="1" eaLnBrk="1" fontAlgn="auto" hangingPunct="1">
              <a:spcBef>
                <a:spcPts val="1200"/>
              </a:spcBef>
              <a:spcAft>
                <a:spcPts val="0"/>
              </a:spcAft>
              <a:buSzPct val="125000"/>
              <a:buFont typeface="Arial" pitchFamily="34" charset="0"/>
              <a:buChar char="•"/>
              <a:defRPr/>
            </a:pPr>
            <a:r>
              <a:rPr lang="en-US" sz="1600" b="1" dirty="0">
                <a:cs typeface="Arial" pitchFamily="34" charset="0"/>
              </a:rPr>
              <a:t>Clammy skin, tiny pupils, skin rashes, nausea and vomiting, difficulty breathing, sleepiness, confusion, low energy levels, seizures, low blood pressure, coma</a:t>
            </a:r>
          </a:p>
          <a:p>
            <a:pPr lvl="1" eaLnBrk="1" fontAlgn="auto" hangingPunct="1">
              <a:spcBef>
                <a:spcPts val="1200"/>
              </a:spcBef>
              <a:spcAft>
                <a:spcPts val="0"/>
              </a:spcAft>
              <a:buSzPct val="125000"/>
              <a:buFont typeface="Arial" pitchFamily="34" charset="0"/>
              <a:buChar char="•"/>
              <a:defRPr/>
            </a:pPr>
            <a:r>
              <a:rPr lang="en-US" sz="1600" b="1" dirty="0">
                <a:cs typeface="Arial" pitchFamily="34" charset="0"/>
              </a:rPr>
              <a:t>Depression, aggravation, violence, other personality changes</a:t>
            </a:r>
          </a:p>
          <a:p>
            <a:pPr eaLnBrk="1" fontAlgn="auto" hangingPunct="1">
              <a:spcBef>
                <a:spcPts val="1200"/>
              </a:spcBef>
              <a:spcAft>
                <a:spcPts val="0"/>
              </a:spcAft>
              <a:buSzPct val="125000"/>
              <a:buFont typeface="Arial" pitchFamily="34" charset="0"/>
              <a:buChar char="•"/>
              <a:defRPr/>
            </a:pPr>
            <a:r>
              <a:rPr lang="en-US" sz="2000" b="1" dirty="0">
                <a:solidFill>
                  <a:srgbClr val="136AAA"/>
                </a:solidFill>
                <a:cs typeface="Arial" pitchFamily="34" charset="0"/>
              </a:rPr>
              <a:t>Prescription Drug Abuse Can Lead to Heroin Use/Addiction.</a:t>
            </a:r>
          </a:p>
        </p:txBody>
      </p:sp>
      <p:sp>
        <p:nvSpPr>
          <p:cNvPr id="3077" name="Content Placeholder 5"/>
          <p:cNvSpPr txBox="1">
            <a:spLocks/>
          </p:cNvSpPr>
          <p:nvPr/>
        </p:nvSpPr>
        <p:spPr bwMode="auto">
          <a:xfrm>
            <a:off x="551911" y="1219200"/>
            <a:ext cx="8083403" cy="822431"/>
          </a:xfrm>
          <a:prstGeom prst="rect">
            <a:avLst/>
          </a:prstGeom>
          <a:noFill/>
          <a:ln w="9525">
            <a:noFill/>
            <a:miter lim="800000"/>
            <a:headEnd/>
            <a:tailEnd/>
          </a:ln>
        </p:spPr>
        <p:txBody>
          <a:bodyPr/>
          <a:lstStyle/>
          <a:p>
            <a:pPr marL="342900" indent="-342900" algn="ctr">
              <a:spcBef>
                <a:spcPct val="20000"/>
              </a:spcBef>
            </a:pPr>
            <a:r>
              <a:rPr lang="en-US" sz="3200" b="1" dirty="0">
                <a:solidFill>
                  <a:srgbClr val="136AAA"/>
                </a:solidFill>
                <a:latin typeface="+mn-lt"/>
                <a:cs typeface="Arial" charset="0"/>
              </a:rPr>
              <a:t>Abuse of Prescription Pain Killers (Opioids)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23</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1026" name="Picture 2" descr="https://encrypted-tbn2.gstatic.com/images?q=tbn:ANd9GcTumbfmY7oe7IxYlmoPP4ke66UNY_xrve7NJKOwNkAHWJN-HsWIX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260" y="2300591"/>
            <a:ext cx="2361812" cy="1574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T99bxWebd0ttRO8p0sqz6IGtf_lTiKwYhb2qnJJibjzOfvI7Fwz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16" y="404326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7876" y="6248399"/>
            <a:ext cx="4634908" cy="507831"/>
          </a:xfrm>
          <a:prstGeom prst="rect">
            <a:avLst/>
          </a:prstGeom>
          <a:noFill/>
        </p:spPr>
        <p:txBody>
          <a:bodyPr wrap="square" rtlCol="0">
            <a:spAutoFit/>
          </a:bodyPr>
          <a:lstStyle/>
          <a:p>
            <a:r>
              <a:rPr lang="en-US" sz="900" dirty="0"/>
              <a:t>“Sports Injury Leading to Oxycodone Addiction”. Oxycodone Addiction Help. October 30, 2014. http://www.oxycodoneaddictionhelp.com/sports-injury-leading-to-oxycodone-addiction</a:t>
            </a:r>
          </a:p>
        </p:txBody>
      </p:sp>
      <p:sp>
        <p:nvSpPr>
          <p:cNvPr id="11" name="Right Triangle 10"/>
          <p:cNvSpPr/>
          <p:nvPr/>
        </p:nvSpPr>
        <p:spPr>
          <a:xfrm>
            <a:off x="47943"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1294" t="33533" r="11778" b="27029"/>
          <a:stretch/>
        </p:blipFill>
        <p:spPr>
          <a:xfrm>
            <a:off x="914400" y="6236480"/>
            <a:ext cx="1495648" cy="456221"/>
          </a:xfrm>
          <a:prstGeom prst="rect">
            <a:avLst/>
          </a:prstGeom>
        </p:spPr>
      </p:pic>
    </p:spTree>
    <p:extLst>
      <p:ext uri="{BB962C8B-B14F-4D97-AF65-F5344CB8AC3E}">
        <p14:creationId xmlns:p14="http://schemas.microsoft.com/office/powerpoint/2010/main" val="731553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838200"/>
          </a:xfrm>
        </p:spPr>
        <p:txBody>
          <a:bodyPr/>
          <a:lstStyle/>
          <a:p>
            <a:pPr eaLnBrk="1" hangingPunct="1"/>
            <a:r>
              <a:rPr lang="en-US" sz="2600" b="1" u="sng" dirty="0" smtClean="0">
                <a:solidFill>
                  <a:srgbClr val="1867AD"/>
                </a:solidFill>
                <a:latin typeface="Arial" charset="0"/>
                <a:cs typeface="Arial" charset="0"/>
              </a:rPr>
              <a:t>The Role of Parents</a:t>
            </a:r>
          </a:p>
        </p:txBody>
      </p:sp>
      <p:sp>
        <p:nvSpPr>
          <p:cNvPr id="6" name="Content Placeholder 5"/>
          <p:cNvSpPr>
            <a:spLocks noGrp="1"/>
          </p:cNvSpPr>
          <p:nvPr>
            <p:ph idx="1"/>
          </p:nvPr>
        </p:nvSpPr>
        <p:spPr>
          <a:xfrm>
            <a:off x="862421" y="1600200"/>
            <a:ext cx="3435616" cy="4523422"/>
          </a:xfrm>
        </p:spPr>
        <p:txBody>
          <a:bodyPr numCol="1" rtlCol="0">
            <a:normAutofit lnSpcReduction="10000"/>
          </a:bodyPr>
          <a:lstStyle/>
          <a:p>
            <a:pPr marL="0" indent="0" algn="ctr" eaLnBrk="1" fontAlgn="auto" hangingPunct="1">
              <a:spcBef>
                <a:spcPts val="1200"/>
              </a:spcBef>
              <a:spcAft>
                <a:spcPts val="0"/>
              </a:spcAft>
              <a:buSzPct val="125000"/>
              <a:buNone/>
              <a:defRPr/>
            </a:pPr>
            <a:r>
              <a:rPr lang="en-US" sz="3000" b="1" u="sng" dirty="0" smtClean="0">
                <a:solidFill>
                  <a:srgbClr val="00B050"/>
                </a:solidFill>
                <a:cs typeface="Arial" pitchFamily="34" charset="0"/>
              </a:rPr>
              <a:t>Parenting Do’s:</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Cheer everybody on the team, not just your child</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Model appropriate behavior</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Encourage your child to talk to the coach first</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Be a good listener and great encourager</a:t>
            </a:r>
          </a:p>
          <a:p>
            <a:pPr lvl="1" eaLnBrk="1" fontAlgn="auto" hangingPunct="1">
              <a:spcBef>
                <a:spcPts val="1200"/>
              </a:spcBef>
              <a:spcAft>
                <a:spcPts val="0"/>
              </a:spcAft>
              <a:buSzPct val="125000"/>
              <a:buFont typeface="Wingdings" panose="05000000000000000000" pitchFamily="2" charset="2"/>
              <a:buChar char="§"/>
              <a:defRPr/>
            </a:pPr>
            <a:r>
              <a:rPr lang="en-US" sz="1600" b="1" dirty="0" smtClean="0">
                <a:cs typeface="Arial" pitchFamily="34" charset="0"/>
              </a:rPr>
              <a:t>TALK WITH YOUR ATHLETE ABOUT THE DANGERS OF ALCOHOL, MARIJUANA, AND OTHER DRUGS AND OF PRESCRIPTION DRUG ABUSE.</a:t>
            </a:r>
          </a:p>
          <a:p>
            <a:pPr lvl="1" eaLnBrk="1" fontAlgn="auto" hangingPunct="1">
              <a:spcBef>
                <a:spcPts val="1200"/>
              </a:spcBef>
              <a:spcAft>
                <a:spcPts val="0"/>
              </a:spcAft>
              <a:buSzPct val="125000"/>
              <a:buFont typeface="Wingdings" panose="05000000000000000000" pitchFamily="2" charset="2"/>
              <a:buChar char="§"/>
              <a:defRPr/>
            </a:pPr>
            <a:endParaRPr lang="en-US" sz="1400" dirty="0" smtClean="0">
              <a:solidFill>
                <a:srgbClr val="00B050"/>
              </a:solidFill>
              <a:latin typeface="Arial" pitchFamily="34" charset="0"/>
              <a:cs typeface="Arial" pitchFamily="34" charset="0"/>
            </a:endParaRPr>
          </a:p>
          <a:p>
            <a:pPr lvl="2" eaLnBrk="1" fontAlgn="auto" hangingPunct="1">
              <a:spcBef>
                <a:spcPts val="1200"/>
              </a:spcBef>
              <a:spcAft>
                <a:spcPts val="0"/>
              </a:spcAft>
              <a:buSzPct val="125000"/>
              <a:buFont typeface="Arial" pitchFamily="34" charset="0"/>
              <a:buChar char="•"/>
              <a:defRPr/>
            </a:pPr>
            <a:endParaRPr lang="en-US" sz="1200" dirty="0" smtClean="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smtClean="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457200" y="1066800"/>
            <a:ext cx="8276856" cy="411360"/>
          </a:xfrm>
          <a:prstGeom prst="rect">
            <a:avLst/>
          </a:prstGeom>
          <a:noFill/>
          <a:ln w="9525">
            <a:noFill/>
            <a:miter lim="800000"/>
            <a:headEnd/>
            <a:tailEnd/>
          </a:ln>
        </p:spPr>
        <p:txBody>
          <a:bodyPr/>
          <a:lstStyle/>
          <a:p>
            <a:pPr marL="342900" indent="-342900" algn="ctr">
              <a:spcBef>
                <a:spcPct val="20000"/>
              </a:spcBef>
            </a:pPr>
            <a:r>
              <a:rPr lang="en-US" sz="2400" b="1" dirty="0" smtClean="0">
                <a:solidFill>
                  <a:srgbClr val="10A7E0"/>
                </a:solidFill>
                <a:cs typeface="Arial" charset="0"/>
              </a:rPr>
              <a:t>SUPPORT YOUR ATHLETE!</a:t>
            </a:r>
            <a:endParaRPr lang="en-US" sz="2000"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24</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smtClean="0">
                <a:solidFill>
                  <a:schemeClr val="bg1"/>
                </a:solidFill>
                <a:cs typeface="Arial" charset="0"/>
              </a:rPr>
              <a:t>FPO</a:t>
            </a:r>
            <a:endParaRPr lang="en-US" sz="5000" b="1" dirty="0">
              <a:solidFill>
                <a:schemeClr val="bg1"/>
              </a:solidFill>
              <a:cs typeface="Arial" charset="0"/>
            </a:endParaRPr>
          </a:p>
        </p:txBody>
      </p:sp>
      <p:sp>
        <p:nvSpPr>
          <p:cNvPr id="10" name="Content Placeholder 5"/>
          <p:cNvSpPr txBox="1">
            <a:spLocks/>
          </p:cNvSpPr>
          <p:nvPr/>
        </p:nvSpPr>
        <p:spPr bwMode="auto">
          <a:xfrm>
            <a:off x="4502416" y="1600200"/>
            <a:ext cx="3879584" cy="46769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1200"/>
              </a:spcBef>
              <a:spcAft>
                <a:spcPts val="0"/>
              </a:spcAft>
              <a:buSzPct val="125000"/>
              <a:buFont typeface="Arial" charset="0"/>
              <a:buNone/>
              <a:defRPr/>
            </a:pPr>
            <a:r>
              <a:rPr lang="en-US" sz="2800" b="1" u="sng" dirty="0" smtClean="0">
                <a:cs typeface="Arial" pitchFamily="34" charset="0"/>
              </a:rPr>
              <a:t>Parenting Don’ts:</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Overemphasizes sports at the expense of sportsmanship</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Have different goals than your child</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Treat your child differently after a loss</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Undermine the coach</a:t>
            </a:r>
          </a:p>
          <a:p>
            <a:pPr lvl="1" eaLnBrk="1" fontAlgn="auto" hangingPunct="1">
              <a:spcBef>
                <a:spcPts val="1200"/>
              </a:spcBef>
              <a:spcAft>
                <a:spcPts val="0"/>
              </a:spcAft>
              <a:buSzPct val="125000"/>
              <a:buFont typeface="Wingdings" panose="05000000000000000000" pitchFamily="2" charset="2"/>
              <a:buChar char="§"/>
              <a:defRPr/>
            </a:pPr>
            <a:r>
              <a:rPr lang="en-US" sz="1800" b="1" dirty="0" smtClean="0">
                <a:cs typeface="Arial" pitchFamily="34" charset="0"/>
              </a:rPr>
              <a:t>Live your dream through your child</a:t>
            </a:r>
          </a:p>
          <a:p>
            <a:pPr lvl="2" eaLnBrk="1" fontAlgn="auto" hangingPunct="1">
              <a:spcBef>
                <a:spcPts val="1200"/>
              </a:spcBef>
              <a:spcAft>
                <a:spcPts val="0"/>
              </a:spcAft>
              <a:buSzPct val="125000"/>
              <a:buFont typeface="Arial" pitchFamily="34" charset="0"/>
              <a:buChar char="•"/>
              <a:defRPr/>
            </a:pPr>
            <a:endParaRPr lang="en-US" sz="1200" dirty="0" smtClean="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smtClean="0">
              <a:solidFill>
                <a:schemeClr val="tx1">
                  <a:lumMod val="50000"/>
                  <a:lumOff val="50000"/>
                </a:schemeClr>
              </a:solidFill>
              <a:latin typeface="Arial" pitchFamily="34" charset="0"/>
              <a:cs typeface="Arial" pitchFamily="34" charset="0"/>
            </a:endParaRPr>
          </a:p>
        </p:txBody>
      </p:sp>
      <p:cxnSp>
        <p:nvCxnSpPr>
          <p:cNvPr id="3" name="Straight Arrow Connector 2"/>
          <p:cNvCxnSpPr/>
          <p:nvPr/>
        </p:nvCxnSpPr>
        <p:spPr>
          <a:xfrm>
            <a:off x="4488712" y="1981200"/>
            <a:ext cx="0" cy="396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93992" y="6138862"/>
            <a:ext cx="5507008" cy="338554"/>
          </a:xfrm>
          <a:prstGeom prst="rect">
            <a:avLst/>
          </a:prstGeom>
          <a:noFill/>
        </p:spPr>
        <p:txBody>
          <a:bodyPr wrap="square" rtlCol="0">
            <a:spAutoFit/>
          </a:bodyPr>
          <a:lstStyle/>
          <a:p>
            <a:r>
              <a:rPr lang="en-US" sz="800" dirty="0" smtClean="0"/>
              <a:t>Henson, Steve. “What Makes A Nightmare Sports Parent- And What Makes A Good One.” The Post Game. </a:t>
            </a:r>
            <a:r>
              <a:rPr lang="en-US" sz="800" dirty="0"/>
              <a:t>2.15.12. </a:t>
            </a:r>
            <a:r>
              <a:rPr lang="en-US" sz="800" dirty="0">
                <a:hlinkClick r:id="rId3"/>
              </a:rPr>
              <a:t>http://</a:t>
            </a:r>
            <a:r>
              <a:rPr lang="en-US" sz="800" dirty="0" smtClean="0">
                <a:hlinkClick r:id="rId3"/>
              </a:rPr>
              <a:t>www.thepostgame.com/blog/more-family-fun/201202/what-makes-nightmare-sports-parent</a:t>
            </a:r>
            <a:r>
              <a:rPr lang="en-US" sz="800" dirty="0" smtClean="0"/>
              <a:t>. 9.24.14.</a:t>
            </a:r>
            <a:endParaRPr lang="en-US" sz="800" dirty="0"/>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405221" y="6128689"/>
            <a:ext cx="1884392" cy="574800"/>
          </a:xfrm>
          <a:prstGeom prst="rect">
            <a:avLst/>
          </a:prstGeom>
        </p:spPr>
      </p:pic>
    </p:spTree>
    <p:extLst>
      <p:ext uri="{BB962C8B-B14F-4D97-AF65-F5344CB8AC3E}">
        <p14:creationId xmlns:p14="http://schemas.microsoft.com/office/powerpoint/2010/main" val="60253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idx="4294967295"/>
          </p:nvPr>
        </p:nvSpPr>
        <p:spPr>
          <a:xfrm>
            <a:off x="0" y="381000"/>
            <a:ext cx="8229600" cy="838200"/>
          </a:xfrm>
        </p:spPr>
        <p:txBody>
          <a:bodyPr/>
          <a:lstStyle/>
          <a:p>
            <a:pPr eaLnBrk="1" hangingPunct="1"/>
            <a:r>
              <a:rPr lang="en-US" sz="2600" b="1" u="sng" dirty="0">
                <a:solidFill>
                  <a:srgbClr val="1867AD"/>
                </a:solidFill>
                <a:latin typeface="Arial" charset="0"/>
                <a:cs typeface="Arial" charset="0"/>
              </a:rPr>
              <a:t> Chippewa Valley Schools </a:t>
            </a:r>
          </a:p>
        </p:txBody>
      </p:sp>
      <p:sp>
        <p:nvSpPr>
          <p:cNvPr id="6" name="Content Placeholder 5"/>
          <p:cNvSpPr>
            <a:spLocks noGrp="1"/>
          </p:cNvSpPr>
          <p:nvPr>
            <p:ph idx="4294967295"/>
          </p:nvPr>
        </p:nvSpPr>
        <p:spPr>
          <a:xfrm>
            <a:off x="914400" y="2209800"/>
            <a:ext cx="8229600" cy="4144963"/>
          </a:xfrm>
        </p:spPr>
        <p:txBody>
          <a:bodyPr numCol="1" rtlCol="0">
            <a:normAutofit/>
          </a:bodyPr>
          <a:lstStyle/>
          <a:p>
            <a:pPr marL="914400" lvl="2" indent="0" eaLnBrk="1" fontAlgn="auto" hangingPunct="1">
              <a:spcBef>
                <a:spcPts val="1200"/>
              </a:spcBef>
              <a:spcAft>
                <a:spcPts val="0"/>
              </a:spcAft>
              <a:buSzPct val="125000"/>
              <a:buNone/>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471377" y="1295399"/>
            <a:ext cx="8229600" cy="4751587"/>
          </a:xfrm>
          <a:prstGeom prst="rect">
            <a:avLst/>
          </a:prstGeom>
          <a:noFill/>
          <a:ln w="9525">
            <a:noFill/>
            <a:miter lim="800000"/>
            <a:headEnd/>
            <a:tailEnd/>
          </a:ln>
        </p:spPr>
        <p:txBody>
          <a:bodyPr/>
          <a:lstStyle/>
          <a:p>
            <a:pPr marL="342900" indent="-342900" algn="ctr">
              <a:spcBef>
                <a:spcPct val="20000"/>
              </a:spcBef>
            </a:pPr>
            <a:r>
              <a:rPr lang="en-US" sz="2400" b="1" dirty="0">
                <a:latin typeface="+mn-lt"/>
                <a:cs typeface="Arial" charset="0"/>
              </a:rPr>
              <a:t>ATHLETIC CODE OF CONDUCT </a:t>
            </a:r>
          </a:p>
          <a:p>
            <a:pPr marL="342900" indent="-342900" algn="ctr">
              <a:spcBef>
                <a:spcPct val="20000"/>
              </a:spcBef>
            </a:pPr>
            <a:r>
              <a:rPr lang="en-US" sz="2400" b="1" dirty="0">
                <a:latin typeface="+mn-lt"/>
                <a:cs typeface="Arial" charset="0"/>
              </a:rPr>
              <a:t>We Support Good Sportsmanship and Educational Athletics</a:t>
            </a:r>
          </a:p>
          <a:p>
            <a:pPr marL="342900" indent="-342900" algn="ctr">
              <a:spcBef>
                <a:spcPct val="20000"/>
              </a:spcBef>
            </a:pPr>
            <a:endParaRPr lang="en-US" sz="2800" b="1" dirty="0">
              <a:solidFill>
                <a:srgbClr val="4788FF"/>
              </a:solidFill>
              <a:latin typeface="+mn-lt"/>
              <a:cs typeface="Arial" charset="0"/>
            </a:endParaRPr>
          </a:p>
          <a:p>
            <a:pPr marL="342900" indent="-342900" algn="ctr">
              <a:spcBef>
                <a:spcPct val="20000"/>
              </a:spcBef>
            </a:pPr>
            <a:r>
              <a:rPr lang="en-US" sz="2800" b="1" dirty="0">
                <a:latin typeface="+mn-lt"/>
                <a:cs typeface="Arial" charset="0"/>
              </a:rPr>
              <a:t>Our Athletes are EXPECTED to be </a:t>
            </a:r>
            <a:endParaRPr lang="en-US" sz="2800" b="1" dirty="0" smtClean="0">
              <a:latin typeface="+mn-lt"/>
              <a:cs typeface="Arial" charset="0"/>
            </a:endParaRPr>
          </a:p>
          <a:p>
            <a:pPr marL="342900" indent="-342900" algn="ctr">
              <a:spcBef>
                <a:spcPct val="20000"/>
              </a:spcBef>
            </a:pPr>
            <a:r>
              <a:rPr lang="en-US" sz="2800" b="1" dirty="0" smtClean="0">
                <a:latin typeface="+mn-lt"/>
                <a:cs typeface="Arial" charset="0"/>
              </a:rPr>
              <a:t>RESPECTFUL </a:t>
            </a:r>
            <a:r>
              <a:rPr lang="en-US" sz="2800" b="1" dirty="0">
                <a:latin typeface="+mn-lt"/>
                <a:cs typeface="Arial" charset="0"/>
              </a:rPr>
              <a:t>and RESPONSIBLE!</a:t>
            </a:r>
          </a:p>
          <a:p>
            <a:pPr lvl="1" algn="ctr">
              <a:spcBef>
                <a:spcPts val="0"/>
              </a:spcBef>
            </a:pPr>
            <a:endParaRPr lang="en-US" sz="3200" b="1" dirty="0" smtClean="0">
              <a:solidFill>
                <a:srgbClr val="136AAA"/>
              </a:solidFill>
              <a:latin typeface="+mn-lt"/>
              <a:cs typeface="Arial" charset="0"/>
            </a:endParaRPr>
          </a:p>
          <a:p>
            <a:pPr lvl="1" algn="ctr">
              <a:spcBef>
                <a:spcPts val="0"/>
              </a:spcBef>
            </a:pPr>
            <a:r>
              <a:rPr lang="en-US" sz="3200" b="1" dirty="0" smtClean="0">
                <a:solidFill>
                  <a:srgbClr val="136AAA"/>
                </a:solidFill>
                <a:latin typeface="+mn-lt"/>
                <a:cs typeface="Arial" charset="0"/>
              </a:rPr>
              <a:t>To </a:t>
            </a:r>
            <a:r>
              <a:rPr lang="en-US" sz="3200" b="1" dirty="0">
                <a:solidFill>
                  <a:srgbClr val="136AAA"/>
                </a:solidFill>
                <a:latin typeface="+mn-lt"/>
                <a:cs typeface="Arial" charset="0"/>
              </a:rPr>
              <a:t>c</a:t>
            </a:r>
            <a:r>
              <a:rPr lang="en-US" sz="3200" b="1" dirty="0" smtClean="0">
                <a:solidFill>
                  <a:srgbClr val="136AAA"/>
                </a:solidFill>
                <a:latin typeface="+mn-lt"/>
                <a:cs typeface="Arial" charset="0"/>
              </a:rPr>
              <a:t>heer </a:t>
            </a:r>
            <a:r>
              <a:rPr lang="en-US" sz="3200" b="1" dirty="0">
                <a:solidFill>
                  <a:srgbClr val="136AAA"/>
                </a:solidFill>
                <a:latin typeface="+mn-lt"/>
                <a:cs typeface="Arial" charset="0"/>
              </a:rPr>
              <a:t>positively </a:t>
            </a:r>
            <a:r>
              <a:rPr lang="en-US" sz="3200" b="1" dirty="0" smtClean="0">
                <a:solidFill>
                  <a:srgbClr val="136AAA"/>
                </a:solidFill>
                <a:latin typeface="+mn-lt"/>
                <a:cs typeface="Arial" charset="0"/>
              </a:rPr>
              <a:t>for their team </a:t>
            </a:r>
            <a:endParaRPr lang="en-US" sz="3200" b="1" dirty="0">
              <a:solidFill>
                <a:srgbClr val="136AAA"/>
              </a:solidFill>
              <a:latin typeface="+mn-lt"/>
              <a:cs typeface="Arial" charset="0"/>
            </a:endParaRPr>
          </a:p>
          <a:p>
            <a:pPr lvl="1" algn="ctr">
              <a:spcBef>
                <a:spcPts val="0"/>
              </a:spcBef>
            </a:pPr>
            <a:r>
              <a:rPr lang="en-US" sz="3200" b="1" dirty="0" smtClean="0">
                <a:solidFill>
                  <a:srgbClr val="136AAA"/>
                </a:solidFill>
                <a:latin typeface="+mn-lt"/>
                <a:cs typeface="Arial" charset="0"/>
              </a:rPr>
              <a:t>Not to taunt or display disruptive </a:t>
            </a:r>
            <a:r>
              <a:rPr lang="en-US" sz="3200" b="1" dirty="0">
                <a:solidFill>
                  <a:srgbClr val="136AAA"/>
                </a:solidFill>
                <a:latin typeface="+mn-lt"/>
                <a:cs typeface="Arial" charset="0"/>
              </a:rPr>
              <a:t>behavior</a:t>
            </a:r>
          </a:p>
          <a:p>
            <a:pPr lvl="1" algn="ctr">
              <a:spcBef>
                <a:spcPts val="0"/>
              </a:spcBef>
            </a:pPr>
            <a:r>
              <a:rPr lang="en-US" sz="3200" b="1" dirty="0" smtClean="0">
                <a:solidFill>
                  <a:srgbClr val="136AAA"/>
                </a:solidFill>
                <a:latin typeface="+mn-lt"/>
                <a:cs typeface="Arial" charset="0"/>
              </a:rPr>
              <a:t>To </a:t>
            </a:r>
            <a:r>
              <a:rPr lang="en-US" sz="3200" b="1" dirty="0">
                <a:solidFill>
                  <a:srgbClr val="136AAA"/>
                </a:solidFill>
                <a:latin typeface="+mn-lt"/>
                <a:cs typeface="Arial" charset="0"/>
              </a:rPr>
              <a:t>a</a:t>
            </a:r>
            <a:r>
              <a:rPr lang="en-US" sz="3200" b="1" dirty="0" smtClean="0">
                <a:solidFill>
                  <a:srgbClr val="136AAA"/>
                </a:solidFill>
                <a:latin typeface="+mn-lt"/>
                <a:cs typeface="Arial" charset="0"/>
              </a:rPr>
              <a:t>ccept </a:t>
            </a:r>
            <a:r>
              <a:rPr lang="en-US" sz="3200" b="1" dirty="0">
                <a:solidFill>
                  <a:srgbClr val="136AAA"/>
                </a:solidFill>
                <a:latin typeface="+mn-lt"/>
                <a:cs typeface="Arial" charset="0"/>
              </a:rPr>
              <a:t>officials’ decisions</a:t>
            </a:r>
          </a:p>
          <a:p>
            <a:pPr algn="ctr">
              <a:spcBef>
                <a:spcPct val="20000"/>
              </a:spcBef>
            </a:pPr>
            <a:endParaRPr lang="en-US" sz="1400" b="1" dirty="0">
              <a:solidFill>
                <a:srgbClr val="4788FF"/>
              </a:solidFill>
              <a:latin typeface="+mn-lt"/>
              <a:cs typeface="Arial" charset="0"/>
            </a:endParaRPr>
          </a:p>
          <a:p>
            <a:pPr>
              <a:spcBef>
                <a:spcPct val="20000"/>
              </a:spcBef>
            </a:pPr>
            <a:endParaRPr lang="en-US" sz="2400" b="1" dirty="0">
              <a:solidFill>
                <a:srgbClr val="4788FF"/>
              </a:solidFill>
              <a:cs typeface="Arial" charset="0"/>
            </a:endParaRPr>
          </a:p>
          <a:p>
            <a:pPr>
              <a:spcBef>
                <a:spcPct val="20000"/>
              </a:spcBef>
            </a:pPr>
            <a:endParaRPr lang="en-US" sz="2400" b="1" dirty="0">
              <a:solidFill>
                <a:srgbClr val="4788FF"/>
              </a:solidFill>
              <a:cs typeface="Arial" charset="0"/>
            </a:endParaRPr>
          </a:p>
          <a:p>
            <a:pPr marL="342900" indent="-342900" algn="ctr">
              <a:spcBef>
                <a:spcPct val="20000"/>
              </a:spcBef>
            </a:pPr>
            <a:endParaRPr lang="en-US" sz="2400" b="1" dirty="0">
              <a:solidFill>
                <a:srgbClr val="4788FF"/>
              </a:solidFill>
              <a:cs typeface="Arial" charset="0"/>
            </a:endParaRPr>
          </a:p>
          <a:p>
            <a:pPr marL="342900" indent="-342900" algn="ctr">
              <a:spcBef>
                <a:spcPct val="20000"/>
              </a:spcBef>
            </a:pPr>
            <a:endParaRPr lang="en-US" sz="2000" b="1" dirty="0">
              <a:solidFill>
                <a:srgbClr val="4788FF"/>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25</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6096000" y="2362200"/>
            <a:ext cx="1600200" cy="990600"/>
          </a:xfrm>
          <a:prstGeom prst="rect">
            <a:avLst/>
          </a:prstGeom>
          <a:noFill/>
          <a:ln w="9525">
            <a:noFill/>
            <a:miter lim="800000"/>
            <a:headEnd/>
            <a:tailEnd/>
          </a:ln>
        </p:spPr>
        <p:txBody>
          <a:bodyPr/>
          <a:lstStyle/>
          <a:p>
            <a:pPr marL="342900" indent="-342900">
              <a:spcBef>
                <a:spcPct val="20000"/>
              </a:spcBef>
            </a:pPr>
            <a:endParaRPr lang="en-US" sz="5000" b="1" dirty="0">
              <a:solidFill>
                <a:schemeClr val="bg1"/>
              </a:solidFill>
              <a:cs typeface="Arial" charset="0"/>
            </a:endParaRP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566490" y="-4"/>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573966" y="6005350"/>
            <a:ext cx="1884392" cy="5748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6" y="164499"/>
            <a:ext cx="1352365" cy="1283302"/>
          </a:xfrm>
          <a:prstGeom prst="rect">
            <a:avLst/>
          </a:prstGeom>
        </p:spPr>
      </p:pic>
    </p:spTree>
    <p:extLst>
      <p:ext uri="{BB962C8B-B14F-4D97-AF65-F5344CB8AC3E}">
        <p14:creationId xmlns:p14="http://schemas.microsoft.com/office/powerpoint/2010/main" val="344199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838200"/>
          </a:xfrm>
        </p:spPr>
        <p:txBody>
          <a:bodyPr/>
          <a:lstStyle/>
          <a:p>
            <a:pPr eaLnBrk="1" hangingPunct="1"/>
            <a:r>
              <a:rPr lang="en-US" sz="2600" b="1" u="sng" dirty="0">
                <a:solidFill>
                  <a:srgbClr val="1867AD"/>
                </a:solidFill>
                <a:latin typeface="Arial" charset="0"/>
                <a:cs typeface="Arial" charset="0"/>
              </a:rPr>
              <a:t>Chippewa Valley Schools</a:t>
            </a:r>
          </a:p>
        </p:txBody>
      </p:sp>
      <p:sp>
        <p:nvSpPr>
          <p:cNvPr id="6" name="Content Placeholder 5"/>
          <p:cNvSpPr>
            <a:spLocks noGrp="1"/>
          </p:cNvSpPr>
          <p:nvPr>
            <p:ph idx="1"/>
          </p:nvPr>
        </p:nvSpPr>
        <p:spPr>
          <a:xfrm>
            <a:off x="471377" y="2209800"/>
            <a:ext cx="8229600" cy="4144962"/>
          </a:xfrm>
        </p:spPr>
        <p:txBody>
          <a:bodyPr numCol="1" rtlCol="0">
            <a:normAutofit/>
          </a:bodyPr>
          <a:lstStyle/>
          <a:p>
            <a:pPr marL="914400" lvl="2" indent="0" eaLnBrk="1" fontAlgn="auto" hangingPunct="1">
              <a:spcBef>
                <a:spcPts val="1200"/>
              </a:spcBef>
              <a:spcAft>
                <a:spcPts val="0"/>
              </a:spcAft>
              <a:buSzPct val="125000"/>
              <a:buNone/>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727975" y="1320609"/>
            <a:ext cx="7941103" cy="3403791"/>
          </a:xfrm>
          <a:prstGeom prst="rect">
            <a:avLst/>
          </a:prstGeom>
          <a:noFill/>
          <a:ln w="9525">
            <a:noFill/>
            <a:miter lim="800000"/>
            <a:headEnd/>
            <a:tailEnd/>
          </a:ln>
        </p:spPr>
        <p:txBody>
          <a:bodyPr/>
          <a:lstStyle/>
          <a:p>
            <a:pPr marL="342900" indent="-342900" algn="ctr">
              <a:spcBef>
                <a:spcPct val="20000"/>
              </a:spcBef>
            </a:pPr>
            <a:r>
              <a:rPr lang="en-US" sz="4000" b="1" dirty="0">
                <a:latin typeface="Calibri" panose="020F0502020204030204" pitchFamily="34" charset="0"/>
                <a:cs typeface="Calibri" panose="020F0502020204030204" pitchFamily="34" charset="0"/>
              </a:rPr>
              <a:t>	Athletic Code of Conduct </a:t>
            </a:r>
            <a:endParaRPr lang="en-US" sz="2400" b="1" dirty="0">
              <a:cs typeface="Arial" charset="0"/>
            </a:endParaRPr>
          </a:p>
          <a:p>
            <a:pPr marL="342900" indent="-342900" algn="ctr">
              <a:spcBef>
                <a:spcPct val="20000"/>
              </a:spcBef>
            </a:pPr>
            <a:r>
              <a:rPr lang="en-US" sz="2400" b="1" dirty="0">
                <a:cs typeface="Arial" charset="0"/>
              </a:rPr>
              <a:t>ADDICTIVE AND ILLEGAL SUBSTANCES </a:t>
            </a:r>
          </a:p>
          <a:p>
            <a:pPr marL="342900" indent="-342900" algn="ctr">
              <a:spcBef>
                <a:spcPct val="20000"/>
              </a:spcBef>
            </a:pPr>
            <a:r>
              <a:rPr lang="en-US" sz="2400" b="1" dirty="0">
                <a:cs typeface="Arial" charset="0"/>
              </a:rPr>
              <a:t>AND OTHER MISCONDUCT</a:t>
            </a:r>
          </a:p>
          <a:p>
            <a:pPr marL="342900" indent="-342900" algn="ctr">
              <a:spcBef>
                <a:spcPts val="0"/>
              </a:spcBef>
            </a:pPr>
            <a:endParaRPr lang="en-US" b="1" dirty="0">
              <a:cs typeface="Arial" charset="0"/>
            </a:endParaRPr>
          </a:p>
          <a:p>
            <a:pPr marL="342900" indent="-342900" algn="ctr">
              <a:spcBef>
                <a:spcPts val="0"/>
              </a:spcBef>
            </a:pPr>
            <a:r>
              <a:rPr lang="en-US" sz="2800" b="1" i="1" dirty="0">
                <a:latin typeface="Calibri" panose="020F0502020204030204" pitchFamily="34" charset="0"/>
                <a:cs typeface="Calibri" panose="020F0502020204030204" pitchFamily="34" charset="0"/>
              </a:rPr>
              <a:t>Addictive substances – the use, possession, distribution or sale of addictive and illegal substances by student athletes is prohibited.</a:t>
            </a:r>
          </a:p>
          <a:p>
            <a:pPr marL="342900" indent="-342900" algn="ctr">
              <a:spcBef>
                <a:spcPct val="20000"/>
              </a:spcBef>
            </a:pPr>
            <a:endParaRPr lang="en-US" sz="2400" b="1" dirty="0">
              <a:cs typeface="Arial" charset="0"/>
            </a:endParaRPr>
          </a:p>
          <a:p>
            <a:pPr marL="342900" indent="-342900" algn="ctr">
              <a:spcBef>
                <a:spcPct val="20000"/>
              </a:spcBef>
            </a:pPr>
            <a:r>
              <a:rPr lang="en-US" sz="1600" b="1" dirty="0">
                <a:cs typeface="Arial" charset="0"/>
              </a:rPr>
              <a:t>Other Misconduct:  Any conduct that dishonors the athlete, the team and the school will not be tolerated.  For any acts of unacceptable conduct such as , but not limited to, theft, extortion, vandalism, assault, sexual misconduct, gross disrespect, hazing, or inappropriate use of the internet, electronic devices or communication systems.  </a:t>
            </a:r>
          </a:p>
          <a:p>
            <a:pPr marL="342900" indent="-342900" algn="ctr">
              <a:spcBef>
                <a:spcPct val="20000"/>
              </a:spcBef>
            </a:pPr>
            <a:endParaRPr lang="en-US" sz="1600" dirty="0">
              <a:solidFill>
                <a:srgbClr val="4788FF"/>
              </a:solidFill>
              <a:cs typeface="Arial" charset="0"/>
            </a:endParaRPr>
          </a:p>
          <a:p>
            <a:pPr marL="342900" indent="-342900" algn="ctr">
              <a:spcBef>
                <a:spcPct val="20000"/>
              </a:spcBef>
            </a:pPr>
            <a:endParaRPr lang="en-US" sz="1600" dirty="0">
              <a:solidFill>
                <a:srgbClr val="4788FF"/>
              </a:solidFill>
              <a:cs typeface="Arial" charset="0"/>
            </a:endParaRPr>
          </a:p>
          <a:p>
            <a:pPr marL="342900" indent="-342900" algn="ctr">
              <a:spcBef>
                <a:spcPct val="20000"/>
              </a:spcBef>
            </a:pPr>
            <a:r>
              <a:rPr lang="en-US" sz="2400" b="1" dirty="0">
                <a:solidFill>
                  <a:srgbClr val="4788FF"/>
                </a:solidFill>
                <a:cs typeface="Arial" charset="0"/>
              </a:rPr>
              <a:t> </a:t>
            </a:r>
            <a:endParaRPr lang="en-US" sz="2000" b="1" u="sng" dirty="0">
              <a:solidFill>
                <a:srgbClr val="4788FF"/>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26</a:t>
            </a:fld>
            <a:endParaRPr lang="en-US" sz="1400" b="1" dirty="0">
              <a:solidFill>
                <a:schemeClr val="bg1">
                  <a:lumMod val="50000"/>
                </a:schemeClr>
              </a:solidFill>
              <a:latin typeface="Arial" pitchFamily="34" charset="0"/>
              <a:cs typeface="Arial" pitchFamily="34" charset="0"/>
            </a:endParaRP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284708" y="6040858"/>
            <a:ext cx="2295388" cy="70016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6" y="164498"/>
            <a:ext cx="1603744" cy="1521843"/>
          </a:xfrm>
          <a:prstGeom prst="rect">
            <a:avLst/>
          </a:prstGeom>
        </p:spPr>
      </p:pic>
    </p:spTree>
    <p:extLst>
      <p:ext uri="{BB962C8B-B14F-4D97-AF65-F5344CB8AC3E}">
        <p14:creationId xmlns:p14="http://schemas.microsoft.com/office/powerpoint/2010/main" val="1584674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9067800" cy="838200"/>
          </a:xfrm>
        </p:spPr>
        <p:txBody>
          <a:bodyPr/>
          <a:lstStyle/>
          <a:p>
            <a:pPr marL="342900" indent="-342900">
              <a:spcBef>
                <a:spcPct val="20000"/>
              </a:spcBef>
            </a:pPr>
            <a:r>
              <a:rPr lang="en-US" sz="3200" b="1" dirty="0">
                <a:solidFill>
                  <a:srgbClr val="4788FF"/>
                </a:solidFill>
                <a:latin typeface="+mn-lt"/>
                <a:cs typeface="Arial" charset="0"/>
              </a:rPr>
              <a:t>ATHLETIC CODE OF CONDUCT </a:t>
            </a:r>
          </a:p>
        </p:txBody>
      </p:sp>
      <p:sp>
        <p:nvSpPr>
          <p:cNvPr id="6" name="Content Placeholder 5"/>
          <p:cNvSpPr>
            <a:spLocks noGrp="1"/>
          </p:cNvSpPr>
          <p:nvPr>
            <p:ph idx="1"/>
          </p:nvPr>
        </p:nvSpPr>
        <p:spPr>
          <a:xfrm>
            <a:off x="471377" y="2209800"/>
            <a:ext cx="8229600" cy="4144962"/>
          </a:xfrm>
        </p:spPr>
        <p:txBody>
          <a:bodyPr numCol="1" rtlCol="0">
            <a:normAutofit/>
          </a:bodyPr>
          <a:lstStyle/>
          <a:p>
            <a:pPr marL="914400" lvl="2" indent="0" eaLnBrk="1" fontAlgn="auto" hangingPunct="1">
              <a:spcBef>
                <a:spcPts val="1200"/>
              </a:spcBef>
              <a:spcAft>
                <a:spcPts val="0"/>
              </a:spcAft>
              <a:buSzPct val="125000"/>
              <a:buNone/>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758455" y="1143000"/>
            <a:ext cx="7942521" cy="4769261"/>
          </a:xfrm>
          <a:prstGeom prst="rect">
            <a:avLst/>
          </a:prstGeom>
          <a:noFill/>
          <a:ln w="9525">
            <a:noFill/>
            <a:miter lim="800000"/>
            <a:headEnd/>
            <a:tailEnd/>
          </a:ln>
        </p:spPr>
        <p:txBody>
          <a:bodyPr/>
          <a:lstStyle/>
          <a:p>
            <a:pPr marL="342900" indent="-342900" algn="ctr">
              <a:spcBef>
                <a:spcPct val="20000"/>
              </a:spcBef>
            </a:pPr>
            <a:r>
              <a:rPr lang="en-US" sz="2400" b="1" dirty="0">
                <a:cs typeface="Arial" charset="0"/>
              </a:rPr>
              <a:t>	</a:t>
            </a:r>
          </a:p>
          <a:p>
            <a:pPr marL="342900" indent="-342900" algn="ctr">
              <a:spcBef>
                <a:spcPct val="20000"/>
              </a:spcBef>
            </a:pPr>
            <a:r>
              <a:rPr lang="en-US" sz="2400" b="1" u="sng" dirty="0">
                <a:cs typeface="Arial" charset="0"/>
              </a:rPr>
              <a:t>Consequences of Use of </a:t>
            </a:r>
          </a:p>
          <a:p>
            <a:pPr marL="342900" indent="-342900" algn="ctr">
              <a:spcBef>
                <a:spcPct val="20000"/>
              </a:spcBef>
            </a:pPr>
            <a:r>
              <a:rPr lang="en-US" sz="2400" b="1" u="sng" dirty="0">
                <a:cs typeface="Arial" charset="0"/>
              </a:rPr>
              <a:t>Addictive and Illegal Substances: </a:t>
            </a:r>
          </a:p>
          <a:p>
            <a:pPr marL="342900" indent="-342900" algn="ctr">
              <a:spcBef>
                <a:spcPct val="20000"/>
              </a:spcBef>
            </a:pPr>
            <a:endParaRPr lang="en-US" sz="2400" b="1" u="sng" dirty="0">
              <a:solidFill>
                <a:srgbClr val="4788FF"/>
              </a:solidFill>
              <a:cs typeface="Arial" charset="0"/>
            </a:endParaRPr>
          </a:p>
          <a:p>
            <a:pPr marL="342900" indent="-342900">
              <a:spcBef>
                <a:spcPct val="20000"/>
              </a:spcBef>
              <a:buFont typeface="Arial" panose="020B0604020202020204" pitchFamily="34" charset="0"/>
              <a:buChar char="•"/>
            </a:pPr>
            <a:r>
              <a:rPr lang="en-US" b="1" dirty="0">
                <a:solidFill>
                  <a:srgbClr val="136AAA"/>
                </a:solidFill>
                <a:latin typeface="Calibri" panose="020F0502020204030204" pitchFamily="34" charset="0"/>
                <a:cs typeface="Calibri" panose="020F0502020204030204" pitchFamily="34" charset="0"/>
              </a:rPr>
              <a:t>First Offense </a:t>
            </a:r>
            <a:r>
              <a:rPr lang="en-US" dirty="0">
                <a:solidFill>
                  <a:srgbClr val="1867AD"/>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Lose 25% of competitions, plus taking the online </a:t>
            </a:r>
            <a:r>
              <a:rPr lang="en-US" b="1" i="1" dirty="0">
                <a:latin typeface="Calibri" panose="020F0502020204030204" pitchFamily="34" charset="0"/>
                <a:cs typeface="Calibri" panose="020F0502020204030204" pitchFamily="34" charset="0"/>
              </a:rPr>
              <a:t>Life of an Athlete </a:t>
            </a:r>
            <a:r>
              <a:rPr lang="en-US" b="1" dirty="0">
                <a:latin typeface="Calibri" panose="020F0502020204030204" pitchFamily="34" charset="0"/>
                <a:cs typeface="Calibri" panose="020F0502020204030204" pitchFamily="34" charset="0"/>
              </a:rPr>
              <a:t>course.  Certification of completion is required.*</a:t>
            </a:r>
          </a:p>
          <a:p>
            <a:pPr marL="342900" indent="-342900">
              <a:spcBef>
                <a:spcPct val="20000"/>
              </a:spcBef>
              <a:buFont typeface="Arial" panose="020B0604020202020204" pitchFamily="34" charset="0"/>
              <a:buChar char="•"/>
            </a:pPr>
            <a:r>
              <a:rPr lang="en-US" b="1" dirty="0">
                <a:solidFill>
                  <a:srgbClr val="136AAA"/>
                </a:solidFill>
                <a:latin typeface="Calibri" panose="020F0502020204030204" pitchFamily="34" charset="0"/>
                <a:cs typeface="Calibri" panose="020F0502020204030204" pitchFamily="34" charset="0"/>
              </a:rPr>
              <a:t>Second Offense </a:t>
            </a:r>
            <a:r>
              <a:rPr lang="en-US" dirty="0">
                <a:solidFill>
                  <a:srgbClr val="1867AD"/>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Lose 50% of competitions, plus professional consultation selected by the school district and paid for by the athlete.  Verification from the professional agency is required following completion of the consultation.</a:t>
            </a:r>
          </a:p>
          <a:p>
            <a:pPr marL="342900" indent="-342900">
              <a:spcBef>
                <a:spcPct val="20000"/>
              </a:spcBef>
              <a:buFont typeface="Arial" panose="020B0604020202020204" pitchFamily="34" charset="0"/>
              <a:buChar char="•"/>
            </a:pPr>
            <a:r>
              <a:rPr lang="en-US" b="1" dirty="0">
                <a:solidFill>
                  <a:srgbClr val="1867AD"/>
                </a:solidFill>
                <a:latin typeface="Calibri" panose="020F0502020204030204" pitchFamily="34" charset="0"/>
                <a:cs typeface="Calibri" panose="020F0502020204030204" pitchFamily="34" charset="0"/>
              </a:rPr>
              <a:t>Third Offense </a:t>
            </a:r>
            <a:r>
              <a:rPr lang="en-US" dirty="0">
                <a:solidFill>
                  <a:srgbClr val="1867AD"/>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Suspension from all competitions for the remainder of middle school or high school career.  </a:t>
            </a:r>
          </a:p>
          <a:p>
            <a:pPr marL="342900" indent="-342900">
              <a:spcBef>
                <a:spcPct val="20000"/>
              </a:spcBef>
              <a:buFont typeface="Arial" panose="020B0604020202020204" pitchFamily="34" charset="0"/>
              <a:buChar char="•"/>
            </a:pPr>
            <a:endParaRPr lang="en-US" sz="1600" dirty="0">
              <a:cs typeface="Arial" charset="0"/>
            </a:endParaRPr>
          </a:p>
          <a:p>
            <a:pPr>
              <a:spcBef>
                <a:spcPct val="20000"/>
              </a:spcBef>
            </a:pPr>
            <a:r>
              <a:rPr lang="en-US" sz="1600" b="1" dirty="0">
                <a:cs typeface="Arial" charset="0"/>
              </a:rPr>
              <a:t>*An athlete’s first tobacco violation – Lose 10% of competitions. </a:t>
            </a:r>
          </a:p>
          <a:p>
            <a:pPr>
              <a:spcBef>
                <a:spcPct val="20000"/>
              </a:spcBef>
            </a:pPr>
            <a:r>
              <a:rPr lang="en-US" sz="1600" b="1" dirty="0">
                <a:cs typeface="Arial" charset="0"/>
              </a:rPr>
              <a:t> For any further tobacco violation, the above consequences will apply.  </a:t>
            </a:r>
          </a:p>
          <a:p>
            <a:pPr marL="342900" indent="-342900" algn="ctr">
              <a:spcBef>
                <a:spcPct val="20000"/>
              </a:spcBef>
            </a:pPr>
            <a:endParaRPr lang="en-US" sz="1600" dirty="0">
              <a:solidFill>
                <a:srgbClr val="4788FF"/>
              </a:solidFill>
              <a:cs typeface="Arial" charset="0"/>
            </a:endParaRPr>
          </a:p>
          <a:p>
            <a:pPr marL="342900" indent="-342900" algn="ctr">
              <a:spcBef>
                <a:spcPct val="20000"/>
              </a:spcBef>
            </a:pPr>
            <a:r>
              <a:rPr lang="en-US" sz="2400" b="1" dirty="0">
                <a:solidFill>
                  <a:srgbClr val="4788FF"/>
                </a:solidFill>
                <a:cs typeface="Arial" charset="0"/>
              </a:rPr>
              <a:t> </a:t>
            </a:r>
            <a:endParaRPr lang="en-US" sz="2000" b="1" u="sng" dirty="0">
              <a:solidFill>
                <a:srgbClr val="4788FF"/>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27</a:t>
            </a:fld>
            <a:endParaRPr lang="en-US" sz="1400" b="1" dirty="0">
              <a:solidFill>
                <a:schemeClr val="bg1">
                  <a:lumMod val="50000"/>
                </a:schemeClr>
              </a:solidFill>
              <a:latin typeface="Arial" pitchFamily="34" charset="0"/>
              <a:cs typeface="Arial" pitchFamily="34" charset="0"/>
            </a:endParaRP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587652" y="6067362"/>
            <a:ext cx="1884392" cy="5748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6" y="184818"/>
            <a:ext cx="1603744" cy="1521843"/>
          </a:xfrm>
          <a:prstGeom prst="rect">
            <a:avLst/>
          </a:prstGeom>
        </p:spPr>
      </p:pic>
    </p:spTree>
    <p:extLst>
      <p:ext uri="{BB962C8B-B14F-4D97-AF65-F5344CB8AC3E}">
        <p14:creationId xmlns:p14="http://schemas.microsoft.com/office/powerpoint/2010/main" val="1014279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6200" y="0"/>
            <a:ext cx="9067801" cy="1600200"/>
          </a:xfrm>
          <a:prstGeom prst="rect">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p:cNvSpPr/>
          <p:nvPr/>
        </p:nvSpPr>
        <p:spPr>
          <a:xfrm flipH="1">
            <a:off x="1" y="-20321"/>
            <a:ext cx="9144000" cy="17526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609600"/>
            <a:ext cx="9143999"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400" b="1" spc="150" dirty="0">
                <a:ln w="11430"/>
                <a:solidFill>
                  <a:srgbClr val="F8F8F8"/>
                </a:solidFill>
                <a:effectLst>
                  <a:outerShdw blurRad="25400" algn="tl" rotWithShape="0">
                    <a:srgbClr val="000000">
                      <a:alpha val="43000"/>
                    </a:srgbClr>
                  </a:outerShdw>
                </a:effectLst>
                <a:latin typeface="+mn-lt"/>
              </a:rPr>
              <a:t>Important Information</a:t>
            </a:r>
          </a:p>
          <a:p>
            <a:pPr algn="ctr"/>
            <a:endParaRPr lang="en-US" sz="3600" b="1" cap="none" spc="150" dirty="0">
              <a:ln w="11430"/>
              <a:solidFill>
                <a:srgbClr val="F8F8F8"/>
              </a:solidFill>
              <a:effectLst>
                <a:outerShdw blurRad="25400" algn="tl" rotWithShape="0">
                  <a:srgbClr val="000000">
                    <a:alpha val="43000"/>
                  </a:srgbClr>
                </a:outerShdw>
              </a:effectLst>
            </a:endParaRPr>
          </a:p>
        </p:txBody>
      </p:sp>
      <p:sp>
        <p:nvSpPr>
          <p:cNvPr id="2" name="TextBox 1"/>
          <p:cNvSpPr txBox="1"/>
          <p:nvPr/>
        </p:nvSpPr>
        <p:spPr>
          <a:xfrm>
            <a:off x="-1" y="1752600"/>
            <a:ext cx="9143999" cy="646331"/>
          </a:xfrm>
          <a:prstGeom prst="rect">
            <a:avLst/>
          </a:prstGeom>
          <a:noFill/>
        </p:spPr>
        <p:txBody>
          <a:bodyPr wrap="square" rtlCol="0">
            <a:spAutoFit/>
          </a:bodyPr>
          <a:lstStyle/>
          <a:p>
            <a:r>
              <a:rPr lang="en-US" dirty="0">
                <a:solidFill>
                  <a:schemeClr val="bg1"/>
                </a:solidFill>
              </a:rPr>
              <a:t>Dan Serard</a:t>
            </a:r>
            <a:br>
              <a:rPr lang="en-US" dirty="0">
                <a:solidFill>
                  <a:schemeClr val="bg1"/>
                </a:solidFill>
              </a:rPr>
            </a:br>
            <a:r>
              <a:rPr lang="en-US" dirty="0">
                <a:solidFill>
                  <a:schemeClr val="bg1"/>
                </a:solidFill>
              </a:rPr>
              <a:t>Program Coordinator, Life of an Athlete</a:t>
            </a:r>
          </a:p>
        </p:txBody>
      </p:sp>
      <p:sp>
        <p:nvSpPr>
          <p:cNvPr id="3" name="Rectangle 2"/>
          <p:cNvSpPr/>
          <p:nvPr/>
        </p:nvSpPr>
        <p:spPr>
          <a:xfrm>
            <a:off x="-90376" y="1600200"/>
            <a:ext cx="9296400" cy="525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Content Placeholder 2"/>
          <p:cNvSpPr txBox="1">
            <a:spLocks/>
          </p:cNvSpPr>
          <p:nvPr/>
        </p:nvSpPr>
        <p:spPr bwMode="auto">
          <a:xfrm>
            <a:off x="76200" y="1676400"/>
            <a:ext cx="8915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itchFamily="34" charset="0"/>
                <a:cs typeface="Arial" pitchFamily="34" charset="0"/>
              </a:defRPr>
            </a:lvl1pPr>
            <a:lvl2pPr marL="742950" indent="-285750" eaLnBrk="0" hangingPunct="0">
              <a:defRPr>
                <a:solidFill>
                  <a:schemeClr val="tx1"/>
                </a:solidFill>
                <a:latin typeface="Candara" pitchFamily="34" charset="0"/>
                <a:cs typeface="Arial" pitchFamily="34" charset="0"/>
              </a:defRPr>
            </a:lvl2pPr>
            <a:lvl3pPr marL="1143000" indent="-228600" eaLnBrk="0" hangingPunct="0">
              <a:defRPr>
                <a:solidFill>
                  <a:schemeClr val="tx1"/>
                </a:solidFill>
                <a:latin typeface="Candara" pitchFamily="34" charset="0"/>
                <a:cs typeface="Arial" pitchFamily="34" charset="0"/>
              </a:defRPr>
            </a:lvl3pPr>
            <a:lvl4pPr marL="1600200" indent="-228600" eaLnBrk="0" hangingPunct="0">
              <a:defRPr>
                <a:solidFill>
                  <a:schemeClr val="tx1"/>
                </a:solidFill>
                <a:latin typeface="Candara" pitchFamily="34" charset="0"/>
                <a:cs typeface="Arial" pitchFamily="34" charset="0"/>
              </a:defRPr>
            </a:lvl4pPr>
            <a:lvl5pPr marL="2057400" indent="-228600" eaLnBrk="0" hangingPunct="0">
              <a:defRPr>
                <a:solidFill>
                  <a:schemeClr val="tx1"/>
                </a:solidFill>
                <a:latin typeface="Candara" pitchFamily="34" charset="0"/>
                <a:cs typeface="Arial" pitchFamily="34" charset="0"/>
              </a:defRPr>
            </a:lvl5pPr>
            <a:lvl6pPr marL="2514600" indent="-228600" eaLnBrk="0" fontAlgn="base" hangingPunct="0">
              <a:spcBef>
                <a:spcPct val="0"/>
              </a:spcBef>
              <a:spcAft>
                <a:spcPct val="0"/>
              </a:spcAft>
              <a:defRPr>
                <a:solidFill>
                  <a:schemeClr val="tx1"/>
                </a:solidFill>
                <a:latin typeface="Candara" pitchFamily="34" charset="0"/>
                <a:cs typeface="Arial" pitchFamily="34" charset="0"/>
              </a:defRPr>
            </a:lvl6pPr>
            <a:lvl7pPr marL="2971800" indent="-228600" eaLnBrk="0" fontAlgn="base" hangingPunct="0">
              <a:spcBef>
                <a:spcPct val="0"/>
              </a:spcBef>
              <a:spcAft>
                <a:spcPct val="0"/>
              </a:spcAft>
              <a:defRPr>
                <a:solidFill>
                  <a:schemeClr val="tx1"/>
                </a:solidFill>
                <a:latin typeface="Candara" pitchFamily="34" charset="0"/>
                <a:cs typeface="Arial" pitchFamily="34" charset="0"/>
              </a:defRPr>
            </a:lvl7pPr>
            <a:lvl8pPr marL="3429000" indent="-228600" eaLnBrk="0" fontAlgn="base" hangingPunct="0">
              <a:spcBef>
                <a:spcPct val="0"/>
              </a:spcBef>
              <a:spcAft>
                <a:spcPct val="0"/>
              </a:spcAft>
              <a:defRPr>
                <a:solidFill>
                  <a:schemeClr val="tx1"/>
                </a:solidFill>
                <a:latin typeface="Candara" pitchFamily="34" charset="0"/>
                <a:cs typeface="Arial" pitchFamily="34" charset="0"/>
              </a:defRPr>
            </a:lvl8pPr>
            <a:lvl9pPr marL="3886200" indent="-228600" eaLnBrk="0" fontAlgn="base" hangingPunct="0">
              <a:spcBef>
                <a:spcPct val="0"/>
              </a:spcBef>
              <a:spcAft>
                <a:spcPct val="0"/>
              </a:spcAft>
              <a:defRPr>
                <a:solidFill>
                  <a:schemeClr val="tx1"/>
                </a:solidFill>
                <a:latin typeface="Candara" pitchFamily="34" charset="0"/>
                <a:cs typeface="Arial" pitchFamily="34" charset="0"/>
              </a:defRPr>
            </a:lvl9pPr>
          </a:lstStyle>
          <a:p>
            <a:pPr algn="ctr" eaLnBrk="1" hangingPunct="1">
              <a:buClr>
                <a:schemeClr val="accent1"/>
              </a:buClr>
              <a:buSzPct val="100000"/>
              <a:buFont typeface="Arial" pitchFamily="34" charset="0"/>
              <a:buNone/>
            </a:pPr>
            <a:r>
              <a:rPr lang="en-US" altLang="en-US" sz="2800" b="1" dirty="0" smtClean="0">
                <a:solidFill>
                  <a:srgbClr val="136AAA"/>
                </a:solidFill>
                <a:latin typeface="+mj-lt"/>
              </a:rPr>
              <a:t>Athletes MUST </a:t>
            </a:r>
            <a:r>
              <a:rPr lang="en-US" altLang="en-US" sz="2800" b="1" dirty="0">
                <a:solidFill>
                  <a:srgbClr val="136AAA"/>
                </a:solidFill>
                <a:latin typeface="+mj-lt"/>
              </a:rPr>
              <a:t>take the </a:t>
            </a:r>
            <a:r>
              <a:rPr lang="en-US" altLang="en-US" sz="2800" b="1" i="1" dirty="0">
                <a:solidFill>
                  <a:srgbClr val="136AAA"/>
                </a:solidFill>
                <a:latin typeface="+mj-lt"/>
              </a:rPr>
              <a:t>Life of an Athlete Survey</a:t>
            </a:r>
          </a:p>
          <a:p>
            <a:pPr algn="ctr" eaLnBrk="1" hangingPunct="1">
              <a:buClr>
                <a:schemeClr val="accent1"/>
              </a:buClr>
              <a:buSzPct val="100000"/>
              <a:buFont typeface="Arial" pitchFamily="34" charset="0"/>
              <a:buNone/>
            </a:pPr>
            <a:r>
              <a:rPr lang="en-US" altLang="en-US" sz="2800" b="1" i="1" dirty="0" smtClean="0">
                <a:solidFill>
                  <a:srgbClr val="136AAA"/>
                </a:solidFill>
                <a:latin typeface="+mj-lt"/>
              </a:rPr>
              <a:t>BEFORE </a:t>
            </a:r>
            <a:r>
              <a:rPr lang="en-US" altLang="en-US" sz="2800" b="1" dirty="0" smtClean="0">
                <a:solidFill>
                  <a:srgbClr val="136AAA"/>
                </a:solidFill>
                <a:latin typeface="+mj-lt"/>
              </a:rPr>
              <a:t>They</a:t>
            </a:r>
            <a:r>
              <a:rPr lang="en-US" altLang="en-US" sz="2800" b="1" i="1" dirty="0" smtClean="0">
                <a:solidFill>
                  <a:srgbClr val="136AAA"/>
                </a:solidFill>
                <a:latin typeface="+mj-lt"/>
              </a:rPr>
              <a:t> </a:t>
            </a:r>
            <a:r>
              <a:rPr lang="en-US" altLang="en-US" sz="2800" b="1" dirty="0" smtClean="0">
                <a:solidFill>
                  <a:srgbClr val="136AAA"/>
                </a:solidFill>
                <a:latin typeface="+mj-lt"/>
              </a:rPr>
              <a:t>Can </a:t>
            </a:r>
            <a:r>
              <a:rPr lang="en-US" altLang="en-US" sz="2800" b="1" dirty="0">
                <a:solidFill>
                  <a:srgbClr val="136AAA"/>
                </a:solidFill>
                <a:latin typeface="+mj-lt"/>
              </a:rPr>
              <a:t>Play on a Team </a:t>
            </a:r>
            <a:r>
              <a:rPr lang="en-US" altLang="en-US" sz="2800" b="1" dirty="0" smtClean="0">
                <a:solidFill>
                  <a:srgbClr val="136AAA"/>
                </a:solidFill>
                <a:latin typeface="+mj-lt"/>
              </a:rPr>
              <a:t>for Their School</a:t>
            </a:r>
            <a:endParaRPr lang="en-US" altLang="en-US" sz="2800" b="1" dirty="0">
              <a:solidFill>
                <a:srgbClr val="136AAA"/>
              </a:solidFill>
              <a:latin typeface="+mj-lt"/>
            </a:endParaRPr>
          </a:p>
          <a:p>
            <a:pPr algn="ctr" eaLnBrk="1" hangingPunct="1">
              <a:buClr>
                <a:schemeClr val="accent1"/>
              </a:buClr>
              <a:buSzPct val="100000"/>
              <a:buFont typeface="Arial" pitchFamily="34" charset="0"/>
              <a:buNone/>
            </a:pPr>
            <a:endParaRPr lang="en-US" altLang="en-US" sz="2800" b="1" dirty="0">
              <a:solidFill>
                <a:srgbClr val="136AAA"/>
              </a:solidFill>
              <a:latin typeface="+mj-lt"/>
            </a:endParaRPr>
          </a:p>
          <a:p>
            <a:pPr algn="ctr" eaLnBrk="1" hangingPunct="1">
              <a:buClr>
                <a:schemeClr val="accent1"/>
              </a:buClr>
              <a:buSzPct val="100000"/>
              <a:buFont typeface="Arial" pitchFamily="34" charset="0"/>
              <a:buNone/>
            </a:pPr>
            <a:r>
              <a:rPr lang="en-US" altLang="en-US" sz="2800" b="1" dirty="0">
                <a:solidFill>
                  <a:srgbClr val="136AAA"/>
                </a:solidFill>
                <a:latin typeface="+mj-lt"/>
              </a:rPr>
              <a:t>The survey must be taken the FIRST TIME </a:t>
            </a:r>
            <a:r>
              <a:rPr lang="en-US" altLang="en-US" sz="2800" b="1" dirty="0" smtClean="0">
                <a:solidFill>
                  <a:srgbClr val="136AAA"/>
                </a:solidFill>
                <a:latin typeface="+mj-lt"/>
              </a:rPr>
              <a:t>a </a:t>
            </a:r>
            <a:r>
              <a:rPr lang="en-US" altLang="en-US" sz="2800" b="1" dirty="0">
                <a:solidFill>
                  <a:srgbClr val="136AAA"/>
                </a:solidFill>
                <a:latin typeface="+mj-lt"/>
              </a:rPr>
              <a:t>sport </a:t>
            </a:r>
            <a:r>
              <a:rPr lang="en-US" altLang="en-US" sz="2800" b="1" dirty="0" smtClean="0">
                <a:solidFill>
                  <a:srgbClr val="136AAA"/>
                </a:solidFill>
                <a:latin typeface="+mj-lt"/>
              </a:rPr>
              <a:t>is played during </a:t>
            </a:r>
            <a:r>
              <a:rPr lang="en-US" altLang="en-US" sz="2800" b="1" dirty="0">
                <a:solidFill>
                  <a:srgbClr val="136AAA"/>
                </a:solidFill>
                <a:latin typeface="+mj-lt"/>
              </a:rPr>
              <a:t>a school year. </a:t>
            </a:r>
            <a:r>
              <a:rPr lang="en-US" altLang="en-US" sz="2800" b="1" dirty="0" smtClean="0">
                <a:solidFill>
                  <a:srgbClr val="136AAA"/>
                </a:solidFill>
                <a:latin typeface="+mj-lt"/>
              </a:rPr>
              <a:t>Athletes don’t </a:t>
            </a:r>
            <a:r>
              <a:rPr lang="en-US" altLang="en-US" sz="2800" b="1" dirty="0">
                <a:solidFill>
                  <a:srgbClr val="136AAA"/>
                </a:solidFill>
                <a:latin typeface="+mj-lt"/>
              </a:rPr>
              <a:t>need to take the survey  again </a:t>
            </a:r>
            <a:r>
              <a:rPr lang="en-US" altLang="en-US" sz="2800" b="1" dirty="0" smtClean="0">
                <a:solidFill>
                  <a:srgbClr val="136AAA"/>
                </a:solidFill>
                <a:latin typeface="+mj-lt"/>
              </a:rPr>
              <a:t>if they play </a:t>
            </a:r>
            <a:r>
              <a:rPr lang="en-US" altLang="en-US" sz="2800" b="1" dirty="0">
                <a:solidFill>
                  <a:srgbClr val="136AAA"/>
                </a:solidFill>
                <a:latin typeface="+mj-lt"/>
              </a:rPr>
              <a:t>other sports during </a:t>
            </a:r>
            <a:endParaRPr lang="en-US" altLang="en-US" sz="2800" b="1" dirty="0" smtClean="0">
              <a:solidFill>
                <a:srgbClr val="136AAA"/>
              </a:solidFill>
              <a:latin typeface="+mj-lt"/>
            </a:endParaRPr>
          </a:p>
          <a:p>
            <a:pPr algn="ctr" eaLnBrk="1" hangingPunct="1">
              <a:buClr>
                <a:schemeClr val="accent1"/>
              </a:buClr>
              <a:buSzPct val="100000"/>
              <a:buFont typeface="Arial" pitchFamily="34" charset="0"/>
              <a:buNone/>
            </a:pPr>
            <a:r>
              <a:rPr lang="en-US" altLang="en-US" sz="2800" b="1" dirty="0" smtClean="0">
                <a:solidFill>
                  <a:srgbClr val="136AAA"/>
                </a:solidFill>
                <a:latin typeface="+mj-lt"/>
              </a:rPr>
              <a:t>the </a:t>
            </a:r>
            <a:r>
              <a:rPr lang="en-US" altLang="en-US" sz="2800" b="1" dirty="0">
                <a:solidFill>
                  <a:srgbClr val="136AAA"/>
                </a:solidFill>
                <a:latin typeface="+mj-lt"/>
              </a:rPr>
              <a:t>school year.</a:t>
            </a:r>
          </a:p>
          <a:p>
            <a:pPr algn="ctr" eaLnBrk="1" hangingPunct="1">
              <a:buClr>
                <a:schemeClr val="accent1"/>
              </a:buClr>
              <a:buSzPct val="100000"/>
              <a:buFont typeface="Arial" pitchFamily="34" charset="0"/>
              <a:buNone/>
            </a:pPr>
            <a:endParaRPr lang="en-US" altLang="en-US" sz="2800" b="1" dirty="0">
              <a:solidFill>
                <a:srgbClr val="136AAA"/>
              </a:solidFill>
              <a:latin typeface="+mj-lt"/>
            </a:endParaRPr>
          </a:p>
          <a:p>
            <a:pPr algn="ctr" eaLnBrk="1" hangingPunct="1">
              <a:buClr>
                <a:schemeClr val="accent1"/>
              </a:buClr>
              <a:buSzPct val="100000"/>
              <a:buFont typeface="Arial" pitchFamily="34" charset="0"/>
              <a:buNone/>
            </a:pPr>
            <a:r>
              <a:rPr lang="en-US" altLang="en-US" sz="2800" b="1" dirty="0">
                <a:solidFill>
                  <a:srgbClr val="136AAA"/>
                </a:solidFill>
                <a:latin typeface="+mj-lt"/>
              </a:rPr>
              <a:t>T</a:t>
            </a:r>
            <a:r>
              <a:rPr lang="en-US" altLang="en-US" sz="2800" b="1" dirty="0" smtClean="0">
                <a:solidFill>
                  <a:srgbClr val="136AAA"/>
                </a:solidFill>
                <a:latin typeface="+mj-lt"/>
              </a:rPr>
              <a:t>he </a:t>
            </a:r>
            <a:r>
              <a:rPr lang="en-US" altLang="en-US" sz="2800" b="1" i="1" dirty="0">
                <a:solidFill>
                  <a:srgbClr val="136AAA"/>
                </a:solidFill>
              </a:rPr>
              <a:t>Life of an Athlete Survey </a:t>
            </a:r>
            <a:r>
              <a:rPr lang="en-US" altLang="en-US" sz="2800" b="1" i="1" dirty="0" smtClean="0">
                <a:solidFill>
                  <a:srgbClr val="136AAA"/>
                </a:solidFill>
              </a:rPr>
              <a:t>is accessed via </a:t>
            </a:r>
            <a:r>
              <a:rPr lang="en-US" altLang="en-US" sz="2800" b="1" i="1" dirty="0">
                <a:solidFill>
                  <a:srgbClr val="136AAA"/>
                </a:solidFill>
              </a:rPr>
              <a:t>a computer</a:t>
            </a:r>
          </a:p>
          <a:p>
            <a:pPr algn="ctr" eaLnBrk="1" hangingPunct="1">
              <a:buClr>
                <a:schemeClr val="accent1"/>
              </a:buClr>
              <a:buSzPct val="100000"/>
              <a:buFont typeface="Arial" pitchFamily="34" charset="0"/>
              <a:buNone/>
            </a:pPr>
            <a:r>
              <a:rPr lang="en-US" altLang="en-US" sz="2800" b="1" i="1" dirty="0">
                <a:solidFill>
                  <a:srgbClr val="136AAA"/>
                </a:solidFill>
                <a:latin typeface="+mj-lt"/>
              </a:rPr>
              <a:t>at</a:t>
            </a:r>
          </a:p>
          <a:p>
            <a:pPr algn="ctr" eaLnBrk="1" hangingPunct="1">
              <a:buClr>
                <a:schemeClr val="accent1"/>
              </a:buClr>
              <a:buSzPct val="100000"/>
              <a:buFont typeface="Arial" pitchFamily="34" charset="0"/>
              <a:buNone/>
            </a:pPr>
            <a:r>
              <a:rPr lang="en-US" sz="2400" dirty="0">
                <a:hlinkClick r:id="rId3"/>
              </a:rPr>
              <a:t>http://cvsloa.org/</a:t>
            </a:r>
            <a:r>
              <a:rPr lang="en-US" sz="2400" b="1" dirty="0">
                <a:hlinkClick r:id="rId3"/>
              </a:rPr>
              <a:t>LOASurvey</a:t>
            </a:r>
            <a:r>
              <a:rPr lang="en-US" sz="2400" b="1" dirty="0"/>
              <a:t> </a:t>
            </a:r>
            <a:endParaRPr lang="en-US" altLang="en-US" sz="2800" b="1" dirty="0">
              <a:solidFill>
                <a:srgbClr val="136AAA"/>
              </a:solidFill>
              <a:latin typeface="+mj-lt"/>
            </a:endParaRPr>
          </a:p>
          <a:p>
            <a:pPr algn="ctr" eaLnBrk="1" hangingPunct="1">
              <a:buClr>
                <a:schemeClr val="accent1"/>
              </a:buClr>
              <a:buSzPct val="100000"/>
              <a:buFont typeface="Arial" pitchFamily="34" charset="0"/>
              <a:buNone/>
            </a:pPr>
            <a:endParaRPr lang="en-US" altLang="en-US" sz="2800" b="1" dirty="0">
              <a:solidFill>
                <a:schemeClr val="tx2"/>
              </a:solidFill>
              <a:latin typeface="+mj-lt"/>
            </a:endParaRPr>
          </a:p>
          <a:p>
            <a:pPr algn="ctr" eaLnBrk="1" hangingPunct="1">
              <a:buClr>
                <a:schemeClr val="accent1"/>
              </a:buClr>
              <a:buSzPct val="100000"/>
              <a:buFont typeface="Arial" pitchFamily="34" charset="0"/>
              <a:buNone/>
            </a:pPr>
            <a:r>
              <a:rPr lang="en-US" altLang="en-US" sz="2400" dirty="0">
                <a:solidFill>
                  <a:schemeClr val="tx2"/>
                </a:solidFill>
              </a:rPr>
              <a:t/>
            </a:r>
            <a:br>
              <a:rPr lang="en-US" altLang="en-US" sz="2400" dirty="0">
                <a:solidFill>
                  <a:schemeClr val="tx2"/>
                </a:solidFill>
              </a:rPr>
            </a:br>
            <a:endParaRPr lang="en-US" altLang="en-US" sz="2400" dirty="0">
              <a:solidFill>
                <a:schemeClr val="tx2"/>
              </a:solidFill>
            </a:endParaRPr>
          </a:p>
          <a:p>
            <a:pPr algn="ctr" eaLnBrk="1" hangingPunct="1">
              <a:buClr>
                <a:schemeClr val="accent1"/>
              </a:buClr>
              <a:buSzPct val="100000"/>
              <a:buFont typeface="Arial" pitchFamily="34" charset="0"/>
              <a:buNone/>
            </a:pPr>
            <a:r>
              <a:rPr lang="en-US" altLang="en-US" sz="4000" dirty="0">
                <a:solidFill>
                  <a:schemeClr val="tx2"/>
                </a:solidFill>
              </a:rPr>
              <a:t/>
            </a:r>
            <a:br>
              <a:rPr lang="en-US" altLang="en-US" sz="4000" dirty="0">
                <a:solidFill>
                  <a:schemeClr val="tx2"/>
                </a:solidFill>
              </a:rPr>
            </a:br>
            <a:endParaRPr lang="en-US" altLang="en-US" sz="4000" dirty="0">
              <a:solidFill>
                <a:schemeClr val="tx2"/>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381000" y="6096000"/>
            <a:ext cx="1884392" cy="574800"/>
          </a:xfrm>
          <a:prstGeom prst="rect">
            <a:avLst/>
          </a:prstGeom>
        </p:spPr>
      </p:pic>
    </p:spTree>
    <p:extLst>
      <p:ext uri="{BB962C8B-B14F-4D97-AF65-F5344CB8AC3E}">
        <p14:creationId xmlns:p14="http://schemas.microsoft.com/office/powerpoint/2010/main" val="35227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
            <a:ext cx="9144001" cy="1752601"/>
          </a:xfrm>
          <a:prstGeom prst="rect">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p:cNvSpPr/>
          <p:nvPr/>
        </p:nvSpPr>
        <p:spPr>
          <a:xfrm flipH="1">
            <a:off x="1" y="-20321"/>
            <a:ext cx="9144000" cy="17526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609600"/>
            <a:ext cx="9143999"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400" b="1" spc="150" dirty="0">
                <a:ln w="11430"/>
                <a:solidFill>
                  <a:srgbClr val="F8F8F8"/>
                </a:solidFill>
                <a:effectLst>
                  <a:outerShdw blurRad="25400" algn="tl" rotWithShape="0">
                    <a:srgbClr val="000000">
                      <a:alpha val="43000"/>
                    </a:srgbClr>
                  </a:outerShdw>
                </a:effectLst>
                <a:latin typeface="+mn-lt"/>
              </a:rPr>
              <a:t>Important Information</a:t>
            </a:r>
          </a:p>
          <a:p>
            <a:pPr algn="ctr"/>
            <a:endParaRPr lang="en-US" sz="3600" b="1" cap="none" spc="150" dirty="0">
              <a:ln w="11430"/>
              <a:solidFill>
                <a:srgbClr val="F8F8F8"/>
              </a:solidFill>
              <a:effectLst>
                <a:outerShdw blurRad="25400" algn="tl" rotWithShape="0">
                  <a:srgbClr val="000000">
                    <a:alpha val="43000"/>
                  </a:srgbClr>
                </a:outerShdw>
              </a:effectLst>
            </a:endParaRPr>
          </a:p>
        </p:txBody>
      </p:sp>
      <p:sp>
        <p:nvSpPr>
          <p:cNvPr id="2" name="TextBox 1"/>
          <p:cNvSpPr txBox="1"/>
          <p:nvPr/>
        </p:nvSpPr>
        <p:spPr>
          <a:xfrm>
            <a:off x="-1" y="1752600"/>
            <a:ext cx="9143999" cy="646331"/>
          </a:xfrm>
          <a:prstGeom prst="rect">
            <a:avLst/>
          </a:prstGeom>
          <a:noFill/>
        </p:spPr>
        <p:txBody>
          <a:bodyPr wrap="square" rtlCol="0">
            <a:spAutoFit/>
          </a:bodyPr>
          <a:lstStyle/>
          <a:p>
            <a:r>
              <a:rPr lang="en-US" dirty="0">
                <a:solidFill>
                  <a:schemeClr val="bg1"/>
                </a:solidFill>
              </a:rPr>
              <a:t>Dan Serard</a:t>
            </a:r>
            <a:br>
              <a:rPr lang="en-US" dirty="0">
                <a:solidFill>
                  <a:schemeClr val="bg1"/>
                </a:solidFill>
              </a:rPr>
            </a:br>
            <a:r>
              <a:rPr lang="en-US" dirty="0">
                <a:solidFill>
                  <a:schemeClr val="bg1"/>
                </a:solidFill>
              </a:rPr>
              <a:t>Program Coordinator, Life of an Athlete</a:t>
            </a:r>
          </a:p>
        </p:txBody>
      </p:sp>
      <p:sp>
        <p:nvSpPr>
          <p:cNvPr id="3" name="Rectangle 2"/>
          <p:cNvSpPr/>
          <p:nvPr/>
        </p:nvSpPr>
        <p:spPr>
          <a:xfrm>
            <a:off x="-90376" y="1600200"/>
            <a:ext cx="9296400" cy="525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Content Placeholder 2"/>
          <p:cNvSpPr txBox="1">
            <a:spLocks/>
          </p:cNvSpPr>
          <p:nvPr/>
        </p:nvSpPr>
        <p:spPr bwMode="auto">
          <a:xfrm>
            <a:off x="533400" y="1732280"/>
            <a:ext cx="8001000" cy="51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itchFamily="34" charset="0"/>
                <a:cs typeface="Arial" pitchFamily="34" charset="0"/>
              </a:defRPr>
            </a:lvl1pPr>
            <a:lvl2pPr marL="742950" indent="-285750" eaLnBrk="0" hangingPunct="0">
              <a:defRPr>
                <a:solidFill>
                  <a:schemeClr val="tx1"/>
                </a:solidFill>
                <a:latin typeface="Candara" pitchFamily="34" charset="0"/>
                <a:cs typeface="Arial" pitchFamily="34" charset="0"/>
              </a:defRPr>
            </a:lvl2pPr>
            <a:lvl3pPr marL="1143000" indent="-228600" eaLnBrk="0" hangingPunct="0">
              <a:defRPr>
                <a:solidFill>
                  <a:schemeClr val="tx1"/>
                </a:solidFill>
                <a:latin typeface="Candara" pitchFamily="34" charset="0"/>
                <a:cs typeface="Arial" pitchFamily="34" charset="0"/>
              </a:defRPr>
            </a:lvl3pPr>
            <a:lvl4pPr marL="1600200" indent="-228600" eaLnBrk="0" hangingPunct="0">
              <a:defRPr>
                <a:solidFill>
                  <a:schemeClr val="tx1"/>
                </a:solidFill>
                <a:latin typeface="Candara" pitchFamily="34" charset="0"/>
                <a:cs typeface="Arial" pitchFamily="34" charset="0"/>
              </a:defRPr>
            </a:lvl4pPr>
            <a:lvl5pPr marL="2057400" indent="-228600" eaLnBrk="0" hangingPunct="0">
              <a:defRPr>
                <a:solidFill>
                  <a:schemeClr val="tx1"/>
                </a:solidFill>
                <a:latin typeface="Candara" pitchFamily="34" charset="0"/>
                <a:cs typeface="Arial" pitchFamily="34" charset="0"/>
              </a:defRPr>
            </a:lvl5pPr>
            <a:lvl6pPr marL="2514600" indent="-228600" eaLnBrk="0" fontAlgn="base" hangingPunct="0">
              <a:spcBef>
                <a:spcPct val="0"/>
              </a:spcBef>
              <a:spcAft>
                <a:spcPct val="0"/>
              </a:spcAft>
              <a:defRPr>
                <a:solidFill>
                  <a:schemeClr val="tx1"/>
                </a:solidFill>
                <a:latin typeface="Candara" pitchFamily="34" charset="0"/>
                <a:cs typeface="Arial" pitchFamily="34" charset="0"/>
              </a:defRPr>
            </a:lvl6pPr>
            <a:lvl7pPr marL="2971800" indent="-228600" eaLnBrk="0" fontAlgn="base" hangingPunct="0">
              <a:spcBef>
                <a:spcPct val="0"/>
              </a:spcBef>
              <a:spcAft>
                <a:spcPct val="0"/>
              </a:spcAft>
              <a:defRPr>
                <a:solidFill>
                  <a:schemeClr val="tx1"/>
                </a:solidFill>
                <a:latin typeface="Candara" pitchFamily="34" charset="0"/>
                <a:cs typeface="Arial" pitchFamily="34" charset="0"/>
              </a:defRPr>
            </a:lvl7pPr>
            <a:lvl8pPr marL="3429000" indent="-228600" eaLnBrk="0" fontAlgn="base" hangingPunct="0">
              <a:spcBef>
                <a:spcPct val="0"/>
              </a:spcBef>
              <a:spcAft>
                <a:spcPct val="0"/>
              </a:spcAft>
              <a:defRPr>
                <a:solidFill>
                  <a:schemeClr val="tx1"/>
                </a:solidFill>
                <a:latin typeface="Candara" pitchFamily="34" charset="0"/>
                <a:cs typeface="Arial" pitchFamily="34" charset="0"/>
              </a:defRPr>
            </a:lvl8pPr>
            <a:lvl9pPr marL="3886200" indent="-228600" eaLnBrk="0" fontAlgn="base" hangingPunct="0">
              <a:spcBef>
                <a:spcPct val="0"/>
              </a:spcBef>
              <a:spcAft>
                <a:spcPct val="0"/>
              </a:spcAft>
              <a:defRPr>
                <a:solidFill>
                  <a:schemeClr val="tx1"/>
                </a:solidFill>
                <a:latin typeface="Candara" pitchFamily="34" charset="0"/>
                <a:cs typeface="Arial" pitchFamily="34" charset="0"/>
              </a:defRPr>
            </a:lvl9pPr>
          </a:lstStyle>
          <a:p>
            <a:pPr algn="ctr" eaLnBrk="1" hangingPunct="1">
              <a:buClr>
                <a:schemeClr val="accent1"/>
              </a:buClr>
              <a:buSzPct val="100000"/>
              <a:buFont typeface="Arial" pitchFamily="34" charset="0"/>
              <a:buNone/>
            </a:pPr>
            <a:r>
              <a:rPr lang="en-US" altLang="en-US" sz="3200" b="1" dirty="0">
                <a:latin typeface="+mj-lt"/>
              </a:rPr>
              <a:t>Visit:</a:t>
            </a:r>
          </a:p>
          <a:p>
            <a:pPr algn="ctr" eaLnBrk="1" hangingPunct="1">
              <a:buClr>
                <a:schemeClr val="accent1"/>
              </a:buClr>
              <a:buSzPct val="100000"/>
              <a:buFont typeface="Arial" pitchFamily="34" charset="0"/>
              <a:buNone/>
            </a:pPr>
            <a:r>
              <a:rPr lang="en-US" altLang="en-US" sz="2800" b="1" dirty="0">
                <a:latin typeface="+mj-lt"/>
              </a:rPr>
              <a:t>Chippewa Valley Schools </a:t>
            </a:r>
            <a:r>
              <a:rPr lang="en-US" altLang="en-US" sz="2800" b="1" i="1" dirty="0">
                <a:latin typeface="+mj-lt"/>
              </a:rPr>
              <a:t>Life of an Athlete Website</a:t>
            </a:r>
          </a:p>
          <a:p>
            <a:pPr algn="ctr" eaLnBrk="1" hangingPunct="1">
              <a:buClr>
                <a:schemeClr val="accent1"/>
              </a:buClr>
              <a:buSzPct val="100000"/>
              <a:buFont typeface="Arial" pitchFamily="34" charset="0"/>
              <a:buNone/>
            </a:pPr>
            <a:r>
              <a:rPr lang="en-US" altLang="en-US" sz="3200" b="1" i="1" dirty="0">
                <a:solidFill>
                  <a:srgbClr val="FF0000"/>
                </a:solidFill>
                <a:latin typeface="+mj-lt"/>
                <a:hlinkClick r:id="rId3"/>
              </a:rPr>
              <a:t>http://cvsloa.org/</a:t>
            </a:r>
            <a:endParaRPr lang="en-US" altLang="en-US" sz="3200" b="1" i="1" dirty="0">
              <a:solidFill>
                <a:srgbClr val="FF0000"/>
              </a:solidFill>
              <a:latin typeface="+mj-lt"/>
            </a:endParaRPr>
          </a:p>
          <a:p>
            <a:pPr algn="ctr" eaLnBrk="1" hangingPunct="1">
              <a:buClr>
                <a:schemeClr val="accent1"/>
              </a:buClr>
              <a:buSzPct val="100000"/>
              <a:buFont typeface="Arial" pitchFamily="34" charset="0"/>
              <a:buNone/>
            </a:pPr>
            <a:r>
              <a:rPr lang="en-US" altLang="en-US" sz="2800" b="1" dirty="0" smtClean="0">
                <a:solidFill>
                  <a:schemeClr val="tx2"/>
                </a:solidFill>
                <a:latin typeface="+mj-lt"/>
              </a:rPr>
              <a:t>Parent Resources</a:t>
            </a:r>
            <a:endParaRPr lang="en-US" altLang="en-US" sz="2800" b="1" dirty="0">
              <a:solidFill>
                <a:schemeClr val="tx2"/>
              </a:solidFill>
              <a:latin typeface="+mj-lt"/>
            </a:endParaRPr>
          </a:p>
          <a:p>
            <a:pPr algn="ctr" eaLnBrk="1" hangingPunct="1">
              <a:buClr>
                <a:schemeClr val="accent1"/>
              </a:buClr>
              <a:buSzPct val="100000"/>
              <a:buFont typeface="Arial" pitchFamily="34" charset="0"/>
              <a:buNone/>
            </a:pPr>
            <a:r>
              <a:rPr lang="en-US" altLang="en-US" sz="2800" b="1" dirty="0">
                <a:solidFill>
                  <a:schemeClr val="tx2"/>
                </a:solidFill>
                <a:latin typeface="+mj-lt"/>
              </a:rPr>
              <a:t>Leadership Guide</a:t>
            </a:r>
          </a:p>
          <a:p>
            <a:pPr algn="ctr" eaLnBrk="1" hangingPunct="1">
              <a:buClr>
                <a:schemeClr val="accent1"/>
              </a:buClr>
              <a:buSzPct val="100000"/>
              <a:buFont typeface="Arial" pitchFamily="34" charset="0"/>
              <a:buNone/>
            </a:pPr>
            <a:r>
              <a:rPr lang="en-US" altLang="en-US" sz="2800" b="1" dirty="0">
                <a:solidFill>
                  <a:schemeClr val="tx2"/>
                </a:solidFill>
                <a:latin typeface="+mj-lt"/>
              </a:rPr>
              <a:t>Power Back Diet</a:t>
            </a:r>
          </a:p>
          <a:p>
            <a:pPr algn="ctr" eaLnBrk="1" hangingPunct="1">
              <a:buClr>
                <a:schemeClr val="accent1"/>
              </a:buClr>
              <a:buSzPct val="100000"/>
              <a:buFont typeface="Arial" pitchFamily="34" charset="0"/>
              <a:buNone/>
            </a:pPr>
            <a:r>
              <a:rPr lang="en-US" altLang="en-US" sz="2800" b="1" dirty="0">
                <a:solidFill>
                  <a:schemeClr val="tx2"/>
                </a:solidFill>
                <a:latin typeface="+mj-lt"/>
              </a:rPr>
              <a:t>Sleep and Recovery</a:t>
            </a:r>
          </a:p>
          <a:p>
            <a:pPr algn="ctr" eaLnBrk="1" hangingPunct="1">
              <a:buClr>
                <a:schemeClr val="accent1"/>
              </a:buClr>
              <a:buSzPct val="100000"/>
              <a:buFont typeface="Arial" pitchFamily="34" charset="0"/>
              <a:buNone/>
            </a:pPr>
            <a:r>
              <a:rPr lang="en-US" altLang="en-US" sz="2800" b="1" dirty="0">
                <a:solidFill>
                  <a:schemeClr val="tx2"/>
                </a:solidFill>
                <a:latin typeface="+mj-lt"/>
              </a:rPr>
              <a:t>Code of Conduct </a:t>
            </a:r>
          </a:p>
          <a:p>
            <a:pPr algn="ctr" eaLnBrk="1" hangingPunct="1">
              <a:buClr>
                <a:schemeClr val="accent1"/>
              </a:buClr>
              <a:buSzPct val="100000"/>
              <a:buFont typeface="Arial" pitchFamily="34" charset="0"/>
              <a:buNone/>
            </a:pPr>
            <a:r>
              <a:rPr lang="en-US" altLang="en-US" sz="2800" b="1" dirty="0">
                <a:solidFill>
                  <a:schemeClr val="tx2"/>
                </a:solidFill>
                <a:latin typeface="+mj-lt"/>
              </a:rPr>
              <a:t>And More!</a:t>
            </a:r>
            <a:endParaRPr lang="en-US" altLang="en-US" sz="2400" b="1" dirty="0">
              <a:latin typeface="+mn-lt"/>
            </a:endParaRPr>
          </a:p>
          <a:p>
            <a:pPr algn="ctr" eaLnBrk="1" hangingPunct="1">
              <a:buClr>
                <a:schemeClr val="accent1"/>
              </a:buClr>
              <a:buSzPct val="100000"/>
              <a:buFont typeface="Arial" pitchFamily="34" charset="0"/>
              <a:buNone/>
            </a:pPr>
            <a:r>
              <a:rPr lang="en-US" altLang="en-US" sz="2400" b="1" dirty="0">
                <a:latin typeface="+mn-lt"/>
              </a:rPr>
              <a:t>Questions?  Talk With Your Coach or Athletic Director  </a:t>
            </a:r>
          </a:p>
          <a:p>
            <a:pPr algn="ctr" eaLnBrk="1" hangingPunct="1">
              <a:buClr>
                <a:schemeClr val="accent1"/>
              </a:buClr>
              <a:buSzPct val="100000"/>
              <a:buFont typeface="Arial" pitchFamily="34" charset="0"/>
              <a:buNone/>
            </a:pPr>
            <a:endParaRPr lang="en-US" altLang="en-US" sz="2400" dirty="0">
              <a:solidFill>
                <a:schemeClr val="tx2"/>
              </a:solidFill>
            </a:endParaRPr>
          </a:p>
          <a:p>
            <a:pPr algn="ctr" eaLnBrk="1" hangingPunct="1">
              <a:buClr>
                <a:schemeClr val="accent1"/>
              </a:buClr>
              <a:buSzPct val="100000"/>
              <a:buFont typeface="Arial" pitchFamily="34" charset="0"/>
              <a:buNone/>
            </a:pPr>
            <a:r>
              <a:rPr lang="en-US" altLang="en-US" sz="2400" dirty="0">
                <a:solidFill>
                  <a:schemeClr val="tx2"/>
                </a:solidFill>
              </a:rPr>
              <a:t/>
            </a:r>
            <a:br>
              <a:rPr lang="en-US" altLang="en-US" sz="2400" dirty="0">
                <a:solidFill>
                  <a:schemeClr val="tx2"/>
                </a:solidFill>
              </a:rPr>
            </a:br>
            <a:endParaRPr lang="en-US" altLang="en-US" sz="2400" dirty="0">
              <a:solidFill>
                <a:schemeClr val="tx2"/>
              </a:solidFill>
            </a:endParaRPr>
          </a:p>
          <a:p>
            <a:pPr algn="ctr" eaLnBrk="1" hangingPunct="1">
              <a:buClr>
                <a:schemeClr val="accent1"/>
              </a:buClr>
              <a:buSzPct val="100000"/>
              <a:buFont typeface="Arial" pitchFamily="34" charset="0"/>
              <a:buNone/>
            </a:pPr>
            <a:r>
              <a:rPr lang="en-US" altLang="en-US" sz="4000" dirty="0">
                <a:solidFill>
                  <a:schemeClr val="tx2"/>
                </a:solidFill>
              </a:rPr>
              <a:t/>
            </a:r>
            <a:br>
              <a:rPr lang="en-US" altLang="en-US" sz="4000" dirty="0">
                <a:solidFill>
                  <a:schemeClr val="tx2"/>
                </a:solidFill>
              </a:rPr>
            </a:br>
            <a:endParaRPr lang="en-US" altLang="en-US" sz="4000" dirty="0">
              <a:solidFill>
                <a:schemeClr val="tx2"/>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381000" y="6172200"/>
            <a:ext cx="1884392" cy="574800"/>
          </a:xfrm>
          <a:prstGeom prst="rect">
            <a:avLst/>
          </a:prstGeom>
        </p:spPr>
      </p:pic>
    </p:spTree>
    <p:extLst>
      <p:ext uri="{BB962C8B-B14F-4D97-AF65-F5344CB8AC3E}">
        <p14:creationId xmlns:p14="http://schemas.microsoft.com/office/powerpoint/2010/main" val="2050876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0999"/>
            <a:ext cx="8229600" cy="1179595"/>
          </a:xfrm>
        </p:spPr>
        <p:txBody>
          <a:bodyPr/>
          <a:lstStyle/>
          <a:p>
            <a:pPr eaLnBrk="1" hangingPunct="1"/>
            <a:r>
              <a:rPr lang="en-US" sz="2600" b="1" u="sng" dirty="0" smtClean="0">
                <a:solidFill>
                  <a:srgbClr val="1867AD"/>
                </a:solidFill>
                <a:latin typeface="Arial" charset="0"/>
                <a:cs typeface="Arial" charset="0"/>
              </a:rPr>
              <a:t/>
            </a:r>
            <a:br>
              <a:rPr lang="en-US" sz="2600" b="1" u="sng" dirty="0" smtClean="0">
                <a:solidFill>
                  <a:srgbClr val="1867AD"/>
                </a:solidFill>
                <a:latin typeface="Arial" charset="0"/>
                <a:cs typeface="Arial" charset="0"/>
              </a:rPr>
            </a:br>
            <a:r>
              <a:rPr lang="en-US" sz="2600" b="1" dirty="0" smtClean="0">
                <a:solidFill>
                  <a:srgbClr val="1867AD"/>
                </a:solidFill>
                <a:latin typeface="Arial" charset="0"/>
                <a:cs typeface="Arial" charset="0"/>
              </a:rPr>
              <a:t>John Underwood</a:t>
            </a:r>
            <a:r>
              <a:rPr lang="en-US" sz="2600" b="1" u="sng" dirty="0" smtClean="0">
                <a:solidFill>
                  <a:srgbClr val="1867AD"/>
                </a:solidFill>
                <a:latin typeface="Arial" charset="0"/>
                <a:cs typeface="Arial" charset="0"/>
              </a:rPr>
              <a:t/>
            </a:r>
            <a:br>
              <a:rPr lang="en-US" sz="2600" b="1" u="sng" dirty="0" smtClean="0">
                <a:solidFill>
                  <a:srgbClr val="1867AD"/>
                </a:solidFill>
                <a:latin typeface="Arial" charset="0"/>
                <a:cs typeface="Arial" charset="0"/>
              </a:rPr>
            </a:br>
            <a:r>
              <a:rPr lang="en-US" sz="2800" b="1" dirty="0" smtClean="0">
                <a:solidFill>
                  <a:srgbClr val="10A7E0"/>
                </a:solidFill>
                <a:cs typeface="Arial" charset="0"/>
              </a:rPr>
              <a:t>Life </a:t>
            </a:r>
            <a:r>
              <a:rPr lang="en-US" sz="2800" b="1" dirty="0">
                <a:solidFill>
                  <a:srgbClr val="10A7E0"/>
                </a:solidFill>
                <a:cs typeface="Arial" charset="0"/>
              </a:rPr>
              <a:t>of an Athlete</a:t>
            </a:r>
            <a:r>
              <a:rPr lang="en-US" sz="2600" b="1" u="sng" dirty="0">
                <a:solidFill>
                  <a:srgbClr val="1867AD"/>
                </a:solidFill>
                <a:latin typeface="Arial" charset="0"/>
                <a:cs typeface="Arial" charset="0"/>
              </a:rPr>
              <a:t/>
            </a:r>
            <a:br>
              <a:rPr lang="en-US" sz="2600" b="1" u="sng" dirty="0">
                <a:solidFill>
                  <a:srgbClr val="1867AD"/>
                </a:solidFill>
                <a:latin typeface="Arial" charset="0"/>
                <a:cs typeface="Arial" charset="0"/>
              </a:rPr>
            </a:br>
            <a:endParaRPr lang="en-US" sz="2600" b="1" u="sng" dirty="0" smtClean="0">
              <a:solidFill>
                <a:srgbClr val="1867AD"/>
              </a:solidFill>
              <a:latin typeface="Arial" charset="0"/>
              <a:cs typeface="Arial" charset="0"/>
            </a:endParaRPr>
          </a:p>
        </p:txBody>
      </p:sp>
      <p:sp>
        <p:nvSpPr>
          <p:cNvPr id="3077" name="Content Placeholder 5"/>
          <p:cNvSpPr txBox="1">
            <a:spLocks/>
          </p:cNvSpPr>
          <p:nvPr/>
        </p:nvSpPr>
        <p:spPr bwMode="auto">
          <a:xfrm>
            <a:off x="465201" y="1018904"/>
            <a:ext cx="8229600" cy="685800"/>
          </a:xfrm>
          <a:prstGeom prst="rect">
            <a:avLst/>
          </a:prstGeom>
          <a:noFill/>
          <a:ln w="9525">
            <a:noFill/>
            <a:miter lim="800000"/>
            <a:headEnd/>
            <a:tailEnd/>
          </a:ln>
        </p:spPr>
        <p:txBody>
          <a:bodyPr/>
          <a:lstStyle/>
          <a:p>
            <a:pPr marL="342900" indent="-342900">
              <a:spcBef>
                <a:spcPct val="20000"/>
              </a:spcBef>
            </a:pPr>
            <a:r>
              <a:rPr lang="en-US" sz="2000" b="1" dirty="0">
                <a:solidFill>
                  <a:srgbClr val="10A7E0"/>
                </a:solidFill>
                <a:cs typeface="Arial" charset="0"/>
              </a:rPr>
              <a:t/>
            </a:r>
            <a:br>
              <a:rPr lang="en-US" sz="2000" b="1" dirty="0">
                <a:solidFill>
                  <a:srgbClr val="10A7E0"/>
                </a:solidFill>
                <a:cs typeface="Arial" charset="0"/>
              </a:rPr>
            </a:br>
            <a:endParaRPr lang="en-US"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3</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smtClean="0">
                <a:solidFill>
                  <a:schemeClr val="bg1"/>
                </a:solidFill>
                <a:cs typeface="Arial" charset="0"/>
              </a:rPr>
              <a:t>FPO</a:t>
            </a:r>
            <a:endParaRPr lang="en-US" sz="5000" b="1" dirty="0">
              <a:solidFill>
                <a:schemeClr val="bg1"/>
              </a:solidFill>
              <a:cs typeface="Arial" charset="0"/>
            </a:endParaRPr>
          </a:p>
        </p:txBody>
      </p:sp>
      <p:pic>
        <p:nvPicPr>
          <p:cNvPr id="2052" name="Picture 4" descr="https://fbcdn-sphotos-d-a.akamaihd.net/hphotos-ak-xap1/v/t1.0-9/10491158_819852728032511_7211718258109425375_n.jpg?oh=3fc187c59f49fe69003a2d03a5d49e3a&amp;oe=54AFEF32&amp;__gda__=1424792302_52ae8851c86b2428bd168fbedb3b82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06" y="4267200"/>
            <a:ext cx="2033562" cy="2401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fbcdn-sphotos-b-a.akamaihd.net/hphotos-ak-xap1/v/t1.0-9/10538542_877075518976898_2565479239254007688_n.jpg?oh=c842a229deb806201c16702744deb630&amp;oe=54EAACA3&amp;__gda__=1421593983_0ed8a12f3e205d42ff1bd012378d0fa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2168" y="1718625"/>
            <a:ext cx="2231065" cy="29747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content-b-lga.xx.fbcdn.net/hphotos-xap1/v/t1.0-9/1609918_858596584158125_550938493020631459_n.jpg?oh=44d945b169e35827ae6740111ebaec5c&amp;oe=54ADE2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8384" y="3538537"/>
            <a:ext cx="2011367" cy="3022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fbcdn-sphotos-c-a.akamaihd.net/hphotos-ak-xap1/v/t1.0-9/10378157_812326212118496_8189004988350172471_n.jpg?oh=e1c502f1219b0261608ce16a626c5f3e&amp;oe=54B3EE11&amp;__gda__=1421259213_d167c2b8ff62bbda16aab3469794795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0825" y="1704704"/>
            <a:ext cx="2251946" cy="300259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Triangle 1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9439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609600"/>
          </a:xfrm>
        </p:spPr>
        <p:txBody>
          <a:bodyPr/>
          <a:lstStyle/>
          <a:p>
            <a:pPr eaLnBrk="1" hangingPunct="1"/>
            <a:r>
              <a:rPr lang="en-US" sz="3600" b="1" u="sng" dirty="0" smtClean="0">
                <a:solidFill>
                  <a:srgbClr val="1867AD"/>
                </a:solidFill>
                <a:latin typeface="Arial" charset="0"/>
                <a:cs typeface="Arial" charset="0"/>
              </a:rPr>
              <a:t>Lifestyle Choices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4</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609600" y="1447798"/>
            <a:ext cx="6553200" cy="503041"/>
          </a:xfrm>
          <a:prstGeom prst="rect">
            <a:avLst/>
          </a:prstGeom>
          <a:noFill/>
          <a:ln w="9525">
            <a:noFill/>
            <a:miter lim="800000"/>
            <a:headEnd/>
            <a:tailEnd/>
          </a:ln>
        </p:spPr>
        <p:txBody>
          <a:bodyPr/>
          <a:lstStyle/>
          <a:p>
            <a:pPr marL="342900" indent="-342900" algn="ctr">
              <a:spcBef>
                <a:spcPct val="20000"/>
              </a:spcBef>
            </a:pPr>
            <a:r>
              <a:rPr lang="en-US" sz="2800" b="1" dirty="0" smtClean="0">
                <a:solidFill>
                  <a:srgbClr val="10A7E0"/>
                </a:solidFill>
                <a:cs typeface="Arial" charset="0"/>
              </a:rPr>
              <a:t>Why are lifestyle </a:t>
            </a:r>
            <a:r>
              <a:rPr lang="en-US" sz="2800" b="1" dirty="0">
                <a:solidFill>
                  <a:srgbClr val="10A7E0"/>
                </a:solidFill>
                <a:cs typeface="Arial" charset="0"/>
              </a:rPr>
              <a:t>choices important?</a:t>
            </a:r>
          </a:p>
          <a:p>
            <a:pPr marL="342900" indent="-342900" algn="ctr">
              <a:spcBef>
                <a:spcPct val="20000"/>
              </a:spcBef>
            </a:pPr>
            <a:endParaRPr lang="en-US" sz="2400" b="1" dirty="0">
              <a:solidFill>
                <a:srgbClr val="10A7E0"/>
              </a:solidFill>
              <a:cs typeface="Arial" charset="0"/>
            </a:endParaRPr>
          </a:p>
        </p:txBody>
      </p:sp>
      <p:sp>
        <p:nvSpPr>
          <p:cNvPr id="10" name="Content Placeholder 5"/>
          <p:cNvSpPr txBox="1">
            <a:spLocks/>
          </p:cNvSpPr>
          <p:nvPr/>
        </p:nvSpPr>
        <p:spPr bwMode="auto">
          <a:xfrm>
            <a:off x="609600" y="2209800"/>
            <a:ext cx="3962400" cy="3733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1200"/>
              </a:spcBef>
              <a:spcAft>
                <a:spcPts val="0"/>
              </a:spcAft>
              <a:buSzPct val="125000"/>
              <a:buFont typeface="Arial" charset="0"/>
              <a:buNone/>
              <a:defRPr/>
            </a:pPr>
            <a:r>
              <a:rPr lang="en-US" sz="1800" b="1" dirty="0" smtClean="0">
                <a:latin typeface="Arial" pitchFamily="34" charset="0"/>
                <a:cs typeface="Arial" pitchFamily="34" charset="0"/>
              </a:rPr>
              <a:t>Without making healthy decisions, athletic performance can suffer. It can be the difference between:</a:t>
            </a:r>
            <a:br>
              <a:rPr lang="en-US" sz="1800" b="1" dirty="0" smtClean="0">
                <a:latin typeface="Arial" pitchFamily="34" charset="0"/>
                <a:cs typeface="Arial" pitchFamily="34" charset="0"/>
              </a:rPr>
            </a:br>
            <a:r>
              <a:rPr lang="en-US" sz="1400" b="1" dirty="0" smtClean="0">
                <a:latin typeface="Arial" pitchFamily="34" charset="0"/>
                <a:cs typeface="Arial" pitchFamily="34" charset="0"/>
              </a:rPr>
              <a:t/>
            </a:r>
            <a:br>
              <a:rPr lang="en-US" sz="1400" b="1" dirty="0" smtClean="0">
                <a:latin typeface="Arial" pitchFamily="34" charset="0"/>
                <a:cs typeface="Arial" pitchFamily="34" charset="0"/>
              </a:rPr>
            </a:br>
            <a:r>
              <a:rPr lang="en-US" sz="2400" b="1" dirty="0" smtClean="0">
                <a:latin typeface="Arial" pitchFamily="34" charset="0"/>
                <a:cs typeface="Arial" pitchFamily="34" charset="0"/>
              </a:rPr>
              <a:t>WINNING</a:t>
            </a:r>
            <a:r>
              <a:rPr lang="en-US" sz="2400" dirty="0" smtClean="0">
                <a:latin typeface="Arial" pitchFamily="34" charset="0"/>
                <a:cs typeface="Arial" pitchFamily="34" charset="0"/>
              </a:rPr>
              <a:t> &amp; </a:t>
            </a:r>
            <a:r>
              <a:rPr lang="en-US" sz="2400" b="1" dirty="0" smtClean="0">
                <a:latin typeface="Arial" pitchFamily="34" charset="0"/>
                <a:cs typeface="Arial" pitchFamily="34" charset="0"/>
              </a:rPr>
              <a:t>LOSING</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r>
              <a:rPr lang="en-US" sz="2400" b="1" dirty="0" smtClean="0">
                <a:latin typeface="Arial" pitchFamily="34" charset="0"/>
                <a:cs typeface="Arial" pitchFamily="34" charset="0"/>
              </a:rPr>
              <a:t>CHAMPIONS</a:t>
            </a:r>
            <a:r>
              <a:rPr lang="en-US" sz="2400" dirty="0" smtClean="0">
                <a:latin typeface="Arial" pitchFamily="34" charset="0"/>
                <a:cs typeface="Arial" pitchFamily="34" charset="0"/>
              </a:rPr>
              <a:t> &amp; </a:t>
            </a:r>
            <a:r>
              <a:rPr lang="en-US" sz="2400" b="1" dirty="0" smtClean="0">
                <a:latin typeface="Arial" pitchFamily="34" charset="0"/>
                <a:cs typeface="Arial" pitchFamily="34" charset="0"/>
              </a:rPr>
              <a:t>COMPETITORS</a:t>
            </a:r>
          </a:p>
          <a:p>
            <a:pPr marL="0" indent="0" algn="ctr" eaLnBrk="1" fontAlgn="auto" hangingPunct="1">
              <a:spcBef>
                <a:spcPts val="1200"/>
              </a:spcBef>
              <a:spcAft>
                <a:spcPts val="0"/>
              </a:spcAft>
              <a:buSzPct val="125000"/>
              <a:buFont typeface="Arial" charset="0"/>
              <a:buNone/>
              <a:defRPr/>
            </a:pPr>
            <a:r>
              <a:rPr lang="en-US" sz="2400" b="1" dirty="0" smtClean="0">
                <a:solidFill>
                  <a:srgbClr val="10A7E0"/>
                </a:solidFill>
                <a:latin typeface="Arial" pitchFamily="34" charset="0"/>
                <a:cs typeface="Arial" pitchFamily="34" charset="0"/>
              </a:rPr>
              <a:t>In Athletics and in Life</a:t>
            </a: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407" y="2609560"/>
            <a:ext cx="3609593" cy="24082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152400"/>
            <a:ext cx="8229600" cy="914400"/>
          </a:xfrm>
        </p:spPr>
        <p:txBody>
          <a:bodyPr/>
          <a:lstStyle/>
          <a:p>
            <a:pPr eaLnBrk="1" hangingPunct="1"/>
            <a:r>
              <a:rPr lang="en-US" sz="2600" b="1" u="sng" dirty="0" smtClean="0">
                <a:solidFill>
                  <a:srgbClr val="1867AD"/>
                </a:solidFill>
                <a:latin typeface="Arial" charset="0"/>
                <a:cs typeface="Arial" charset="0"/>
              </a:rPr>
              <a:t>Impact on Athletic Performance</a:t>
            </a:r>
          </a:p>
        </p:txBody>
      </p:sp>
      <p:sp>
        <p:nvSpPr>
          <p:cNvPr id="6" name="Content Placeholder 5"/>
          <p:cNvSpPr>
            <a:spLocks noGrp="1"/>
          </p:cNvSpPr>
          <p:nvPr>
            <p:ph idx="1"/>
          </p:nvPr>
        </p:nvSpPr>
        <p:spPr>
          <a:xfrm>
            <a:off x="758456" y="1447800"/>
            <a:ext cx="7623544" cy="4199860"/>
          </a:xfrm>
        </p:spPr>
        <p:txBody>
          <a:bodyPr numCol="1" rtlCol="0">
            <a:noAutofit/>
          </a:bodyPr>
          <a:lstStyle/>
          <a:p>
            <a:pPr marL="0" indent="0" eaLnBrk="1" fontAlgn="auto" hangingPunct="1">
              <a:spcBef>
                <a:spcPts val="1200"/>
              </a:spcBef>
              <a:spcAft>
                <a:spcPts val="0"/>
              </a:spcAft>
              <a:buSzPct val="125000"/>
              <a:buNone/>
              <a:defRPr/>
            </a:pPr>
            <a:endParaRPr lang="en-US" sz="1600" dirty="0" smtClean="0">
              <a:latin typeface="Arial" pitchFamily="34" charset="0"/>
              <a:cs typeface="Arial" pitchFamily="34" charset="0"/>
            </a:endParaRPr>
          </a:p>
          <a:p>
            <a:pPr eaLnBrk="1" fontAlgn="auto" hangingPunct="1">
              <a:spcBef>
                <a:spcPts val="1200"/>
              </a:spcBef>
              <a:spcAft>
                <a:spcPts val="0"/>
              </a:spcAft>
              <a:buSzPct val="125000"/>
              <a:buFont typeface="+mj-lt"/>
              <a:buAutoNum type="arabicPeriod"/>
              <a:defRPr/>
            </a:pPr>
            <a:r>
              <a:rPr lang="en-US" sz="1800" b="1" dirty="0" smtClean="0">
                <a:latin typeface="Arial" pitchFamily="34" charset="0"/>
                <a:cs typeface="Arial" pitchFamily="34" charset="0"/>
              </a:rPr>
              <a:t>8-10 Hours of sleep per night</a:t>
            </a:r>
          </a:p>
          <a:p>
            <a:pPr lvl="1" eaLnBrk="1" fontAlgn="auto" hangingPunct="1">
              <a:spcBef>
                <a:spcPts val="1200"/>
              </a:spcBef>
              <a:spcAft>
                <a:spcPts val="0"/>
              </a:spcAft>
              <a:buSzPct val="125000"/>
              <a:buFont typeface="+mj-lt"/>
              <a:buAutoNum type="alphaLcPeriod"/>
              <a:defRPr/>
            </a:pPr>
            <a:r>
              <a:rPr lang="en-US" sz="1800" b="1" dirty="0" smtClean="0">
                <a:latin typeface="Arial" pitchFamily="34" charset="0"/>
                <a:cs typeface="Arial" pitchFamily="34" charset="0"/>
              </a:rPr>
              <a:t>6-7 REM Cycles </a:t>
            </a:r>
            <a:r>
              <a:rPr lang="en-US" sz="1800" b="1" dirty="0">
                <a:latin typeface="Arial" pitchFamily="34" charset="0"/>
                <a:cs typeface="Arial" pitchFamily="34" charset="0"/>
              </a:rPr>
              <a:t>p</a:t>
            </a:r>
            <a:r>
              <a:rPr lang="en-US" sz="1800" b="1" dirty="0" smtClean="0">
                <a:latin typeface="Arial" pitchFamily="34" charset="0"/>
                <a:cs typeface="Arial" pitchFamily="34" charset="0"/>
              </a:rPr>
              <a:t>er night</a:t>
            </a:r>
          </a:p>
          <a:p>
            <a:pPr lvl="1" eaLnBrk="1" fontAlgn="auto" hangingPunct="1">
              <a:spcBef>
                <a:spcPts val="1200"/>
              </a:spcBef>
              <a:spcAft>
                <a:spcPts val="0"/>
              </a:spcAft>
              <a:buSzPct val="125000"/>
              <a:buFont typeface="+mj-lt"/>
              <a:buAutoNum type="alphaLcPeriod"/>
              <a:defRPr/>
            </a:pPr>
            <a:r>
              <a:rPr lang="en-US" sz="1800" b="1" dirty="0" smtClean="0">
                <a:latin typeface="Arial" pitchFamily="34" charset="0"/>
                <a:cs typeface="Arial" pitchFamily="34" charset="0"/>
              </a:rPr>
              <a:t>The body </a:t>
            </a:r>
            <a:r>
              <a:rPr lang="en-US" sz="1800" b="1" dirty="0">
                <a:latin typeface="Arial" pitchFamily="34" charset="0"/>
                <a:cs typeface="Arial" pitchFamily="34" charset="0"/>
              </a:rPr>
              <a:t>replace cells all the time, but not brain </a:t>
            </a:r>
            <a:r>
              <a:rPr lang="en-US" sz="1800" b="1" dirty="0" smtClean="0">
                <a:latin typeface="Arial" pitchFamily="34" charset="0"/>
                <a:cs typeface="Arial" pitchFamily="34" charset="0"/>
              </a:rPr>
              <a:t>cells</a:t>
            </a:r>
          </a:p>
          <a:p>
            <a:pPr lvl="1" eaLnBrk="1" fontAlgn="auto" hangingPunct="1">
              <a:spcBef>
                <a:spcPts val="1200"/>
              </a:spcBef>
              <a:spcAft>
                <a:spcPts val="0"/>
              </a:spcAft>
              <a:buSzPct val="125000"/>
              <a:buFont typeface="+mj-lt"/>
              <a:buAutoNum type="alphaLcPeriod"/>
              <a:defRPr/>
            </a:pPr>
            <a:r>
              <a:rPr lang="en-US" sz="1800" b="1" dirty="0" smtClean="0">
                <a:latin typeface="Arial" pitchFamily="34" charset="0"/>
                <a:cs typeface="Arial" pitchFamily="34" charset="0"/>
              </a:rPr>
              <a:t>In order to repair brains cells, you must shut the system down (spinal fluid flush out toxins, cells distance is greater during sleep)</a:t>
            </a:r>
          </a:p>
          <a:p>
            <a:pPr eaLnBrk="1" fontAlgn="auto" hangingPunct="1">
              <a:spcBef>
                <a:spcPts val="1200"/>
              </a:spcBef>
              <a:spcAft>
                <a:spcPts val="0"/>
              </a:spcAft>
              <a:buSzPct val="125000"/>
              <a:buFont typeface="+mj-lt"/>
              <a:buAutoNum type="arabicPeriod"/>
              <a:defRPr/>
            </a:pPr>
            <a:r>
              <a:rPr lang="en-US" sz="1800" b="1" dirty="0" smtClean="0">
                <a:latin typeface="Arial" pitchFamily="34" charset="0"/>
                <a:cs typeface="Arial" pitchFamily="34" charset="0"/>
              </a:rPr>
              <a:t>If an athlete doesn’t receive this amount of sleep:</a:t>
            </a:r>
          </a:p>
          <a:p>
            <a:pPr marL="800100" lvl="1" indent="-342900" eaLnBrk="1" fontAlgn="auto" hangingPunct="1">
              <a:spcBef>
                <a:spcPts val="1200"/>
              </a:spcBef>
              <a:spcAft>
                <a:spcPts val="0"/>
              </a:spcAft>
              <a:buSzPct val="125000"/>
              <a:buFont typeface="+mj-lt"/>
              <a:buAutoNum type="alphaLcPeriod"/>
              <a:defRPr/>
            </a:pPr>
            <a:r>
              <a:rPr lang="en-US" sz="1800" b="1" dirty="0" smtClean="0">
                <a:latin typeface="Arial" pitchFamily="34" charset="0"/>
                <a:cs typeface="Arial" pitchFamily="34" charset="0"/>
              </a:rPr>
              <a:t>Split second decision making decreases</a:t>
            </a:r>
          </a:p>
          <a:p>
            <a:pPr marL="800100" lvl="1" indent="-342900" eaLnBrk="1" fontAlgn="auto" hangingPunct="1">
              <a:spcBef>
                <a:spcPts val="1200"/>
              </a:spcBef>
              <a:spcAft>
                <a:spcPts val="0"/>
              </a:spcAft>
              <a:buSzPct val="125000"/>
              <a:buFont typeface="+mj-lt"/>
              <a:buAutoNum type="alphaLcPeriod"/>
              <a:defRPr/>
            </a:pPr>
            <a:r>
              <a:rPr lang="en-US" sz="1800" b="1" dirty="0" smtClean="0">
                <a:latin typeface="Arial" pitchFamily="34" charset="0"/>
                <a:cs typeface="Arial" pitchFamily="34" charset="0"/>
              </a:rPr>
              <a:t>Blood Flow is reduced</a:t>
            </a:r>
          </a:p>
        </p:txBody>
      </p:sp>
      <p:sp>
        <p:nvSpPr>
          <p:cNvPr id="3077" name="Content Placeholder 5"/>
          <p:cNvSpPr txBox="1">
            <a:spLocks/>
          </p:cNvSpPr>
          <p:nvPr/>
        </p:nvSpPr>
        <p:spPr bwMode="auto">
          <a:xfrm>
            <a:off x="-1294186" y="840626"/>
            <a:ext cx="5638800" cy="457200"/>
          </a:xfrm>
          <a:prstGeom prst="rect">
            <a:avLst/>
          </a:prstGeom>
          <a:noFill/>
          <a:ln w="9525">
            <a:noFill/>
            <a:miter lim="800000"/>
            <a:headEnd/>
            <a:tailEnd/>
          </a:ln>
        </p:spPr>
        <p:txBody>
          <a:bodyPr/>
          <a:lstStyle/>
          <a:p>
            <a:pPr marL="342900" indent="-342900" algn="ctr">
              <a:spcBef>
                <a:spcPct val="20000"/>
              </a:spcBef>
            </a:pPr>
            <a:r>
              <a:rPr lang="en-US" sz="3600" b="1" dirty="0" smtClean="0">
                <a:solidFill>
                  <a:srgbClr val="10A7E0"/>
                </a:solidFill>
                <a:cs typeface="Arial" charset="0"/>
              </a:rPr>
              <a:t>Sleep</a:t>
            </a:r>
            <a:endParaRPr lang="en-US" sz="3600"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5</a:t>
            </a:fld>
            <a:endParaRPr lang="en-US" sz="1400" b="1" dirty="0">
              <a:solidFill>
                <a:schemeClr val="bg1">
                  <a:lumMod val="50000"/>
                </a:schemeClr>
              </a:solidFill>
              <a:latin typeface="Arial" pitchFamily="34" charset="0"/>
              <a:cs typeface="Arial" pitchFamily="34" charset="0"/>
            </a:endParaRPr>
          </a:p>
        </p:txBody>
      </p:sp>
      <p:sp>
        <p:nvSpPr>
          <p:cNvPr id="9" name="Footer Placeholder 3"/>
          <p:cNvSpPr>
            <a:spLocks noGrp="1"/>
          </p:cNvSpPr>
          <p:nvPr>
            <p:ph type="ftr" sz="quarter" idx="11"/>
          </p:nvPr>
        </p:nvSpPr>
        <p:spPr bwMode="auto">
          <a:xfrm>
            <a:off x="2286000" y="6295453"/>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smtClean="0">
                <a:solidFill>
                  <a:schemeClr val="tx2"/>
                </a:solidFill>
              </a:rPr>
              <a:t>*Underwood, John. "A Comparative Case Study of Enzymatic Activity, Training Effect and Alcohol Ingestion on an Elite Level Athlete." American Athletic Institute. (2004)</a:t>
            </a:r>
          </a:p>
          <a:p>
            <a:pPr algn="l"/>
            <a:endParaRPr lang="en-US" altLang="en-US" sz="1000" dirty="0" smtClean="0">
              <a:solidFill>
                <a:schemeClr val="tx2"/>
              </a:solidFill>
            </a:endParaRP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583018" y="6005350"/>
            <a:ext cx="1884392" cy="574800"/>
          </a:xfrm>
          <a:prstGeom prst="rect">
            <a:avLst/>
          </a:prstGeom>
        </p:spPr>
      </p:pic>
    </p:spTree>
    <p:extLst>
      <p:ext uri="{BB962C8B-B14F-4D97-AF65-F5344CB8AC3E}">
        <p14:creationId xmlns:p14="http://schemas.microsoft.com/office/powerpoint/2010/main" val="1100869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04800"/>
            <a:ext cx="8229600" cy="1295400"/>
          </a:xfrm>
        </p:spPr>
        <p:txBody>
          <a:bodyPr/>
          <a:lstStyle/>
          <a:p>
            <a:pPr eaLnBrk="1" hangingPunct="1"/>
            <a:r>
              <a:rPr lang="en-US" sz="3600" b="1" u="sng" dirty="0" smtClean="0">
                <a:solidFill>
                  <a:srgbClr val="1867AD"/>
                </a:solidFill>
                <a:latin typeface="Arial" charset="0"/>
                <a:cs typeface="Arial" charset="0"/>
              </a:rPr>
              <a:t>Impact on Athletic Performance</a:t>
            </a:r>
          </a:p>
        </p:txBody>
      </p:sp>
      <p:sp>
        <p:nvSpPr>
          <p:cNvPr id="7" name="TextBox 6"/>
          <p:cNvSpPr txBox="1"/>
          <p:nvPr/>
        </p:nvSpPr>
        <p:spPr>
          <a:xfrm>
            <a:off x="6742814" y="2438400"/>
            <a:ext cx="1066800" cy="584775"/>
          </a:xfrm>
          <a:prstGeom prst="rect">
            <a:avLst/>
          </a:prstGeom>
          <a:solidFill>
            <a:schemeClr val="bg1"/>
          </a:solidFill>
        </p:spPr>
        <p:txBody>
          <a:bodyPr wrap="square" rtlCol="0">
            <a:spAutoFit/>
          </a:bodyPr>
          <a:lstStyle/>
          <a:p>
            <a:r>
              <a:rPr lang="en-US" sz="900" dirty="0" smtClean="0"/>
              <a:t>Y=12.6x+87.6</a:t>
            </a:r>
            <a:br>
              <a:rPr lang="en-US" sz="900" dirty="0" smtClean="0"/>
            </a:br>
            <a:r>
              <a:rPr lang="en-US" sz="900" dirty="0" smtClean="0"/>
              <a:t>R^2=0.727</a:t>
            </a:r>
            <a:r>
              <a:rPr lang="en-US" sz="1400" dirty="0" smtClean="0"/>
              <a:t/>
            </a:r>
            <a:br>
              <a:rPr lang="en-US" sz="1400" dirty="0" smtClean="0"/>
            </a:br>
            <a:endParaRPr lang="en-US" sz="1400" dirty="0"/>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6</a:t>
            </a:fld>
            <a:endParaRPr lang="en-US" sz="1400" b="1" dirty="0">
              <a:solidFill>
                <a:schemeClr val="bg1">
                  <a:lumMod val="50000"/>
                </a:schemeClr>
              </a:solidFill>
              <a:latin typeface="Arial" pitchFamily="34" charset="0"/>
              <a:cs typeface="Arial" pitchFamily="34" charset="0"/>
            </a:endParaRPr>
          </a:p>
        </p:txBody>
      </p:sp>
      <p:graphicFrame>
        <p:nvGraphicFramePr>
          <p:cNvPr id="6" name="Chart 5" descr="Likelyhood of Injury Based on Hours of Sleep per Night" title="Likelyhood of Injury Based on Hours of Sleep per Night"/>
          <p:cNvGraphicFramePr>
            <a:graphicFrameLocks/>
          </p:cNvGraphicFramePr>
          <p:nvPr>
            <p:extLst>
              <p:ext uri="{D42A27DB-BD31-4B8C-83A1-F6EECF244321}">
                <p14:modId xmlns:p14="http://schemas.microsoft.com/office/powerpoint/2010/main" val="3369711285"/>
              </p:ext>
            </p:extLst>
          </p:nvPr>
        </p:nvGraphicFramePr>
        <p:xfrm>
          <a:off x="1676400" y="2286000"/>
          <a:ext cx="6172200" cy="36770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09600" y="1600200"/>
            <a:ext cx="8229600" cy="400110"/>
          </a:xfrm>
          <a:prstGeom prst="rect">
            <a:avLst/>
          </a:prstGeom>
          <a:noFill/>
        </p:spPr>
        <p:txBody>
          <a:bodyPr wrap="square" rtlCol="0">
            <a:spAutoFit/>
          </a:bodyPr>
          <a:lstStyle/>
          <a:p>
            <a:pPr algn="ctr"/>
            <a:r>
              <a:rPr lang="en-US" sz="2000" b="1" dirty="0" smtClean="0"/>
              <a:t>Likelihood of Injury Based on Hours of Sleep per Night</a:t>
            </a:r>
            <a:endParaRPr lang="en-US" sz="2000" b="1" dirty="0"/>
          </a:p>
        </p:txBody>
      </p:sp>
      <p:sp>
        <p:nvSpPr>
          <p:cNvPr id="4" name="TextBox 3"/>
          <p:cNvSpPr txBox="1"/>
          <p:nvPr/>
        </p:nvSpPr>
        <p:spPr>
          <a:xfrm rot="16200000">
            <a:off x="-414450" y="3792238"/>
            <a:ext cx="3429000" cy="338554"/>
          </a:xfrm>
          <a:prstGeom prst="rect">
            <a:avLst/>
          </a:prstGeom>
          <a:noFill/>
        </p:spPr>
        <p:txBody>
          <a:bodyPr wrap="square" rtlCol="0">
            <a:spAutoFit/>
          </a:bodyPr>
          <a:lstStyle/>
          <a:p>
            <a:r>
              <a:rPr lang="en-US" sz="1600" dirty="0" smtClean="0"/>
              <a:t>Likelihood of Injury Over 21 Months</a:t>
            </a:r>
            <a:endParaRPr lang="en-US" sz="1600" dirty="0"/>
          </a:p>
        </p:txBody>
      </p:sp>
      <p:sp>
        <p:nvSpPr>
          <p:cNvPr id="5" name="TextBox 4"/>
          <p:cNvSpPr txBox="1"/>
          <p:nvPr/>
        </p:nvSpPr>
        <p:spPr>
          <a:xfrm>
            <a:off x="2895600" y="6138862"/>
            <a:ext cx="4876800" cy="338554"/>
          </a:xfrm>
          <a:prstGeom prst="rect">
            <a:avLst/>
          </a:prstGeom>
          <a:noFill/>
        </p:spPr>
        <p:txBody>
          <a:bodyPr wrap="square" rtlCol="0">
            <a:spAutoFit/>
          </a:bodyPr>
          <a:lstStyle/>
          <a:p>
            <a:r>
              <a:rPr lang="en-US" sz="1600" b="1" dirty="0" smtClean="0"/>
              <a:t>Average Sleep Per Night (Hrs.)</a:t>
            </a:r>
            <a:endParaRPr lang="en-US" sz="1600" b="1" dirty="0"/>
          </a:p>
        </p:txBody>
      </p:sp>
      <p:cxnSp>
        <p:nvCxnSpPr>
          <p:cNvPr id="10" name="Straight Arrow Connector 9"/>
          <p:cNvCxnSpPr/>
          <p:nvPr/>
        </p:nvCxnSpPr>
        <p:spPr>
          <a:xfrm>
            <a:off x="2514600" y="2590800"/>
            <a:ext cx="5257800" cy="2286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1835937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501015" y="-228600"/>
            <a:ext cx="8185784" cy="1905000"/>
          </a:xfrm>
        </p:spPr>
        <p:txBody>
          <a:bodyPr/>
          <a:lstStyle/>
          <a:p>
            <a:pPr eaLnBrk="1" hangingPunct="1"/>
            <a:r>
              <a:rPr lang="en-US" sz="3200" b="1" u="sng" dirty="0">
                <a:solidFill>
                  <a:srgbClr val="1867AD"/>
                </a:solidFill>
                <a:latin typeface="+mn-lt"/>
                <a:cs typeface="Arial" charset="0"/>
              </a:rPr>
              <a:t>Impact on Your Athletic Performance</a:t>
            </a:r>
            <a:r>
              <a:rPr lang="en-US" sz="2600" b="1" u="sng" dirty="0">
                <a:solidFill>
                  <a:srgbClr val="1867AD"/>
                </a:solidFill>
                <a:latin typeface="+mn-lt"/>
                <a:cs typeface="Arial" charset="0"/>
              </a:rPr>
              <a:t/>
            </a:r>
            <a:br>
              <a:rPr lang="en-US" sz="2600" b="1" u="sng" dirty="0">
                <a:solidFill>
                  <a:srgbClr val="1867AD"/>
                </a:solidFill>
                <a:latin typeface="+mn-lt"/>
                <a:cs typeface="Arial" charset="0"/>
              </a:rPr>
            </a:br>
            <a:endParaRPr lang="en-US" sz="2600" b="1" dirty="0">
              <a:solidFill>
                <a:srgbClr val="1867AD"/>
              </a:solidFill>
              <a:latin typeface="+mn-lt"/>
              <a:cs typeface="Arial" charset="0"/>
            </a:endParaRPr>
          </a:p>
        </p:txBody>
      </p:sp>
      <p:sp>
        <p:nvSpPr>
          <p:cNvPr id="6" name="Content Placeholder 5"/>
          <p:cNvSpPr>
            <a:spLocks noGrp="1"/>
          </p:cNvSpPr>
          <p:nvPr>
            <p:ph idx="1"/>
          </p:nvPr>
        </p:nvSpPr>
        <p:spPr>
          <a:xfrm>
            <a:off x="536943" y="1447801"/>
            <a:ext cx="4492257" cy="4800600"/>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2000" b="1" dirty="0">
                <a:cs typeface="Arial" pitchFamily="34" charset="0"/>
              </a:rPr>
              <a:t>Our Central Nervous System (CNS) can be at a maximal intensity level for only 2-3 hours.</a:t>
            </a:r>
          </a:p>
          <a:p>
            <a:pPr eaLnBrk="1" fontAlgn="auto" hangingPunct="1">
              <a:spcBef>
                <a:spcPts val="1200"/>
              </a:spcBef>
              <a:spcAft>
                <a:spcPts val="0"/>
              </a:spcAft>
              <a:buSzPct val="125000"/>
              <a:buFont typeface="Arial" pitchFamily="34" charset="0"/>
              <a:buChar char="•"/>
              <a:defRPr/>
            </a:pPr>
            <a:r>
              <a:rPr lang="en-US" sz="2000" b="1" dirty="0">
                <a:cs typeface="Arial" pitchFamily="34" charset="0"/>
              </a:rPr>
              <a:t>Overstimulation causes the CNS to break down and eventually you get  chronically tired.</a:t>
            </a:r>
          </a:p>
          <a:p>
            <a:pPr eaLnBrk="1" fontAlgn="auto" hangingPunct="1">
              <a:spcBef>
                <a:spcPts val="1200"/>
              </a:spcBef>
              <a:spcAft>
                <a:spcPts val="0"/>
              </a:spcAft>
              <a:buSzPct val="125000"/>
              <a:buFont typeface="Arial" pitchFamily="34" charset="0"/>
              <a:buChar char="•"/>
              <a:defRPr/>
            </a:pPr>
            <a:r>
              <a:rPr lang="en-US" sz="2000" b="1" dirty="0">
                <a:cs typeface="Arial" pitchFamily="34" charset="0"/>
              </a:rPr>
              <a:t>Overstimulation doesn’t increase physical performance. It limits the ability to maintain a high level of mental &amp; physical performance.</a:t>
            </a:r>
          </a:p>
          <a:p>
            <a:pPr eaLnBrk="1" fontAlgn="auto" hangingPunct="1">
              <a:spcBef>
                <a:spcPts val="1200"/>
              </a:spcBef>
              <a:spcAft>
                <a:spcPts val="0"/>
              </a:spcAft>
              <a:buSzPct val="125000"/>
              <a:buFont typeface="Arial" pitchFamily="34" charset="0"/>
              <a:buChar char="•"/>
              <a:defRPr/>
            </a:pPr>
            <a:r>
              <a:rPr lang="en-US" sz="2000" b="1" dirty="0">
                <a:cs typeface="Arial" pitchFamily="34" charset="0"/>
              </a:rPr>
              <a:t>Drinking Red Bull, Monster, Rockstar, </a:t>
            </a:r>
            <a:br>
              <a:rPr lang="en-US" sz="2000" b="1" dirty="0">
                <a:cs typeface="Arial" pitchFamily="34" charset="0"/>
              </a:rPr>
            </a:br>
            <a:r>
              <a:rPr lang="en-US" sz="2000" b="1" dirty="0">
                <a:cs typeface="Arial" pitchFamily="34" charset="0"/>
              </a:rPr>
              <a:t>Mountain Dew Amp, NOS, Tilt, etc. can create overstimulation.</a:t>
            </a:r>
            <a:endParaRPr lang="en-US" sz="2000" b="1" dirty="0"/>
          </a:p>
        </p:txBody>
      </p:sp>
      <p:sp>
        <p:nvSpPr>
          <p:cNvPr id="3077" name="Content Placeholder 5"/>
          <p:cNvSpPr txBox="1">
            <a:spLocks/>
          </p:cNvSpPr>
          <p:nvPr/>
        </p:nvSpPr>
        <p:spPr bwMode="auto">
          <a:xfrm>
            <a:off x="392724" y="779186"/>
            <a:ext cx="8598876" cy="746740"/>
          </a:xfrm>
          <a:prstGeom prst="rect">
            <a:avLst/>
          </a:prstGeom>
          <a:noFill/>
          <a:ln w="9525">
            <a:noFill/>
            <a:miter lim="800000"/>
            <a:headEnd/>
            <a:tailEnd/>
          </a:ln>
        </p:spPr>
        <p:txBody>
          <a:bodyPr/>
          <a:lstStyle/>
          <a:p>
            <a:pPr marL="342900" indent="-342900">
              <a:spcBef>
                <a:spcPct val="20000"/>
              </a:spcBef>
            </a:pPr>
            <a:r>
              <a:rPr lang="en-US" sz="3200" b="1" dirty="0">
                <a:solidFill>
                  <a:srgbClr val="10A7E0"/>
                </a:solidFill>
                <a:latin typeface="+mn-lt"/>
                <a:cs typeface="Arial" charset="0"/>
              </a:rPr>
              <a:t>Effects of Energy Drinks and </a:t>
            </a:r>
            <a:r>
              <a:rPr lang="en-US" sz="3200" b="1" dirty="0">
                <a:solidFill>
                  <a:srgbClr val="10A7E0"/>
                </a:solidFill>
                <a:cs typeface="Arial" charset="0"/>
              </a:rPr>
              <a:t>Overstimulation</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7</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7657" y="1694038"/>
            <a:ext cx="2707942" cy="227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973" y="4430954"/>
            <a:ext cx="2895600" cy="164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3"/>
          <p:cNvSpPr>
            <a:spLocks noGrp="1"/>
          </p:cNvSpPr>
          <p:nvPr>
            <p:ph type="ftr" sz="quarter" idx="11"/>
          </p:nvPr>
        </p:nvSpPr>
        <p:spPr bwMode="auto">
          <a:xfrm>
            <a:off x="2256760" y="6051388"/>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2" name="Right Triangle 1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606942" y="6130799"/>
            <a:ext cx="1884392" cy="574800"/>
          </a:xfrm>
          <a:prstGeom prst="rect">
            <a:avLst/>
          </a:prstGeom>
        </p:spPr>
      </p:pic>
    </p:spTree>
    <p:extLst>
      <p:ext uri="{BB962C8B-B14F-4D97-AF65-F5344CB8AC3E}">
        <p14:creationId xmlns:p14="http://schemas.microsoft.com/office/powerpoint/2010/main" val="716756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2600" b="1" u="sng" dirty="0" smtClean="0">
                <a:solidFill>
                  <a:srgbClr val="1867AD"/>
                </a:solidFill>
                <a:latin typeface="Arial" charset="0"/>
                <a:cs typeface="Arial" charset="0"/>
              </a:rPr>
              <a:t>Impact on Athletic Performance</a:t>
            </a:r>
          </a:p>
        </p:txBody>
      </p:sp>
      <p:sp>
        <p:nvSpPr>
          <p:cNvPr id="6" name="Content Placeholder 5"/>
          <p:cNvSpPr>
            <a:spLocks noGrp="1"/>
          </p:cNvSpPr>
          <p:nvPr>
            <p:ph idx="1"/>
          </p:nvPr>
        </p:nvSpPr>
        <p:spPr>
          <a:xfrm>
            <a:off x="457200" y="2147788"/>
            <a:ext cx="8229600" cy="4144962"/>
          </a:xfrm>
        </p:spPr>
        <p:txBody>
          <a:bodyPr numCol="1" rtlCol="0">
            <a:normAutofit/>
          </a:bodyPr>
          <a:lstStyle/>
          <a:p>
            <a:pPr eaLnBrk="1" fontAlgn="auto" hangingPunct="1">
              <a:spcBef>
                <a:spcPts val="1200"/>
              </a:spcBef>
              <a:spcAft>
                <a:spcPts val="0"/>
              </a:spcAft>
              <a:buSzPct val="125000"/>
              <a:buFont typeface="+mj-lt"/>
              <a:buAutoNum type="arabicPeriod"/>
              <a:defRPr/>
            </a:pPr>
            <a:r>
              <a:rPr lang="en-US" sz="2000" b="1" dirty="0" smtClean="0">
                <a:cs typeface="Arial" pitchFamily="34" charset="0"/>
              </a:rPr>
              <a:t>Keep blood sugar </a:t>
            </a:r>
            <a:r>
              <a:rPr lang="en-US" sz="2000" b="1" dirty="0" smtClean="0">
                <a:solidFill>
                  <a:srgbClr val="00B050"/>
                </a:solidFill>
                <a:cs typeface="Arial" pitchFamily="34" charset="0"/>
              </a:rPr>
              <a:t>UP</a:t>
            </a:r>
            <a:r>
              <a:rPr lang="en-US" sz="2000" b="1" dirty="0" smtClean="0">
                <a:cs typeface="Arial" pitchFamily="34" charset="0"/>
              </a:rPr>
              <a:t/>
            </a:r>
            <a:br>
              <a:rPr lang="en-US" sz="2000" b="1" dirty="0" smtClean="0">
                <a:cs typeface="Arial" pitchFamily="34" charset="0"/>
              </a:rPr>
            </a:br>
            <a:endParaRPr lang="en-US" sz="2000" b="1" dirty="0" smtClean="0">
              <a:cs typeface="Arial" pitchFamily="34" charset="0"/>
            </a:endParaRPr>
          </a:p>
          <a:p>
            <a:pPr eaLnBrk="1" fontAlgn="auto" hangingPunct="1">
              <a:spcBef>
                <a:spcPts val="1200"/>
              </a:spcBef>
              <a:spcAft>
                <a:spcPts val="0"/>
              </a:spcAft>
              <a:buSzPct val="125000"/>
              <a:buFont typeface="+mj-lt"/>
              <a:buAutoNum type="arabicPeriod"/>
              <a:defRPr/>
            </a:pPr>
            <a:r>
              <a:rPr lang="en-US" sz="2000" b="1" dirty="0" smtClean="0">
                <a:cs typeface="Arial" pitchFamily="34" charset="0"/>
              </a:rPr>
              <a:t>The body runs on </a:t>
            </a:r>
            <a:r>
              <a:rPr lang="en-US" sz="2000" b="1" dirty="0" smtClean="0">
                <a:solidFill>
                  <a:srgbClr val="00B050"/>
                </a:solidFill>
                <a:cs typeface="Arial" pitchFamily="34" charset="0"/>
              </a:rPr>
              <a:t>GLUCOSE</a:t>
            </a:r>
          </a:p>
          <a:p>
            <a:pPr lvl="1" eaLnBrk="1" fontAlgn="auto" hangingPunct="1">
              <a:spcBef>
                <a:spcPts val="0"/>
              </a:spcBef>
              <a:spcAft>
                <a:spcPts val="0"/>
              </a:spcAft>
              <a:buSzPct val="125000"/>
              <a:buFont typeface="Arial" pitchFamily="34" charset="0"/>
              <a:buChar char="•"/>
              <a:defRPr/>
            </a:pPr>
            <a:r>
              <a:rPr lang="en-US" sz="2000" b="1" dirty="0" smtClean="0">
                <a:solidFill>
                  <a:srgbClr val="00B050"/>
                </a:solidFill>
                <a:cs typeface="Arial" pitchFamily="34" charset="0"/>
              </a:rPr>
              <a:t>Whole Grain Pasta</a:t>
            </a:r>
          </a:p>
          <a:p>
            <a:pPr lvl="1" eaLnBrk="1" fontAlgn="auto" hangingPunct="1">
              <a:spcBef>
                <a:spcPts val="0"/>
              </a:spcBef>
              <a:spcAft>
                <a:spcPts val="0"/>
              </a:spcAft>
              <a:buSzPct val="125000"/>
              <a:buFont typeface="Arial" pitchFamily="34" charset="0"/>
              <a:buChar char="•"/>
              <a:defRPr/>
            </a:pPr>
            <a:r>
              <a:rPr lang="en-US" sz="2000" b="1" dirty="0" smtClean="0">
                <a:solidFill>
                  <a:srgbClr val="00B050"/>
                </a:solidFill>
                <a:cs typeface="Arial" pitchFamily="34" charset="0"/>
              </a:rPr>
              <a:t>Fruits</a:t>
            </a:r>
          </a:p>
          <a:p>
            <a:pPr lvl="1" eaLnBrk="1" fontAlgn="auto" hangingPunct="1">
              <a:spcBef>
                <a:spcPts val="0"/>
              </a:spcBef>
              <a:spcAft>
                <a:spcPts val="0"/>
              </a:spcAft>
              <a:buSzPct val="125000"/>
              <a:buFont typeface="Arial" pitchFamily="34" charset="0"/>
              <a:buChar char="•"/>
              <a:defRPr/>
            </a:pPr>
            <a:r>
              <a:rPr lang="en-US" sz="2000" b="1" dirty="0" smtClean="0">
                <a:solidFill>
                  <a:srgbClr val="00B050"/>
                </a:solidFill>
                <a:cs typeface="Arial" pitchFamily="34" charset="0"/>
              </a:rPr>
              <a:t>Vegetables</a:t>
            </a:r>
            <a:br>
              <a:rPr lang="en-US" sz="2000" b="1" dirty="0" smtClean="0">
                <a:solidFill>
                  <a:srgbClr val="00B050"/>
                </a:solidFill>
                <a:cs typeface="Arial" pitchFamily="34" charset="0"/>
              </a:rPr>
            </a:br>
            <a:endParaRPr lang="en-US" sz="2000" b="1" dirty="0" smtClean="0">
              <a:solidFill>
                <a:srgbClr val="00B050"/>
              </a:solidFill>
              <a:cs typeface="Arial" pitchFamily="34" charset="0"/>
            </a:endParaRPr>
          </a:p>
          <a:p>
            <a:pPr eaLnBrk="1" fontAlgn="auto" hangingPunct="1">
              <a:spcBef>
                <a:spcPts val="1200"/>
              </a:spcBef>
              <a:spcAft>
                <a:spcPts val="0"/>
              </a:spcAft>
              <a:buSzPct val="125000"/>
              <a:buFont typeface="+mj-lt"/>
              <a:buAutoNum type="arabicPeriod"/>
              <a:defRPr/>
            </a:pPr>
            <a:r>
              <a:rPr lang="en-US" sz="2000" b="1" dirty="0" smtClean="0">
                <a:cs typeface="Arial" pitchFamily="34" charset="0"/>
              </a:rPr>
              <a:t>The body </a:t>
            </a:r>
            <a:r>
              <a:rPr lang="en-US" sz="2000" b="1" dirty="0" smtClean="0">
                <a:solidFill>
                  <a:srgbClr val="FF0000"/>
                </a:solidFill>
                <a:cs typeface="Arial" pitchFamily="34" charset="0"/>
              </a:rPr>
              <a:t>DOES NOT </a:t>
            </a:r>
            <a:r>
              <a:rPr lang="en-US" sz="2000" b="1" dirty="0" smtClean="0">
                <a:cs typeface="Arial" pitchFamily="34" charset="0"/>
              </a:rPr>
              <a:t>run on </a:t>
            </a:r>
            <a:r>
              <a:rPr lang="en-US" sz="2000" b="1" dirty="0" smtClean="0">
                <a:solidFill>
                  <a:srgbClr val="FF0000"/>
                </a:solidFill>
                <a:cs typeface="Arial" pitchFamily="34" charset="0"/>
              </a:rPr>
              <a:t>SWEETS</a:t>
            </a:r>
          </a:p>
          <a:p>
            <a:pPr lvl="1" eaLnBrk="1" fontAlgn="auto" hangingPunct="1">
              <a:spcBef>
                <a:spcPts val="0"/>
              </a:spcBef>
              <a:spcAft>
                <a:spcPts val="0"/>
              </a:spcAft>
              <a:buSzPct val="125000"/>
              <a:buFont typeface="Arial" pitchFamily="34" charset="0"/>
              <a:buChar char="•"/>
              <a:defRPr/>
            </a:pPr>
            <a:r>
              <a:rPr lang="en-US" sz="2000" b="1" dirty="0" smtClean="0">
                <a:cs typeface="Arial" pitchFamily="34" charset="0"/>
              </a:rPr>
              <a:t>Cake</a:t>
            </a:r>
          </a:p>
          <a:p>
            <a:pPr lvl="1" eaLnBrk="1" fontAlgn="auto" hangingPunct="1">
              <a:spcBef>
                <a:spcPts val="0"/>
              </a:spcBef>
              <a:spcAft>
                <a:spcPts val="0"/>
              </a:spcAft>
              <a:buSzPct val="125000"/>
              <a:buFont typeface="Arial" pitchFamily="34" charset="0"/>
              <a:buChar char="•"/>
              <a:defRPr/>
            </a:pPr>
            <a:r>
              <a:rPr lang="en-US" sz="2000" b="1" dirty="0" smtClean="0">
                <a:cs typeface="Arial" pitchFamily="34" charset="0"/>
              </a:rPr>
              <a:t>Candy</a:t>
            </a:r>
          </a:p>
          <a:p>
            <a:pPr lvl="1" eaLnBrk="1" fontAlgn="auto" hangingPunct="1">
              <a:spcBef>
                <a:spcPts val="0"/>
              </a:spcBef>
              <a:spcAft>
                <a:spcPts val="0"/>
              </a:spcAft>
              <a:buSzPct val="125000"/>
              <a:buFont typeface="Arial" pitchFamily="34" charset="0"/>
              <a:buChar char="•"/>
              <a:defRPr/>
            </a:pPr>
            <a:r>
              <a:rPr lang="en-US" sz="2000" b="1" dirty="0" smtClean="0">
                <a:cs typeface="Arial" pitchFamily="34" charset="0"/>
              </a:rPr>
              <a:t>Cookies</a:t>
            </a:r>
          </a:p>
        </p:txBody>
      </p:sp>
      <p:sp>
        <p:nvSpPr>
          <p:cNvPr id="3077" name="Content Placeholder 5"/>
          <p:cNvSpPr txBox="1">
            <a:spLocks/>
          </p:cNvSpPr>
          <p:nvPr/>
        </p:nvSpPr>
        <p:spPr bwMode="auto">
          <a:xfrm>
            <a:off x="685800" y="1403498"/>
            <a:ext cx="8305800" cy="457200"/>
          </a:xfrm>
          <a:prstGeom prst="rect">
            <a:avLst/>
          </a:prstGeom>
          <a:noFill/>
          <a:ln w="9525">
            <a:noFill/>
            <a:miter lim="800000"/>
            <a:headEnd/>
            <a:tailEnd/>
          </a:ln>
        </p:spPr>
        <p:txBody>
          <a:bodyPr/>
          <a:lstStyle/>
          <a:p>
            <a:pPr marL="342900" indent="-342900">
              <a:spcBef>
                <a:spcPct val="20000"/>
              </a:spcBef>
            </a:pPr>
            <a:r>
              <a:rPr lang="en-US" sz="3200" b="1" dirty="0" smtClean="0">
                <a:solidFill>
                  <a:srgbClr val="10A7E0"/>
                </a:solidFill>
                <a:latin typeface="+mj-lt"/>
                <a:cs typeface="Times New Roman" panose="02020603050405020304" pitchFamily="18" charset="0"/>
              </a:rPr>
              <a:t>How to fuel the body</a:t>
            </a:r>
            <a:r>
              <a:rPr lang="en-US" sz="2400" b="1" dirty="0" smtClean="0">
                <a:solidFill>
                  <a:srgbClr val="10A7E0"/>
                </a:solidFill>
                <a:latin typeface="Times New Roman" panose="02020603050405020304" pitchFamily="18" charset="0"/>
                <a:cs typeface="Times New Roman" panose="02020603050405020304" pitchFamily="18" charset="0"/>
              </a:rPr>
              <a:t>:</a:t>
            </a:r>
            <a:endParaRPr lang="en-US" sz="2400" b="1" dirty="0">
              <a:solidFill>
                <a:srgbClr val="10A7E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8</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smtClean="0">
                <a:solidFill>
                  <a:schemeClr val="bg1"/>
                </a:solidFill>
                <a:cs typeface="Arial" charset="0"/>
              </a:rPr>
              <a:t>FPO</a:t>
            </a:r>
            <a:endParaRPr lang="en-US" sz="5000" b="1" dirty="0">
              <a:solidFill>
                <a:schemeClr val="bg1"/>
              </a:solidFill>
              <a:cs typeface="Arial" charset="0"/>
            </a:endParaRPr>
          </a:p>
        </p:txBody>
      </p:sp>
      <p:sp>
        <p:nvSpPr>
          <p:cNvPr id="10" name="Footer Placeholder 3"/>
          <p:cNvSpPr>
            <a:spLocks noGrp="1"/>
          </p:cNvSpPr>
          <p:nvPr>
            <p:ph type="ftr" sz="quarter" idx="11"/>
          </p:nvPr>
        </p:nvSpPr>
        <p:spPr bwMode="auto">
          <a:xfrm>
            <a:off x="2279528" y="6081514"/>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smtClean="0">
                <a:solidFill>
                  <a:schemeClr val="tx2"/>
                </a:solidFill>
              </a:rPr>
              <a:t>*Underwood, John. American Athletic Institute. (2004)</a:t>
            </a:r>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084" t="12042" r="20567" b="2842"/>
          <a:stretch/>
        </p:blipFill>
        <p:spPr bwMode="auto">
          <a:xfrm>
            <a:off x="5442290" y="1447800"/>
            <a:ext cx="268712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85800" y="5966842"/>
            <a:ext cx="1808192" cy="551557"/>
          </a:xfrm>
          <a:prstGeom prst="rect">
            <a:avLst/>
          </a:prstGeom>
        </p:spPr>
      </p:pic>
    </p:spTree>
    <p:extLst>
      <p:ext uri="{BB962C8B-B14F-4D97-AF65-F5344CB8AC3E}">
        <p14:creationId xmlns:p14="http://schemas.microsoft.com/office/powerpoint/2010/main" val="1116870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a:solidFill>
                  <a:srgbClr val="1867AD"/>
                </a:solidFill>
                <a:latin typeface="+mn-lt"/>
                <a:cs typeface="Arial" charset="0"/>
              </a:rPr>
              <a:t>Impact </a:t>
            </a:r>
            <a:r>
              <a:rPr lang="en-US" sz="3600" b="1" u="sng" dirty="0" smtClean="0">
                <a:solidFill>
                  <a:srgbClr val="1867AD"/>
                </a:solidFill>
                <a:latin typeface="+mn-lt"/>
                <a:cs typeface="Arial" charset="0"/>
              </a:rPr>
              <a:t>on Athletic </a:t>
            </a:r>
            <a:r>
              <a:rPr lang="en-US" sz="3600" b="1" u="sng" dirty="0">
                <a:solidFill>
                  <a:srgbClr val="1867AD"/>
                </a:solidFill>
                <a:latin typeface="+mn-lt"/>
                <a:cs typeface="Arial" charset="0"/>
              </a:rPr>
              <a:t>Performance</a:t>
            </a:r>
          </a:p>
        </p:txBody>
      </p:sp>
      <p:sp>
        <p:nvSpPr>
          <p:cNvPr id="6" name="Content Placeholder 5"/>
          <p:cNvSpPr>
            <a:spLocks noGrp="1"/>
          </p:cNvSpPr>
          <p:nvPr>
            <p:ph idx="1"/>
          </p:nvPr>
        </p:nvSpPr>
        <p:spPr>
          <a:xfrm>
            <a:off x="609600" y="2267430"/>
            <a:ext cx="4419600" cy="3980969"/>
          </a:xfrm>
        </p:spPr>
        <p:txBody>
          <a:bodyPr rtlCol="0">
            <a:normAutofit/>
          </a:bodyPr>
          <a:lstStyle/>
          <a:p>
            <a:pPr marL="0" indent="0" eaLnBrk="1" fontAlgn="auto" hangingPunct="1">
              <a:spcBef>
                <a:spcPts val="1200"/>
              </a:spcBef>
              <a:spcAft>
                <a:spcPts val="0"/>
              </a:spcAft>
              <a:buSzPct val="125000"/>
              <a:buNone/>
              <a:defRPr/>
            </a:pPr>
            <a:r>
              <a:rPr lang="en-US" sz="2800" b="1" dirty="0">
                <a:solidFill>
                  <a:srgbClr val="00B050"/>
                </a:solidFill>
                <a:cs typeface="Arial" pitchFamily="34" charset="0"/>
              </a:rPr>
              <a:t>EAT:</a:t>
            </a:r>
            <a:r>
              <a:rPr lang="en-US" sz="1600" b="1" dirty="0">
                <a:cs typeface="Arial" pitchFamily="34" charset="0"/>
              </a:rPr>
              <a:t/>
            </a:r>
            <a:br>
              <a:rPr lang="en-US" sz="1600" b="1" dirty="0">
                <a:cs typeface="Arial" pitchFamily="34" charset="0"/>
              </a:rPr>
            </a:br>
            <a:r>
              <a:rPr lang="en-US" sz="2200" b="1" dirty="0">
                <a:latin typeface="+mj-lt"/>
                <a:cs typeface="Arial" pitchFamily="34" charset="0"/>
              </a:rPr>
              <a:t>A carbohydrate-rich meal or snack 2-4 hours before exercise:</a:t>
            </a:r>
          </a:p>
          <a:p>
            <a:pPr lvl="1" eaLnBrk="1" fontAlgn="auto" hangingPunct="1">
              <a:spcBef>
                <a:spcPts val="0"/>
              </a:spcBef>
              <a:spcAft>
                <a:spcPts val="0"/>
              </a:spcAft>
              <a:buSzPct val="125000"/>
              <a:buFont typeface="Arial" pitchFamily="34" charset="0"/>
              <a:buChar char="•"/>
              <a:defRPr/>
            </a:pPr>
            <a:r>
              <a:rPr lang="en-US" sz="1800" b="1" dirty="0">
                <a:cs typeface="Arial" pitchFamily="34" charset="0"/>
              </a:rPr>
              <a:t>½ Turkey Sandwich, Small Salad</a:t>
            </a:r>
          </a:p>
          <a:p>
            <a:pPr lvl="1" eaLnBrk="1" fontAlgn="auto" hangingPunct="1">
              <a:spcBef>
                <a:spcPts val="0"/>
              </a:spcBef>
              <a:spcAft>
                <a:spcPts val="0"/>
              </a:spcAft>
              <a:buSzPct val="125000"/>
              <a:buFont typeface="Arial" pitchFamily="34" charset="0"/>
              <a:buChar char="•"/>
              <a:defRPr/>
            </a:pPr>
            <a:r>
              <a:rPr lang="en-US" sz="1800" b="1" dirty="0">
                <a:cs typeface="Arial" pitchFamily="34" charset="0"/>
              </a:rPr>
              <a:t>String Cheese, Crackers and an Apple</a:t>
            </a:r>
          </a:p>
          <a:p>
            <a:pPr lvl="1" eaLnBrk="1" fontAlgn="auto" hangingPunct="1">
              <a:spcBef>
                <a:spcPts val="0"/>
              </a:spcBef>
              <a:spcAft>
                <a:spcPts val="0"/>
              </a:spcAft>
              <a:buSzPct val="125000"/>
              <a:buFont typeface="Arial" pitchFamily="34" charset="0"/>
              <a:buChar char="•"/>
              <a:defRPr/>
            </a:pPr>
            <a:r>
              <a:rPr lang="en-US" sz="1800" b="1" dirty="0">
                <a:cs typeface="Arial" pitchFamily="34" charset="0"/>
              </a:rPr>
              <a:t>Cereal, Banana and Peanut Butter</a:t>
            </a:r>
            <a:endParaRPr lang="en-US" sz="1600" dirty="0">
              <a:solidFill>
                <a:schemeClr val="tx1">
                  <a:lumMod val="50000"/>
                  <a:lumOff val="50000"/>
                </a:schemeClr>
              </a:solidFill>
              <a:cs typeface="Arial" pitchFamily="34" charset="0"/>
            </a:endParaRPr>
          </a:p>
          <a:p>
            <a:pPr marL="457200" lvl="1" indent="0" eaLnBrk="1" fontAlgn="auto" hangingPunct="1">
              <a:spcBef>
                <a:spcPts val="0"/>
              </a:spcBef>
              <a:spcAft>
                <a:spcPts val="0"/>
              </a:spcAft>
              <a:buSzPct val="125000"/>
              <a:buNone/>
              <a:defRPr/>
            </a:pPr>
            <a:endParaRPr lang="en-US" sz="1600" b="1" u="sng" dirty="0">
              <a:solidFill>
                <a:schemeClr val="tx1">
                  <a:lumMod val="50000"/>
                  <a:lumOff val="50000"/>
                </a:schemeClr>
              </a:solidFill>
              <a:cs typeface="Arial" pitchFamily="34" charset="0"/>
            </a:endParaRPr>
          </a:p>
          <a:p>
            <a:pPr marL="57150" indent="0" eaLnBrk="1" fontAlgn="auto" hangingPunct="1">
              <a:spcBef>
                <a:spcPts val="0"/>
              </a:spcBef>
              <a:spcAft>
                <a:spcPts val="0"/>
              </a:spcAft>
              <a:buSzPct val="125000"/>
              <a:buNone/>
              <a:defRPr/>
            </a:pPr>
            <a:r>
              <a:rPr lang="en-US" b="1" dirty="0">
                <a:solidFill>
                  <a:srgbClr val="00B050"/>
                </a:solidFill>
                <a:cs typeface="Arial" pitchFamily="34" charset="0"/>
              </a:rPr>
              <a:t>DRINK: </a:t>
            </a:r>
            <a:endParaRPr lang="en-US" sz="2000" b="1" dirty="0">
              <a:cs typeface="Arial" pitchFamily="34" charset="0"/>
            </a:endParaRPr>
          </a:p>
          <a:p>
            <a:pPr marL="57150" indent="0" eaLnBrk="1" fontAlgn="auto" hangingPunct="1">
              <a:spcBef>
                <a:spcPts val="0"/>
              </a:spcBef>
              <a:spcAft>
                <a:spcPts val="0"/>
              </a:spcAft>
              <a:buSzPct val="125000"/>
              <a:buNone/>
              <a:defRPr/>
            </a:pPr>
            <a:r>
              <a:rPr lang="en-US" sz="2200" b="1" dirty="0">
                <a:cs typeface="Arial" pitchFamily="34" charset="0"/>
              </a:rPr>
              <a:t>A small amount of fast-digesting protein (4-6 oz.)</a:t>
            </a:r>
          </a:p>
        </p:txBody>
      </p:sp>
      <p:sp>
        <p:nvSpPr>
          <p:cNvPr id="3077" name="Content Placeholder 5"/>
          <p:cNvSpPr txBox="1">
            <a:spLocks/>
          </p:cNvSpPr>
          <p:nvPr/>
        </p:nvSpPr>
        <p:spPr bwMode="auto">
          <a:xfrm>
            <a:off x="762000" y="1600199"/>
            <a:ext cx="7239000" cy="480031"/>
          </a:xfrm>
          <a:prstGeom prst="rect">
            <a:avLst/>
          </a:prstGeom>
          <a:noFill/>
          <a:ln w="9525">
            <a:noFill/>
            <a:miter lim="800000"/>
            <a:headEnd/>
            <a:tailEnd/>
          </a:ln>
        </p:spPr>
        <p:txBody>
          <a:bodyPr/>
          <a:lstStyle/>
          <a:p>
            <a:pPr marL="342900" indent="-342900">
              <a:spcBef>
                <a:spcPct val="20000"/>
              </a:spcBef>
            </a:pPr>
            <a:r>
              <a:rPr lang="en-US" sz="3200" b="1" i="1" dirty="0">
                <a:solidFill>
                  <a:srgbClr val="10A7E0"/>
                </a:solidFill>
                <a:latin typeface="+mn-lt"/>
                <a:cs typeface="Arial" charset="0"/>
              </a:rPr>
              <a:t>Phase 1: Before Competition or Training</a:t>
            </a:r>
            <a:r>
              <a:rPr lang="en-US" sz="3200" b="1" i="1" dirty="0">
                <a:solidFill>
                  <a:srgbClr val="4788FF"/>
                </a:solidFill>
                <a:latin typeface="+mn-lt"/>
                <a:cs typeface="Arial" charset="0"/>
              </a:rPr>
              <a:t>:</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9</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290" y="2428846"/>
            <a:ext cx="3193851"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383" y="4572096"/>
            <a:ext cx="1439665" cy="155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3"/>
          <p:cNvSpPr>
            <a:spLocks noGrp="1"/>
          </p:cNvSpPr>
          <p:nvPr>
            <p:ph type="ftr" sz="quarter" idx="11"/>
          </p:nvPr>
        </p:nvSpPr>
        <p:spPr bwMode="auto">
          <a:xfrm>
            <a:off x="2286000" y="6138862"/>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1658804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9831</TotalTime>
  <Words>3305</Words>
  <Application>Microsoft Office PowerPoint</Application>
  <PresentationFormat>On-screen Show (4:3)</PresentationFormat>
  <Paragraphs>422</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Bookman Old Style</vt:lpstr>
      <vt:lpstr>Calibri</vt:lpstr>
      <vt:lpstr>Candara</vt:lpstr>
      <vt:lpstr>Times New Roman</vt:lpstr>
      <vt:lpstr>Wingdings</vt:lpstr>
      <vt:lpstr>Wingdings 2</vt:lpstr>
      <vt:lpstr>Office Theme</vt:lpstr>
      <vt:lpstr>PowerPoint Presentation</vt:lpstr>
      <vt:lpstr>PowerPoint Presentation</vt:lpstr>
      <vt:lpstr> John Underwood Life of an Athlete </vt:lpstr>
      <vt:lpstr>Lifestyle Choices</vt:lpstr>
      <vt:lpstr>Impact on Athletic Performance</vt:lpstr>
      <vt:lpstr>Impact on Athletic Performance</vt:lpstr>
      <vt:lpstr>Impact on Your Athletic Performance </vt:lpstr>
      <vt:lpstr>Impact on Athletic Performance</vt:lpstr>
      <vt:lpstr>Impact on Athletic Performance</vt:lpstr>
      <vt:lpstr>Impact on Athletic Performance</vt:lpstr>
      <vt:lpstr>Impact on Athletic Performance</vt:lpstr>
      <vt:lpstr>Reading Labels</vt:lpstr>
      <vt:lpstr>Impact on Athletic Performance SODA</vt:lpstr>
      <vt:lpstr>Impact on Athletic Performance SUGAR</vt:lpstr>
      <vt:lpstr>Impact on Athletic Performance</vt:lpstr>
      <vt:lpstr> Alcohol, Marijuana, Tobacco, and Other Drug Use and the Teen Brain  </vt:lpstr>
      <vt:lpstr>Brain Activity of a Teen Alcohol User </vt:lpstr>
      <vt:lpstr>Impact on Athletic Performance - Alcohol </vt:lpstr>
      <vt:lpstr>Brain Activity of a Teen Marijuana User </vt:lpstr>
      <vt:lpstr>Impact on Athletic Performance  - Marijuana</vt:lpstr>
      <vt:lpstr>Impact on Athletic Performance  - Marijuana</vt:lpstr>
      <vt:lpstr>Brain Activity – The Results of Using Other Drugs </vt:lpstr>
      <vt:lpstr>Impact on Your Athletic Performance  </vt:lpstr>
      <vt:lpstr>The Role of Parents</vt:lpstr>
      <vt:lpstr> Chippewa Valley Schools </vt:lpstr>
      <vt:lpstr>Chippewa Valley Schools</vt:lpstr>
      <vt:lpstr>ATHLETIC CODE OF CONDUCT </vt:lpstr>
      <vt:lpstr>PowerPoint Presentation</vt:lpstr>
      <vt:lpstr>PowerPoint Presentation</vt:lpstr>
    </vt:vector>
  </TitlesOfParts>
  <Company>RTSC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Kamerman</dc:creator>
  <cp:lastModifiedBy>Charlene McGunn</cp:lastModifiedBy>
  <cp:revision>311</cp:revision>
  <cp:lastPrinted>2017-02-05T21:17:28Z</cp:lastPrinted>
  <dcterms:created xsi:type="dcterms:W3CDTF">2013-10-24T14:05:56Z</dcterms:created>
  <dcterms:modified xsi:type="dcterms:W3CDTF">2017-02-06T00:29:40Z</dcterms:modified>
</cp:coreProperties>
</file>