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sldIdLst>
    <p:sldId id="256" r:id="rId2"/>
    <p:sldId id="257" r:id="rId3"/>
    <p:sldId id="264" r:id="rId4"/>
    <p:sldId id="258" r:id="rId5"/>
    <p:sldId id="259"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3DDB4F5-9A5B-4CC4-8505-956E88216F69}" v="869" dt="2023-09-27T15:25:02.444"/>
    <p1510:client id="{BF58B87A-EE73-4312-9DA9-F6D2128117C3}" v="1" dt="2023-09-28T11:00:43.91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02" autoAdjust="0"/>
    <p:restoredTop sz="94660"/>
  </p:normalViewPr>
  <p:slideViewPr>
    <p:cSldViewPr snapToGrid="0">
      <p:cViewPr varScale="1">
        <p:scale>
          <a:sx n="88" d="100"/>
          <a:sy n="88" d="100"/>
        </p:scale>
        <p:origin x="102" y="4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5/10/relationships/revisionInfo" Target="revisionInfo.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95FFBFC-5B50-490F-B449-3F7B679A7275}"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9EF32209-18BF-404F-9AB3-B2AC5D5C932B}">
      <dgm:prSet/>
      <dgm:spPr/>
      <dgm:t>
        <a:bodyPr/>
        <a:lstStyle/>
        <a:p>
          <a:endParaRPr lang="en-US" dirty="0"/>
        </a:p>
        <a:p>
          <a:r>
            <a:rPr lang="en-US" dirty="0"/>
            <a:t>Check college websites for their internal due dates, including their FAFSA due date. </a:t>
          </a:r>
        </a:p>
      </dgm:t>
    </dgm:pt>
    <dgm:pt modelId="{DCF85619-D277-4A41-808F-C924A2296273}" type="parTrans" cxnId="{81B601F1-1DD8-46FB-9AF3-444E24A6FB1B}">
      <dgm:prSet/>
      <dgm:spPr/>
      <dgm:t>
        <a:bodyPr/>
        <a:lstStyle/>
        <a:p>
          <a:endParaRPr lang="en-US"/>
        </a:p>
      </dgm:t>
    </dgm:pt>
    <dgm:pt modelId="{7BC43B38-4E2C-4B47-902A-A655B3C64C80}" type="sibTrans" cxnId="{81B601F1-1DD8-46FB-9AF3-444E24A6FB1B}">
      <dgm:prSet/>
      <dgm:spPr/>
      <dgm:t>
        <a:bodyPr/>
        <a:lstStyle/>
        <a:p>
          <a:endParaRPr lang="en-US"/>
        </a:p>
      </dgm:t>
    </dgm:pt>
    <dgm:pt modelId="{C0C91228-B2DC-4341-BC92-2F6A93321A20}">
      <dgm:prSet/>
      <dgm:spPr/>
      <dgm:t>
        <a:bodyPr/>
        <a:lstStyle/>
        <a:p>
          <a:r>
            <a:rPr lang="en-US" dirty="0"/>
            <a:t>Financial Aid Night is October 5, at 7 pm. For those of you who missed it, the recording will be on our website under Financial Aid and Scholarships after October 5th. </a:t>
          </a:r>
        </a:p>
      </dgm:t>
    </dgm:pt>
    <dgm:pt modelId="{9D7748B7-D222-4FEC-BE2C-B882A2A1022A}" type="parTrans" cxnId="{B6894552-8038-41DE-A29B-864A970FCE1F}">
      <dgm:prSet/>
      <dgm:spPr/>
      <dgm:t>
        <a:bodyPr/>
        <a:lstStyle/>
        <a:p>
          <a:endParaRPr lang="en-US"/>
        </a:p>
      </dgm:t>
    </dgm:pt>
    <dgm:pt modelId="{EE4AD18B-22D7-43D0-91BE-528B31709F31}" type="sibTrans" cxnId="{B6894552-8038-41DE-A29B-864A970FCE1F}">
      <dgm:prSet/>
      <dgm:spPr/>
      <dgm:t>
        <a:bodyPr/>
        <a:lstStyle/>
        <a:p>
          <a:endParaRPr lang="en-US"/>
        </a:p>
      </dgm:t>
    </dgm:pt>
    <dgm:pt modelId="{2CF429DE-1C5A-404C-BC49-886BEFC93BCB}">
      <dgm:prSet/>
      <dgm:spPr/>
      <dgm:t>
        <a:bodyPr/>
        <a:lstStyle/>
        <a:p>
          <a:r>
            <a:rPr lang="en-US"/>
            <a:t>FAFSA will not be available until December, but you can apply for your FAFSA ID now. It takes a few days to receive it. </a:t>
          </a:r>
        </a:p>
      </dgm:t>
    </dgm:pt>
    <dgm:pt modelId="{70D4CA4F-D341-4A9D-A492-078EAE9C201B}" type="parTrans" cxnId="{FE58F15A-B107-42A0-9363-36819569CD75}">
      <dgm:prSet/>
      <dgm:spPr/>
      <dgm:t>
        <a:bodyPr/>
        <a:lstStyle/>
        <a:p>
          <a:endParaRPr lang="en-US"/>
        </a:p>
      </dgm:t>
    </dgm:pt>
    <dgm:pt modelId="{2285A09D-34F8-43FA-B85A-22355A565280}" type="sibTrans" cxnId="{FE58F15A-B107-42A0-9363-36819569CD75}">
      <dgm:prSet/>
      <dgm:spPr/>
      <dgm:t>
        <a:bodyPr/>
        <a:lstStyle/>
        <a:p>
          <a:endParaRPr lang="en-US"/>
        </a:p>
      </dgm:t>
    </dgm:pt>
    <dgm:pt modelId="{393FBE61-85EB-45B9-8ADB-ED36E58C52D9}" type="pres">
      <dgm:prSet presAssocID="{595FFBFC-5B50-490F-B449-3F7B679A7275}" presName="vert0" presStyleCnt="0">
        <dgm:presLayoutVars>
          <dgm:dir/>
          <dgm:animOne val="branch"/>
          <dgm:animLvl val="lvl"/>
        </dgm:presLayoutVars>
      </dgm:prSet>
      <dgm:spPr/>
    </dgm:pt>
    <dgm:pt modelId="{84F59872-EC91-4677-AFF0-9D57CB8B6E92}" type="pres">
      <dgm:prSet presAssocID="{9EF32209-18BF-404F-9AB3-B2AC5D5C932B}" presName="thickLine" presStyleLbl="alignNode1" presStyleIdx="0" presStyleCnt="3"/>
      <dgm:spPr/>
    </dgm:pt>
    <dgm:pt modelId="{B21DE0A0-72F8-4C2E-931C-89B16202C3CC}" type="pres">
      <dgm:prSet presAssocID="{9EF32209-18BF-404F-9AB3-B2AC5D5C932B}" presName="horz1" presStyleCnt="0"/>
      <dgm:spPr/>
    </dgm:pt>
    <dgm:pt modelId="{F87FF82B-D491-4AFA-8FDB-88430B45265C}" type="pres">
      <dgm:prSet presAssocID="{9EF32209-18BF-404F-9AB3-B2AC5D5C932B}" presName="tx1" presStyleLbl="revTx" presStyleIdx="0" presStyleCnt="3"/>
      <dgm:spPr/>
    </dgm:pt>
    <dgm:pt modelId="{A51A1CDA-73E9-460F-B69A-4457F70B2974}" type="pres">
      <dgm:prSet presAssocID="{9EF32209-18BF-404F-9AB3-B2AC5D5C932B}" presName="vert1" presStyleCnt="0"/>
      <dgm:spPr/>
    </dgm:pt>
    <dgm:pt modelId="{B3C24528-F273-4477-B66E-45D5FB8E4285}" type="pres">
      <dgm:prSet presAssocID="{C0C91228-B2DC-4341-BC92-2F6A93321A20}" presName="thickLine" presStyleLbl="alignNode1" presStyleIdx="1" presStyleCnt="3"/>
      <dgm:spPr/>
    </dgm:pt>
    <dgm:pt modelId="{42EF5E55-0823-4CAB-8562-D5423B0DD07C}" type="pres">
      <dgm:prSet presAssocID="{C0C91228-B2DC-4341-BC92-2F6A93321A20}" presName="horz1" presStyleCnt="0"/>
      <dgm:spPr/>
    </dgm:pt>
    <dgm:pt modelId="{4E238412-25CC-41FE-81E8-43789FB5A9B3}" type="pres">
      <dgm:prSet presAssocID="{C0C91228-B2DC-4341-BC92-2F6A93321A20}" presName="tx1" presStyleLbl="revTx" presStyleIdx="1" presStyleCnt="3"/>
      <dgm:spPr/>
    </dgm:pt>
    <dgm:pt modelId="{FE7D38C1-D26B-4836-90B2-FCF1A2F86756}" type="pres">
      <dgm:prSet presAssocID="{C0C91228-B2DC-4341-BC92-2F6A93321A20}" presName="vert1" presStyleCnt="0"/>
      <dgm:spPr/>
    </dgm:pt>
    <dgm:pt modelId="{5BA6EFFB-5322-4C54-9184-046C36ED5ACD}" type="pres">
      <dgm:prSet presAssocID="{2CF429DE-1C5A-404C-BC49-886BEFC93BCB}" presName="thickLine" presStyleLbl="alignNode1" presStyleIdx="2" presStyleCnt="3"/>
      <dgm:spPr/>
    </dgm:pt>
    <dgm:pt modelId="{83C151D6-0560-4D4F-870F-5C59E1F69CB6}" type="pres">
      <dgm:prSet presAssocID="{2CF429DE-1C5A-404C-BC49-886BEFC93BCB}" presName="horz1" presStyleCnt="0"/>
      <dgm:spPr/>
    </dgm:pt>
    <dgm:pt modelId="{C9F813D2-90C6-45B8-A7D5-33248E2B1AA4}" type="pres">
      <dgm:prSet presAssocID="{2CF429DE-1C5A-404C-BC49-886BEFC93BCB}" presName="tx1" presStyleLbl="revTx" presStyleIdx="2" presStyleCnt="3"/>
      <dgm:spPr/>
    </dgm:pt>
    <dgm:pt modelId="{ABDADF42-D849-4113-87EA-2228794FB4B4}" type="pres">
      <dgm:prSet presAssocID="{2CF429DE-1C5A-404C-BC49-886BEFC93BCB}" presName="vert1" presStyleCnt="0"/>
      <dgm:spPr/>
    </dgm:pt>
  </dgm:ptLst>
  <dgm:cxnLst>
    <dgm:cxn modelId="{B6894552-8038-41DE-A29B-864A970FCE1F}" srcId="{595FFBFC-5B50-490F-B449-3F7B679A7275}" destId="{C0C91228-B2DC-4341-BC92-2F6A93321A20}" srcOrd="1" destOrd="0" parTransId="{9D7748B7-D222-4FEC-BE2C-B882A2A1022A}" sibTransId="{EE4AD18B-22D7-43D0-91BE-528B31709F31}"/>
    <dgm:cxn modelId="{FE58F15A-B107-42A0-9363-36819569CD75}" srcId="{595FFBFC-5B50-490F-B449-3F7B679A7275}" destId="{2CF429DE-1C5A-404C-BC49-886BEFC93BCB}" srcOrd="2" destOrd="0" parTransId="{70D4CA4F-D341-4A9D-A492-078EAE9C201B}" sibTransId="{2285A09D-34F8-43FA-B85A-22355A565280}"/>
    <dgm:cxn modelId="{B6DCDC8D-2BBF-4A79-BD84-BF876C0EB4B3}" type="presOf" srcId="{C0C91228-B2DC-4341-BC92-2F6A93321A20}" destId="{4E238412-25CC-41FE-81E8-43789FB5A9B3}" srcOrd="0" destOrd="0" presId="urn:microsoft.com/office/officeart/2008/layout/LinedList"/>
    <dgm:cxn modelId="{CF9C29B2-FC8F-475E-ABC1-2623F32ADFE1}" type="presOf" srcId="{595FFBFC-5B50-490F-B449-3F7B679A7275}" destId="{393FBE61-85EB-45B9-8ADB-ED36E58C52D9}" srcOrd="0" destOrd="0" presId="urn:microsoft.com/office/officeart/2008/layout/LinedList"/>
    <dgm:cxn modelId="{362CDAC0-68D4-41E6-B9DA-A693B4E9ABE5}" type="presOf" srcId="{9EF32209-18BF-404F-9AB3-B2AC5D5C932B}" destId="{F87FF82B-D491-4AFA-8FDB-88430B45265C}" srcOrd="0" destOrd="0" presId="urn:microsoft.com/office/officeart/2008/layout/LinedList"/>
    <dgm:cxn modelId="{81B601F1-1DD8-46FB-9AF3-444E24A6FB1B}" srcId="{595FFBFC-5B50-490F-B449-3F7B679A7275}" destId="{9EF32209-18BF-404F-9AB3-B2AC5D5C932B}" srcOrd="0" destOrd="0" parTransId="{DCF85619-D277-4A41-808F-C924A2296273}" sibTransId="{7BC43B38-4E2C-4B47-902A-A655B3C64C80}"/>
    <dgm:cxn modelId="{3D842FF5-82EB-419A-87F0-1D7632D029F9}" type="presOf" srcId="{2CF429DE-1C5A-404C-BC49-886BEFC93BCB}" destId="{C9F813D2-90C6-45B8-A7D5-33248E2B1AA4}" srcOrd="0" destOrd="0" presId="urn:microsoft.com/office/officeart/2008/layout/LinedList"/>
    <dgm:cxn modelId="{EC868FEF-3483-4AC0-8247-5C99BBC2236B}" type="presParOf" srcId="{393FBE61-85EB-45B9-8ADB-ED36E58C52D9}" destId="{84F59872-EC91-4677-AFF0-9D57CB8B6E92}" srcOrd="0" destOrd="0" presId="urn:microsoft.com/office/officeart/2008/layout/LinedList"/>
    <dgm:cxn modelId="{AB7E2C66-775C-4562-92B1-D2AB2837ED18}" type="presParOf" srcId="{393FBE61-85EB-45B9-8ADB-ED36E58C52D9}" destId="{B21DE0A0-72F8-4C2E-931C-89B16202C3CC}" srcOrd="1" destOrd="0" presId="urn:microsoft.com/office/officeart/2008/layout/LinedList"/>
    <dgm:cxn modelId="{A126C335-144F-4CC6-8FFB-9DBA7587215B}" type="presParOf" srcId="{B21DE0A0-72F8-4C2E-931C-89B16202C3CC}" destId="{F87FF82B-D491-4AFA-8FDB-88430B45265C}" srcOrd="0" destOrd="0" presId="urn:microsoft.com/office/officeart/2008/layout/LinedList"/>
    <dgm:cxn modelId="{07CBA31E-14A3-49F5-A9E6-482FE9D41015}" type="presParOf" srcId="{B21DE0A0-72F8-4C2E-931C-89B16202C3CC}" destId="{A51A1CDA-73E9-460F-B69A-4457F70B2974}" srcOrd="1" destOrd="0" presId="urn:microsoft.com/office/officeart/2008/layout/LinedList"/>
    <dgm:cxn modelId="{93CB81B9-B7F0-4970-B96B-5A67F357115B}" type="presParOf" srcId="{393FBE61-85EB-45B9-8ADB-ED36E58C52D9}" destId="{B3C24528-F273-4477-B66E-45D5FB8E4285}" srcOrd="2" destOrd="0" presId="urn:microsoft.com/office/officeart/2008/layout/LinedList"/>
    <dgm:cxn modelId="{00F8E340-FDD4-4EB2-9EDB-3ACE7835A7BC}" type="presParOf" srcId="{393FBE61-85EB-45B9-8ADB-ED36E58C52D9}" destId="{42EF5E55-0823-4CAB-8562-D5423B0DD07C}" srcOrd="3" destOrd="0" presId="urn:microsoft.com/office/officeart/2008/layout/LinedList"/>
    <dgm:cxn modelId="{56BB1847-CDEE-46E9-8720-58BF5DDD7C0C}" type="presParOf" srcId="{42EF5E55-0823-4CAB-8562-D5423B0DD07C}" destId="{4E238412-25CC-41FE-81E8-43789FB5A9B3}" srcOrd="0" destOrd="0" presId="urn:microsoft.com/office/officeart/2008/layout/LinedList"/>
    <dgm:cxn modelId="{762E6ABF-3C76-43CD-A9EB-91442EE26F61}" type="presParOf" srcId="{42EF5E55-0823-4CAB-8562-D5423B0DD07C}" destId="{FE7D38C1-D26B-4836-90B2-FCF1A2F86756}" srcOrd="1" destOrd="0" presId="urn:microsoft.com/office/officeart/2008/layout/LinedList"/>
    <dgm:cxn modelId="{A30C21E3-49D6-4B9A-9640-E33727EE0EE2}" type="presParOf" srcId="{393FBE61-85EB-45B9-8ADB-ED36E58C52D9}" destId="{5BA6EFFB-5322-4C54-9184-046C36ED5ACD}" srcOrd="4" destOrd="0" presId="urn:microsoft.com/office/officeart/2008/layout/LinedList"/>
    <dgm:cxn modelId="{CEC34DFC-96EB-4816-945B-952B1B6F99CE}" type="presParOf" srcId="{393FBE61-85EB-45B9-8ADB-ED36E58C52D9}" destId="{83C151D6-0560-4D4F-870F-5C59E1F69CB6}" srcOrd="5" destOrd="0" presId="urn:microsoft.com/office/officeart/2008/layout/LinedList"/>
    <dgm:cxn modelId="{C0C9FD57-188E-49C2-BF56-1281A6BB95FF}" type="presParOf" srcId="{83C151D6-0560-4D4F-870F-5C59E1F69CB6}" destId="{C9F813D2-90C6-45B8-A7D5-33248E2B1AA4}" srcOrd="0" destOrd="0" presId="urn:microsoft.com/office/officeart/2008/layout/LinedList"/>
    <dgm:cxn modelId="{3A7237D0-34CA-478E-A280-AAA830D76447}" type="presParOf" srcId="{83C151D6-0560-4D4F-870F-5C59E1F69CB6}" destId="{ABDADF42-D849-4113-87EA-2228794FB4B4}"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F59872-EC91-4677-AFF0-9D57CB8B6E92}">
      <dsp:nvSpPr>
        <dsp:cNvPr id="0" name=""/>
        <dsp:cNvSpPr/>
      </dsp:nvSpPr>
      <dsp:spPr>
        <a:xfrm>
          <a:off x="0" y="2758"/>
          <a:ext cx="6797675" cy="0"/>
        </a:xfrm>
        <a:prstGeom prst="line">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87FF82B-D491-4AFA-8FDB-88430B45265C}">
      <dsp:nvSpPr>
        <dsp:cNvPr id="0" name=""/>
        <dsp:cNvSpPr/>
      </dsp:nvSpPr>
      <dsp:spPr>
        <a:xfrm>
          <a:off x="0" y="2758"/>
          <a:ext cx="6797675" cy="18814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endParaRPr lang="en-US" sz="2900" kern="1200" dirty="0"/>
        </a:p>
        <a:p>
          <a:pPr marL="0" lvl="0" indent="0" algn="l" defTabSz="1289050">
            <a:lnSpc>
              <a:spcPct val="90000"/>
            </a:lnSpc>
            <a:spcBef>
              <a:spcPct val="0"/>
            </a:spcBef>
            <a:spcAft>
              <a:spcPct val="35000"/>
            </a:spcAft>
            <a:buNone/>
          </a:pPr>
          <a:r>
            <a:rPr lang="en-US" sz="2900" kern="1200" dirty="0"/>
            <a:t>Check college websites for their internal due dates, including their FAFSA due date. </a:t>
          </a:r>
        </a:p>
      </dsp:txBody>
      <dsp:txXfrm>
        <a:off x="0" y="2758"/>
        <a:ext cx="6797675" cy="1881464"/>
      </dsp:txXfrm>
    </dsp:sp>
    <dsp:sp modelId="{B3C24528-F273-4477-B66E-45D5FB8E4285}">
      <dsp:nvSpPr>
        <dsp:cNvPr id="0" name=""/>
        <dsp:cNvSpPr/>
      </dsp:nvSpPr>
      <dsp:spPr>
        <a:xfrm>
          <a:off x="0" y="1884223"/>
          <a:ext cx="6797675" cy="0"/>
        </a:xfrm>
        <a:prstGeom prst="line">
          <a:avLst/>
        </a:prstGeom>
        <a:solidFill>
          <a:schemeClr val="accent2">
            <a:hueOff val="1506720"/>
            <a:satOff val="3131"/>
            <a:lumOff val="2451"/>
            <a:alphaOff val="0"/>
          </a:schemeClr>
        </a:solidFill>
        <a:ln w="15875" cap="flat" cmpd="sng" algn="ctr">
          <a:solidFill>
            <a:schemeClr val="accent2">
              <a:hueOff val="1506720"/>
              <a:satOff val="3131"/>
              <a:lumOff val="2451"/>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E238412-25CC-41FE-81E8-43789FB5A9B3}">
      <dsp:nvSpPr>
        <dsp:cNvPr id="0" name=""/>
        <dsp:cNvSpPr/>
      </dsp:nvSpPr>
      <dsp:spPr>
        <a:xfrm>
          <a:off x="0" y="1884223"/>
          <a:ext cx="6797675" cy="18814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n-US" sz="2900" kern="1200" dirty="0"/>
            <a:t>Financial Aid Night is October 5, at 7 pm. For those of you who missed it, the recording will be on our website under Financial Aid and Scholarships after October 5th. </a:t>
          </a:r>
        </a:p>
      </dsp:txBody>
      <dsp:txXfrm>
        <a:off x="0" y="1884223"/>
        <a:ext cx="6797675" cy="1881464"/>
      </dsp:txXfrm>
    </dsp:sp>
    <dsp:sp modelId="{5BA6EFFB-5322-4C54-9184-046C36ED5ACD}">
      <dsp:nvSpPr>
        <dsp:cNvPr id="0" name=""/>
        <dsp:cNvSpPr/>
      </dsp:nvSpPr>
      <dsp:spPr>
        <a:xfrm>
          <a:off x="0" y="3765688"/>
          <a:ext cx="6797675" cy="0"/>
        </a:xfrm>
        <a:prstGeom prst="line">
          <a:avLst/>
        </a:prstGeom>
        <a:solidFill>
          <a:schemeClr val="accent2">
            <a:hueOff val="3013440"/>
            <a:satOff val="6261"/>
            <a:lumOff val="4901"/>
            <a:alphaOff val="0"/>
          </a:schemeClr>
        </a:solidFill>
        <a:ln w="15875" cap="flat" cmpd="sng" algn="ctr">
          <a:solidFill>
            <a:schemeClr val="accent2">
              <a:hueOff val="3013440"/>
              <a:satOff val="6261"/>
              <a:lumOff val="4901"/>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9F813D2-90C6-45B8-A7D5-33248E2B1AA4}">
      <dsp:nvSpPr>
        <dsp:cNvPr id="0" name=""/>
        <dsp:cNvSpPr/>
      </dsp:nvSpPr>
      <dsp:spPr>
        <a:xfrm>
          <a:off x="0" y="3765688"/>
          <a:ext cx="6797675" cy="18814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n-US" sz="2900" kern="1200"/>
            <a:t>FAFSA will not be available until December, but you can apply for your FAFSA ID now. It takes a few days to receive it. </a:t>
          </a:r>
        </a:p>
      </dsp:txBody>
      <dsp:txXfrm>
        <a:off x="0" y="3765688"/>
        <a:ext cx="6797675" cy="1881464"/>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smtClean="0"/>
              <a:t>9/29/2023</a:t>
            </a:fld>
            <a:endParaRPr lang="en-US"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5198402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7D5506EE-1026-4F35-9ACC-BD05BE0F9B36}"/>
              </a:ext>
            </a:extLst>
          </p:cNvPr>
          <p:cNvSpPr>
            <a:spLocks noGrp="1"/>
          </p:cNvSpPr>
          <p:nvPr>
            <p:ph type="dt" sz="half" idx="10"/>
          </p:nvPr>
        </p:nvSpPr>
        <p:spPr/>
        <p:txBody>
          <a:bodyPr/>
          <a:lstStyle/>
          <a:p>
            <a:fld id="{B612A279-0833-481D-8C56-F67FD0AC6C50}" type="datetime1">
              <a:rPr lang="en-US" smtClean="0"/>
              <a:t>9/29/2023</a:t>
            </a:fld>
            <a:endParaRPr lang="en-US" dirty="0"/>
          </a:p>
        </p:txBody>
      </p:sp>
      <p:sp>
        <p:nvSpPr>
          <p:cNvPr id="8" name="Footer Placeholder 7">
            <a:extLst>
              <a:ext uri="{FF2B5EF4-FFF2-40B4-BE49-F238E27FC236}">
                <a16:creationId xmlns:a16="http://schemas.microsoft.com/office/drawing/2014/main" id="{B7696E5F-8D95-4450-AE52-5438E6EDE2B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99B2253-74CC-409E-BEB0-F8EFCFCB562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864173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B68A5B-D9FA-424B-A4EB-30E7223836B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AF33D6B0-F070-45C4-A472-19F432BE3932}"/>
              </a:ext>
            </a:extLst>
          </p:cNvPr>
          <p:cNvSpPr>
            <a:spLocks noGrp="1"/>
          </p:cNvSpPr>
          <p:nvPr>
            <p:ph type="dt" sz="half" idx="10"/>
          </p:nvPr>
        </p:nvSpPr>
        <p:spPr/>
        <p:txBody>
          <a:bodyPr/>
          <a:lstStyle/>
          <a:p>
            <a:fld id="{6587DA83-5663-4C9C-B9AA-0B40A3DAFF81}" type="datetime1">
              <a:rPr lang="en-US" smtClean="0"/>
              <a:t>9/29/2023</a:t>
            </a:fld>
            <a:endParaRPr lang="en-US" dirty="0"/>
          </a:p>
        </p:txBody>
      </p:sp>
      <p:sp>
        <p:nvSpPr>
          <p:cNvPr id="8" name="Footer Placeholder 7">
            <a:extLst>
              <a:ext uri="{FF2B5EF4-FFF2-40B4-BE49-F238E27FC236}">
                <a16:creationId xmlns:a16="http://schemas.microsoft.com/office/drawing/2014/main" id="{9975399F-DAB2-410D-967F-ED17E6F796E7}"/>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F762A46F-6BE5-4D12-9412-5CA7672EA8EC}"/>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0595584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4BE1D723-8F53-4F53-90B0-1982A396982E}" type="datetime1">
              <a:rPr lang="en-US" smtClean="0"/>
              <a:t>9/29/2023</a:t>
            </a:fld>
            <a:endParaRPr lang="en-US" dirty="0"/>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4688086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id="{AAF2E137-EC28-48F8-9198-1F02539029B6}"/>
              </a:ext>
            </a:extLst>
          </p:cNvPr>
          <p:cNvSpPr>
            <a:spLocks noGrp="1"/>
          </p:cNvSpPr>
          <p:nvPr>
            <p:ph type="dt" sz="half" idx="10"/>
          </p:nvPr>
        </p:nvSpPr>
        <p:spPr/>
        <p:txBody>
          <a:bodyPr/>
          <a:lstStyle/>
          <a:p>
            <a:fld id="{97669AF7-7BEB-44E4-9852-375E34362B5B}" type="datetime1">
              <a:rPr lang="en-US" smtClean="0"/>
              <a:t>9/29/2023</a:t>
            </a:fld>
            <a:endParaRPr lang="en-US" dirty="0"/>
          </a:p>
        </p:txBody>
      </p:sp>
      <p:sp>
        <p:nvSpPr>
          <p:cNvPr id="8" name="Footer Placeholder 7">
            <a:extLst>
              <a:ext uri="{FF2B5EF4-FFF2-40B4-BE49-F238E27FC236}">
                <a16:creationId xmlns:a16="http://schemas.microsoft.com/office/drawing/2014/main" id="{189422CD-6F62-4DD6-89EF-07A60B42D219}"/>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4607380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5782D47D-B0DC-4C40-BCC6-BBBA32584A38}"/>
              </a:ext>
            </a:extLst>
          </p:cNvPr>
          <p:cNvSpPr>
            <a:spLocks noGrp="1"/>
          </p:cNvSpPr>
          <p:nvPr>
            <p:ph type="dt" sz="half" idx="10"/>
          </p:nvPr>
        </p:nvSpPr>
        <p:spPr/>
        <p:txBody>
          <a:bodyPr/>
          <a:lstStyle/>
          <a:p>
            <a:fld id="{BAAAC38D-0552-4C82-B593-E6124DFADBE2}" type="datetime1">
              <a:rPr lang="en-US" smtClean="0"/>
              <a:t>9/29/2023</a:t>
            </a:fld>
            <a:endParaRPr lang="en-US" dirty="0"/>
          </a:p>
        </p:txBody>
      </p:sp>
      <p:sp>
        <p:nvSpPr>
          <p:cNvPr id="9" name="Footer Placeholder 8">
            <a:extLst>
              <a:ext uri="{FF2B5EF4-FFF2-40B4-BE49-F238E27FC236}">
                <a16:creationId xmlns:a16="http://schemas.microsoft.com/office/drawing/2014/main" id="{4690D34E-7EBD-44B2-83CA-4C126A18D7EF}"/>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6246957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D9DF0F1C-5577-4ACB-BB62-DF8F3C494C7E}" type="datetime1">
              <a:rPr lang="en-US" smtClean="0"/>
              <a:t>9/29/2023</a:t>
            </a:fld>
            <a:endParaRPr lang="en-US" dirty="0"/>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6705938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smtClean="0"/>
              <a:t>9/29/2023</a:t>
            </a:fld>
            <a:endParaRPr lang="en-US"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5301024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smtClean="0"/>
              <a:t>9/29/2023</a:t>
            </a:fld>
            <a:endParaRPr lang="en-US"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7735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fld id="{92BEA474-078D-4E9B-9B14-09A87B19DC46}" type="datetime1">
              <a:rPr lang="en-US" smtClean="0"/>
              <a:t>9/29/2023</a:t>
            </a:fld>
            <a:endParaRPr lang="en-US" dirty="0"/>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595690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t>9/29/2023</a:t>
            </a:fld>
            <a:endParaRPr lang="en-US" dirty="0"/>
          </a:p>
        </p:txBody>
      </p:sp>
      <p:sp>
        <p:nvSpPr>
          <p:cNvPr id="6" name="Footer Placeholder 5"/>
          <p:cNvSpPr>
            <a:spLocks noGrp="1"/>
          </p:cNvSpPr>
          <p:nvPr>
            <p:ph type="ftr" sz="quarter" idx="11"/>
          </p:nvPr>
        </p:nvSpPr>
        <p:spPr>
          <a:xfrm>
            <a:off x="1097279" y="6446838"/>
            <a:ext cx="6818262" cy="365125"/>
          </a:xfrm>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5955505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900">
                <a:solidFill>
                  <a:srgbClr val="FFFFFF"/>
                </a:solidFill>
              </a:defRPr>
            </a:lvl1pPr>
          </a:lstStyle>
          <a:p>
            <a:fld id="{62D6E202-B606-4609-B914-27C9371A1F6D}" type="datetime1">
              <a:rPr lang="en-US" smtClean="0"/>
              <a:t>9/29/2023</a:t>
            </a:fld>
            <a:endParaRPr lang="en-US"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900">
                <a:solidFill>
                  <a:srgbClr val="FFFFFF"/>
                </a:solidFill>
              </a:defRPr>
            </a:lvl1pPr>
          </a:lstStyle>
          <a:p>
            <a:fld id="{3A98EE3D-8CD1-4C3F-BD1C-C98C9596463C}" type="slidenum">
              <a:rPr lang="en-US" smtClean="0"/>
              <a:t>‹#›</a:t>
            </a:fld>
            <a:endParaRPr lang="en-US" dirty="0"/>
          </a:p>
        </p:txBody>
      </p:sp>
      <p:cxnSp>
        <p:nvCxnSpPr>
          <p:cNvPr id="10" name="Straight Connector 9">
            <a:extLst>
              <a:ext uri="{FF2B5EF4-FFF2-40B4-BE49-F238E27FC236}">
                <a16:creationId xmlns:a16="http://schemas.microsoft.com/office/drawing/2014/main"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6185287"/>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66" r:id="rId6"/>
    <p:sldLayoutId id="2147483662" r:id="rId7"/>
    <p:sldLayoutId id="2147483663" r:id="rId8"/>
    <p:sldLayoutId id="2147483664" r:id="rId9"/>
    <p:sldLayoutId id="2147483665" r:id="rId10"/>
    <p:sldLayoutId id="2147483667" r:id="rId11"/>
  </p:sldLayoutIdLst>
  <p:hf sldNum="0" hdr="0" ftr="0" dt="0"/>
  <p:txStyles>
    <p:titleStyle>
      <a:lvl1pPr algn="l" defTabSz="914400" rtl="0" eaLnBrk="1" latinLnBrk="0" hangingPunct="1">
        <a:lnSpc>
          <a:spcPct val="80000"/>
        </a:lnSpc>
        <a:spcBef>
          <a:spcPct val="0"/>
        </a:spcBef>
        <a:buNone/>
        <a:defRPr sz="54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23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10000"/>
        </a:lnSpc>
        <a:spcBef>
          <a:spcPts val="200"/>
        </a:spcBef>
        <a:spcAft>
          <a:spcPts val="400"/>
        </a:spcAft>
        <a:buClrTx/>
        <a:buFont typeface="Calibri" pitchFamily="34" charset="0"/>
        <a:buChar char="◦"/>
        <a:defRPr sz="21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10000"/>
        </a:lnSpc>
        <a:spcBef>
          <a:spcPts val="200"/>
        </a:spcBef>
        <a:spcAft>
          <a:spcPts val="400"/>
        </a:spcAft>
        <a:buClrTx/>
        <a:buFont typeface="Calibri" pitchFamily="34" charset="0"/>
        <a:buChar char="◦"/>
        <a:defRPr sz="16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10000"/>
        </a:lnSpc>
        <a:spcBef>
          <a:spcPts val="200"/>
        </a:spcBef>
        <a:spcAft>
          <a:spcPts val="400"/>
        </a:spcAft>
        <a:buClrTx/>
        <a:buFont typeface="Calibri" pitchFamily="34" charset="0"/>
        <a:buChar char="◦"/>
        <a:defRPr sz="16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10000"/>
        </a:lnSpc>
        <a:spcBef>
          <a:spcPts val="200"/>
        </a:spcBef>
        <a:spcAft>
          <a:spcPts val="400"/>
        </a:spcAft>
        <a:buClrTx/>
        <a:buFont typeface="Calibri" pitchFamily="34" charset="0"/>
        <a:buChar char="◦"/>
        <a:defRPr sz="16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9286AD2-18A9-4868-A4E3-7A2097A208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1"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C24BDF3-F339-B856-C398-B9F83CCC5BAA}"/>
              </a:ext>
            </a:extLst>
          </p:cNvPr>
          <p:cNvSpPr>
            <a:spLocks noGrp="1"/>
          </p:cNvSpPr>
          <p:nvPr>
            <p:ph type="ctrTitle"/>
          </p:nvPr>
        </p:nvSpPr>
        <p:spPr>
          <a:xfrm>
            <a:off x="648929" y="639097"/>
            <a:ext cx="6253317" cy="3686015"/>
          </a:xfrm>
        </p:spPr>
        <p:txBody>
          <a:bodyPr>
            <a:normAutofit/>
          </a:bodyPr>
          <a:lstStyle/>
          <a:p>
            <a:pPr algn="ctr"/>
            <a:r>
              <a:rPr lang="en-US" dirty="0"/>
              <a:t>Important Senior Year Reminders</a:t>
            </a:r>
            <a:endParaRPr lang="en-US"/>
          </a:p>
        </p:txBody>
      </p:sp>
      <p:sp>
        <p:nvSpPr>
          <p:cNvPr id="3" name="Subtitle 2">
            <a:extLst>
              <a:ext uri="{FF2B5EF4-FFF2-40B4-BE49-F238E27FC236}">
                <a16:creationId xmlns:a16="http://schemas.microsoft.com/office/drawing/2014/main" id="{464B8136-63D0-5ACC-45AF-7B60517A87FC}"/>
              </a:ext>
            </a:extLst>
          </p:cNvPr>
          <p:cNvSpPr>
            <a:spLocks noGrp="1"/>
          </p:cNvSpPr>
          <p:nvPr>
            <p:ph type="subTitle" idx="1"/>
          </p:nvPr>
        </p:nvSpPr>
        <p:spPr>
          <a:xfrm>
            <a:off x="650828" y="4672739"/>
            <a:ext cx="6260382" cy="618087"/>
          </a:xfrm>
        </p:spPr>
        <p:txBody>
          <a:bodyPr>
            <a:normAutofit/>
          </a:bodyPr>
          <a:lstStyle/>
          <a:p>
            <a:r>
              <a:rPr lang="en-US" dirty="0">
                <a:solidFill>
                  <a:schemeClr val="tx1">
                    <a:lumMod val="85000"/>
                    <a:lumOff val="15000"/>
                  </a:schemeClr>
                </a:solidFill>
              </a:rPr>
              <a:t>From the guidance counselors</a:t>
            </a:r>
          </a:p>
        </p:txBody>
      </p:sp>
      <p:cxnSp>
        <p:nvCxnSpPr>
          <p:cNvPr id="11" name="Straight Connector 10">
            <a:extLst>
              <a:ext uri="{FF2B5EF4-FFF2-40B4-BE49-F238E27FC236}">
                <a16:creationId xmlns:a16="http://schemas.microsoft.com/office/drawing/2014/main" id="{E7A7CD63-7EC3-44F3-95D0-595C4019FF2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44179" y="4498925"/>
            <a:ext cx="5636107"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4" name="Picture 3" descr="Colored pencils inside a pencil holder which is on top of a wood table">
            <a:extLst>
              <a:ext uri="{FF2B5EF4-FFF2-40B4-BE49-F238E27FC236}">
                <a16:creationId xmlns:a16="http://schemas.microsoft.com/office/drawing/2014/main" id="{FBC63191-EE20-8F6B-0BA1-E3ED18023DEF}"/>
              </a:ext>
            </a:extLst>
          </p:cNvPr>
          <p:cNvPicPr>
            <a:picLocks noChangeAspect="1"/>
          </p:cNvPicPr>
          <p:nvPr/>
        </p:nvPicPr>
        <p:blipFill rotWithShape="1">
          <a:blip r:embed="rId2"/>
          <a:srcRect l="49660" r="5223" b="-2"/>
          <a:stretch/>
        </p:blipFill>
        <p:spPr>
          <a:xfrm>
            <a:off x="7556686" y="1"/>
            <a:ext cx="4635315" cy="6857999"/>
          </a:xfrm>
          <a:prstGeom prst="rect">
            <a:avLst/>
          </a:prstGeom>
        </p:spPr>
      </p:pic>
    </p:spTree>
    <p:extLst>
      <p:ext uri="{BB962C8B-B14F-4D97-AF65-F5344CB8AC3E}">
        <p14:creationId xmlns:p14="http://schemas.microsoft.com/office/powerpoint/2010/main" val="19889086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7B74F2B-9534-4540-96B0-5C8E958B9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0D5AD57-F977-68DB-198F-25394CE526FC}"/>
              </a:ext>
            </a:extLst>
          </p:cNvPr>
          <p:cNvSpPr>
            <a:spLocks noGrp="1"/>
          </p:cNvSpPr>
          <p:nvPr>
            <p:ph type="title"/>
          </p:nvPr>
        </p:nvSpPr>
        <p:spPr>
          <a:xfrm>
            <a:off x="5741033" y="972167"/>
            <a:ext cx="5445470" cy="805299"/>
          </a:xfrm>
        </p:spPr>
        <p:txBody>
          <a:bodyPr>
            <a:normAutofit/>
          </a:bodyPr>
          <a:lstStyle/>
          <a:p>
            <a:r>
              <a:rPr lang="en-US" dirty="0"/>
              <a:t>Bookings with me </a:t>
            </a:r>
          </a:p>
        </p:txBody>
      </p:sp>
      <p:pic>
        <p:nvPicPr>
          <p:cNvPr id="5" name="Picture 4" descr="Bubble sheet test paper and pencil">
            <a:extLst>
              <a:ext uri="{FF2B5EF4-FFF2-40B4-BE49-F238E27FC236}">
                <a16:creationId xmlns:a16="http://schemas.microsoft.com/office/drawing/2014/main" id="{1F93E768-1038-AE5D-513B-10382194209F}"/>
              </a:ext>
            </a:extLst>
          </p:cNvPr>
          <p:cNvPicPr>
            <a:picLocks noChangeAspect="1"/>
          </p:cNvPicPr>
          <p:nvPr/>
        </p:nvPicPr>
        <p:blipFill rotWithShape="1">
          <a:blip r:embed="rId2"/>
          <a:srcRect l="56665" r="-5" b="-5"/>
          <a:stretch/>
        </p:blipFill>
        <p:spPr>
          <a:xfrm>
            <a:off x="20" y="10"/>
            <a:ext cx="4582866" cy="6862166"/>
          </a:xfrm>
          <a:prstGeom prst="rect">
            <a:avLst/>
          </a:prstGeom>
        </p:spPr>
      </p:pic>
      <p:cxnSp>
        <p:nvCxnSpPr>
          <p:cNvPr id="11" name="Straight Connector 10">
            <a:extLst>
              <a:ext uri="{FF2B5EF4-FFF2-40B4-BE49-F238E27FC236}">
                <a16:creationId xmlns:a16="http://schemas.microsoft.com/office/drawing/2014/main" id="{33BECB2B-2CFA-412C-880F-C4B60974936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42903" y="1917852"/>
            <a:ext cx="59436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59351674-CC3D-82B6-4861-10F7E97D8593}"/>
              </a:ext>
            </a:extLst>
          </p:cNvPr>
          <p:cNvSpPr>
            <a:spLocks noGrp="1"/>
          </p:cNvSpPr>
          <p:nvPr>
            <p:ph idx="1"/>
          </p:nvPr>
        </p:nvSpPr>
        <p:spPr>
          <a:xfrm>
            <a:off x="4919472" y="2090058"/>
            <a:ext cx="6647688" cy="4612493"/>
          </a:xfrm>
        </p:spPr>
        <p:txBody>
          <a:bodyPr vert="horz" lIns="0" tIns="45720" rIns="0" bIns="45720" rtlCol="0" anchor="t">
            <a:normAutofit lnSpcReduction="10000"/>
          </a:bodyPr>
          <a:lstStyle/>
          <a:p>
            <a:pPr>
              <a:lnSpc>
                <a:spcPct val="100000"/>
              </a:lnSpc>
            </a:pPr>
            <a:r>
              <a:rPr lang="en-US" sz="2400" dirty="0">
                <a:latin typeface="Calibri"/>
                <a:ea typeface="Calibri"/>
                <a:cs typeface="Calibri"/>
              </a:rPr>
              <a:t>Reminder to scan the QR code to choose an appointment time slot to see your counselor. You will not receive a yellow pass when you pick an appointment. Your email "receipt" replaces the pass. </a:t>
            </a:r>
          </a:p>
          <a:p>
            <a:pPr>
              <a:lnSpc>
                <a:spcPct val="100000"/>
              </a:lnSpc>
            </a:pPr>
            <a:r>
              <a:rPr lang="en-US" sz="2400" dirty="0">
                <a:latin typeface="Calibri"/>
                <a:ea typeface="Calibri"/>
                <a:cs typeface="Calibri"/>
              </a:rPr>
              <a:t>Please check your time zone in your Outlook setting for your school email. </a:t>
            </a:r>
          </a:p>
          <a:p>
            <a:pPr marL="383540" lvl="1">
              <a:lnSpc>
                <a:spcPct val="100000"/>
              </a:lnSpc>
            </a:pPr>
            <a:r>
              <a:rPr lang="en-US" sz="2400" dirty="0">
                <a:latin typeface="Calibri"/>
                <a:ea typeface="Calibri"/>
                <a:cs typeface="Calibri"/>
              </a:rPr>
              <a:t>When students are making appointments, the time zone needs to be set to Eastern Standard Time (EST). </a:t>
            </a:r>
          </a:p>
          <a:p>
            <a:pPr marL="383540" lvl="1">
              <a:lnSpc>
                <a:spcPct val="100000"/>
              </a:lnSpc>
            </a:pPr>
            <a:r>
              <a:rPr lang="en-US" sz="2400" dirty="0">
                <a:latin typeface="Calibri"/>
                <a:ea typeface="Calibri"/>
                <a:cs typeface="Calibri"/>
              </a:rPr>
              <a:t>If it is not set to EST, you will end up coming down at the wrong time. </a:t>
            </a:r>
          </a:p>
          <a:p>
            <a:pPr marL="200660" lvl="1" indent="0">
              <a:lnSpc>
                <a:spcPct val="100000"/>
              </a:lnSpc>
              <a:buNone/>
            </a:pPr>
            <a:endParaRPr lang="en-US" sz="2000" dirty="0">
              <a:latin typeface="Calibri"/>
              <a:ea typeface="Calibri"/>
              <a:cs typeface="Calibri"/>
            </a:endParaRPr>
          </a:p>
        </p:txBody>
      </p:sp>
    </p:spTree>
    <p:extLst>
      <p:ext uri="{BB962C8B-B14F-4D97-AF65-F5344CB8AC3E}">
        <p14:creationId xmlns:p14="http://schemas.microsoft.com/office/powerpoint/2010/main" val="3939649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8E9C91B-7EAD-4562-AB0E-DFB9663AEC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2" name="Rectangle 11">
            <a:extLst>
              <a:ext uri="{FF2B5EF4-FFF2-40B4-BE49-F238E27FC236}">
                <a16:creationId xmlns:a16="http://schemas.microsoft.com/office/drawing/2014/main" id="{41497DE5-0939-4D1D-9350-0C5E1B209C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5CCC70ED-6C63-4537-B7EB-51990D6C0A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724" y="457200"/>
            <a:ext cx="11274552" cy="5943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B76E24C1-2968-40DC-A36E-F6B85F0F07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2732" y="521208"/>
            <a:ext cx="11146536" cy="5815584"/>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E05EAFD-C974-D6EA-3F02-3A74FCF56DD5}"/>
              </a:ext>
            </a:extLst>
          </p:cNvPr>
          <p:cNvSpPr>
            <a:spLocks noGrp="1"/>
          </p:cNvSpPr>
          <p:nvPr>
            <p:ph type="title"/>
          </p:nvPr>
        </p:nvSpPr>
        <p:spPr>
          <a:xfrm>
            <a:off x="1097280" y="615381"/>
            <a:ext cx="10746377" cy="865077"/>
          </a:xfrm>
        </p:spPr>
        <p:txBody>
          <a:bodyPr>
            <a:normAutofit/>
          </a:bodyPr>
          <a:lstStyle/>
          <a:p>
            <a:r>
              <a:rPr lang="en-US" sz="4700"/>
              <a:t>Directions to fix Bookings w/ Me Time Zone	</a:t>
            </a:r>
          </a:p>
        </p:txBody>
      </p:sp>
      <p:sp>
        <p:nvSpPr>
          <p:cNvPr id="3" name="Content Placeholder 2">
            <a:extLst>
              <a:ext uri="{FF2B5EF4-FFF2-40B4-BE49-F238E27FC236}">
                <a16:creationId xmlns:a16="http://schemas.microsoft.com/office/drawing/2014/main" id="{835296AE-4E36-C88C-828D-262B08EB3AAB}"/>
              </a:ext>
            </a:extLst>
          </p:cNvPr>
          <p:cNvSpPr>
            <a:spLocks noGrp="1"/>
          </p:cNvSpPr>
          <p:nvPr>
            <p:ph idx="1"/>
          </p:nvPr>
        </p:nvSpPr>
        <p:spPr>
          <a:xfrm>
            <a:off x="943356" y="1937658"/>
            <a:ext cx="10337292" cy="3420724"/>
          </a:xfrm>
        </p:spPr>
        <p:txBody>
          <a:bodyPr/>
          <a:lstStyle/>
          <a:p>
            <a:pPr marL="204673" lvl="1" indent="0" defTabSz="932688">
              <a:lnSpc>
                <a:spcPct val="100000"/>
              </a:lnSpc>
              <a:spcBef>
                <a:spcPts val="204"/>
              </a:spcBef>
              <a:spcAft>
                <a:spcPts val="408"/>
              </a:spcAft>
              <a:buNone/>
            </a:pPr>
            <a:r>
              <a:rPr lang="en-US" sz="2448" kern="1200" dirty="0">
                <a:solidFill>
                  <a:schemeClr val="tx1">
                    <a:lumMod val="75000"/>
                    <a:lumOff val="25000"/>
                  </a:schemeClr>
                </a:solidFill>
                <a:latin typeface="Calibri"/>
                <a:ea typeface="+mn-ea"/>
                <a:cs typeface="Calibri"/>
              </a:rPr>
              <a:t>Open your Microsoft 365. </a:t>
            </a:r>
          </a:p>
          <a:p>
            <a:pPr marL="204673" lvl="1" indent="0" defTabSz="932688">
              <a:lnSpc>
                <a:spcPct val="100000"/>
              </a:lnSpc>
              <a:spcBef>
                <a:spcPts val="204"/>
              </a:spcBef>
              <a:spcAft>
                <a:spcPts val="408"/>
              </a:spcAft>
              <a:buNone/>
            </a:pPr>
            <a:r>
              <a:rPr lang="en-US" sz="2448" kern="1200" dirty="0">
                <a:solidFill>
                  <a:schemeClr val="tx1">
                    <a:lumMod val="75000"/>
                    <a:lumOff val="25000"/>
                  </a:schemeClr>
                </a:solidFill>
                <a:latin typeface="Calibri"/>
                <a:ea typeface="+mn-ea"/>
                <a:cs typeface="Calibri"/>
              </a:rPr>
              <a:t>Click on the waffle icon (      )and go into your Outlook. </a:t>
            </a:r>
          </a:p>
          <a:p>
            <a:pPr marL="204673" lvl="1" indent="0" defTabSz="932688">
              <a:lnSpc>
                <a:spcPct val="100000"/>
              </a:lnSpc>
              <a:spcBef>
                <a:spcPts val="204"/>
              </a:spcBef>
              <a:spcAft>
                <a:spcPts val="408"/>
              </a:spcAft>
              <a:buNone/>
            </a:pPr>
            <a:r>
              <a:rPr lang="en-US" sz="2448" kern="1200" dirty="0">
                <a:solidFill>
                  <a:schemeClr val="tx1">
                    <a:lumMod val="75000"/>
                    <a:lumOff val="25000"/>
                  </a:schemeClr>
                </a:solidFill>
                <a:latin typeface="Calibri"/>
                <a:ea typeface="+mn-ea"/>
                <a:cs typeface="Calibri"/>
              </a:rPr>
              <a:t>Click the settings icon (        ). </a:t>
            </a:r>
          </a:p>
          <a:p>
            <a:pPr marL="204673" lvl="1" indent="0" defTabSz="932688">
              <a:lnSpc>
                <a:spcPct val="100000"/>
              </a:lnSpc>
              <a:spcBef>
                <a:spcPts val="204"/>
              </a:spcBef>
              <a:spcAft>
                <a:spcPts val="408"/>
              </a:spcAft>
              <a:buNone/>
            </a:pPr>
            <a:r>
              <a:rPr lang="en-US" sz="2448" kern="1200" dirty="0">
                <a:solidFill>
                  <a:schemeClr val="tx1">
                    <a:lumMod val="75000"/>
                    <a:lumOff val="25000"/>
                  </a:schemeClr>
                </a:solidFill>
                <a:latin typeface="Calibri"/>
                <a:ea typeface="+mn-ea"/>
                <a:cs typeface="Calibri"/>
              </a:rPr>
              <a:t>Click “General”, and then click on the calendar to check that the time zone is set to Eastern. </a:t>
            </a:r>
          </a:p>
          <a:p>
            <a:pPr marL="204673" lvl="1" indent="0" defTabSz="932688">
              <a:lnSpc>
                <a:spcPct val="100000"/>
              </a:lnSpc>
              <a:spcBef>
                <a:spcPts val="204"/>
              </a:spcBef>
              <a:spcAft>
                <a:spcPts val="408"/>
              </a:spcAft>
              <a:buNone/>
            </a:pPr>
            <a:r>
              <a:rPr lang="en-US" sz="2448" kern="1200" dirty="0">
                <a:solidFill>
                  <a:schemeClr val="tx1">
                    <a:lumMod val="75000"/>
                    <a:lumOff val="25000"/>
                  </a:schemeClr>
                </a:solidFill>
                <a:latin typeface="Calibri"/>
                <a:ea typeface="+mn-ea"/>
                <a:cs typeface="Calibri"/>
              </a:rPr>
              <a:t>If you get a message that shows that the meeting time zone is not set to Eastern, click “Yes, update”. </a:t>
            </a:r>
          </a:p>
          <a:p>
            <a:endParaRPr lang="en-US" dirty="0"/>
          </a:p>
        </p:txBody>
      </p:sp>
      <p:pic>
        <p:nvPicPr>
          <p:cNvPr id="4" name="Picture 3">
            <a:extLst>
              <a:ext uri="{FF2B5EF4-FFF2-40B4-BE49-F238E27FC236}">
                <a16:creationId xmlns:a16="http://schemas.microsoft.com/office/drawing/2014/main" id="{28D13324-037C-269B-27A3-F7238D3C8CCA}"/>
              </a:ext>
            </a:extLst>
          </p:cNvPr>
          <p:cNvPicPr>
            <a:picLocks noChangeAspect="1"/>
          </p:cNvPicPr>
          <p:nvPr/>
        </p:nvPicPr>
        <p:blipFill>
          <a:blip r:embed="rId2"/>
          <a:stretch>
            <a:fillRect/>
          </a:stretch>
        </p:blipFill>
        <p:spPr>
          <a:xfrm>
            <a:off x="4136816" y="2896908"/>
            <a:ext cx="352457" cy="391619"/>
          </a:xfrm>
          <a:prstGeom prst="rect">
            <a:avLst/>
          </a:prstGeom>
        </p:spPr>
      </p:pic>
      <p:pic>
        <p:nvPicPr>
          <p:cNvPr id="6" name="Picture 5">
            <a:extLst>
              <a:ext uri="{FF2B5EF4-FFF2-40B4-BE49-F238E27FC236}">
                <a16:creationId xmlns:a16="http://schemas.microsoft.com/office/drawing/2014/main" id="{521B294B-E672-1C69-3919-C1029828065E}"/>
              </a:ext>
            </a:extLst>
          </p:cNvPr>
          <p:cNvPicPr>
            <a:picLocks noChangeAspect="1"/>
          </p:cNvPicPr>
          <p:nvPr/>
        </p:nvPicPr>
        <p:blipFill>
          <a:blip r:embed="rId3"/>
          <a:stretch>
            <a:fillRect/>
          </a:stretch>
        </p:blipFill>
        <p:spPr>
          <a:xfrm>
            <a:off x="4227358" y="2421420"/>
            <a:ext cx="390580" cy="390580"/>
          </a:xfrm>
          <a:prstGeom prst="rect">
            <a:avLst/>
          </a:prstGeom>
        </p:spPr>
      </p:pic>
    </p:spTree>
    <p:extLst>
      <p:ext uri="{BB962C8B-B14F-4D97-AF65-F5344CB8AC3E}">
        <p14:creationId xmlns:p14="http://schemas.microsoft.com/office/powerpoint/2010/main" val="40070454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558DB37-9FEE-48A2-8578-ED04015739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F7FCCA6-00E2-4F74-A105-0D769872F2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0"/>
            <a:ext cx="12188952" cy="1905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936A84DB-6443-5746-6C33-E0A9E032C97E}"/>
              </a:ext>
            </a:extLst>
          </p:cNvPr>
          <p:cNvSpPr>
            <a:spLocks noGrp="1"/>
          </p:cNvSpPr>
          <p:nvPr>
            <p:ph type="title"/>
          </p:nvPr>
        </p:nvSpPr>
        <p:spPr>
          <a:xfrm>
            <a:off x="1097280" y="286604"/>
            <a:ext cx="10058400" cy="1411568"/>
          </a:xfrm>
        </p:spPr>
        <p:txBody>
          <a:bodyPr anchor="ctr">
            <a:normAutofit/>
          </a:bodyPr>
          <a:lstStyle/>
          <a:p>
            <a:r>
              <a:rPr lang="en-US" dirty="0">
                <a:solidFill>
                  <a:srgbClr val="FFFFFF"/>
                </a:solidFill>
              </a:rPr>
              <a:t>Credits and Requirements</a:t>
            </a:r>
          </a:p>
        </p:txBody>
      </p:sp>
      <p:sp>
        <p:nvSpPr>
          <p:cNvPr id="3" name="Content Placeholder 2">
            <a:extLst>
              <a:ext uri="{FF2B5EF4-FFF2-40B4-BE49-F238E27FC236}">
                <a16:creationId xmlns:a16="http://schemas.microsoft.com/office/drawing/2014/main" id="{4329A904-3C05-A763-77D0-09E13509C21B}"/>
              </a:ext>
            </a:extLst>
          </p:cNvPr>
          <p:cNvSpPr>
            <a:spLocks noGrp="1"/>
          </p:cNvSpPr>
          <p:nvPr>
            <p:ph idx="1"/>
          </p:nvPr>
        </p:nvSpPr>
        <p:spPr>
          <a:xfrm>
            <a:off x="1096963" y="2023963"/>
            <a:ext cx="10058400" cy="4376837"/>
          </a:xfrm>
        </p:spPr>
        <p:txBody>
          <a:bodyPr vert="horz" lIns="0" tIns="45720" rIns="0" bIns="45720" rtlCol="0" anchor="t">
            <a:normAutofit/>
          </a:bodyPr>
          <a:lstStyle/>
          <a:p>
            <a:r>
              <a:rPr lang="en-US" dirty="0"/>
              <a:t>Please double-check the graduation requirements against what you have taken to make sure you are not missing anything. Graduation Audit sheets are available on our website.</a:t>
            </a:r>
          </a:p>
          <a:p>
            <a:r>
              <a:rPr lang="en-US" dirty="0"/>
              <a:t>The counselors check too, but it’s always best if you check to make sure we didn’t miss anything. If you see an area of concern, see your counselor ASAP. </a:t>
            </a:r>
          </a:p>
          <a:p>
            <a:r>
              <a:rPr lang="en-US" dirty="0"/>
              <a:t>Counselor caseloads:</a:t>
            </a:r>
          </a:p>
          <a:p>
            <a:pPr marL="0" indent="0">
              <a:lnSpc>
                <a:spcPct val="120000"/>
              </a:lnSpc>
              <a:spcBef>
                <a:spcPts val="0"/>
              </a:spcBef>
              <a:spcAft>
                <a:spcPts val="0"/>
              </a:spcAft>
              <a:buNone/>
            </a:pPr>
            <a:r>
              <a:rPr lang="en-US" dirty="0">
                <a:latin typeface="Calibri" panose="020F0502020204030204" pitchFamily="34" charset="0"/>
                <a:cs typeface="Calibri" panose="020F0502020204030204" pitchFamily="34" charset="0"/>
              </a:rPr>
              <a:t>	Mr. Anderson:   A – Cie			Mrs. Coles: </a:t>
            </a:r>
            <a:r>
              <a:rPr lang="en-US" dirty="0" err="1">
                <a:latin typeface="Calibri" panose="020F0502020204030204" pitchFamily="34" charset="0"/>
                <a:cs typeface="Calibri" panose="020F0502020204030204" pitchFamily="34" charset="0"/>
              </a:rPr>
              <a:t>Lef</a:t>
            </a:r>
            <a:r>
              <a:rPr lang="en-US" dirty="0">
                <a:latin typeface="Calibri" panose="020F0502020204030204" pitchFamily="34" charset="0"/>
                <a:cs typeface="Calibri" panose="020F0502020204030204" pitchFamily="34" charset="0"/>
              </a:rPr>
              <a:t> - Pat</a:t>
            </a:r>
          </a:p>
          <a:p>
            <a:pPr marL="0" indent="0">
              <a:lnSpc>
                <a:spcPct val="120000"/>
              </a:lnSpc>
              <a:spcBef>
                <a:spcPts val="0"/>
              </a:spcBef>
              <a:spcAft>
                <a:spcPts val="0"/>
              </a:spcAft>
              <a:buNone/>
            </a:pPr>
            <a:r>
              <a:rPr lang="en-US" dirty="0">
                <a:latin typeface="Calibri"/>
                <a:ea typeface="Calibri"/>
                <a:cs typeface="Calibri"/>
              </a:rPr>
              <a:t>	Mrs. Gay:   </a:t>
            </a:r>
            <a:r>
              <a:rPr lang="en-US" dirty="0" err="1">
                <a:latin typeface="Calibri"/>
                <a:ea typeface="Calibri"/>
                <a:cs typeface="Calibri"/>
              </a:rPr>
              <a:t>Cif</a:t>
            </a:r>
            <a:r>
              <a:rPr lang="en-US" dirty="0">
                <a:latin typeface="Calibri"/>
                <a:ea typeface="Calibri"/>
                <a:cs typeface="Calibri"/>
              </a:rPr>
              <a:t> – </a:t>
            </a:r>
            <a:r>
              <a:rPr lang="en-US" dirty="0" err="1">
                <a:latin typeface="Calibri"/>
                <a:ea typeface="Calibri"/>
                <a:cs typeface="Calibri"/>
              </a:rPr>
              <a:t>Gor</a:t>
            </a:r>
            <a:r>
              <a:rPr lang="en-US" dirty="0">
                <a:latin typeface="Calibri"/>
                <a:ea typeface="Calibri"/>
                <a:cs typeface="Calibri"/>
              </a:rPr>
              <a:t>   			Ms. Simmons: Pau - Smis</a:t>
            </a:r>
          </a:p>
          <a:p>
            <a:pPr marL="0" indent="0">
              <a:lnSpc>
                <a:spcPct val="120000"/>
              </a:lnSpc>
              <a:spcBef>
                <a:spcPts val="0"/>
              </a:spcBef>
              <a:spcAft>
                <a:spcPts val="0"/>
              </a:spcAft>
              <a:buNone/>
            </a:pPr>
            <a:r>
              <a:rPr lang="en-US" dirty="0">
                <a:latin typeface="Calibri" panose="020F0502020204030204" pitchFamily="34" charset="0"/>
                <a:cs typeface="Calibri" panose="020F0502020204030204" pitchFamily="34" charset="0"/>
              </a:rPr>
              <a:t>	Mrs. Ede:   </a:t>
            </a:r>
            <a:r>
              <a:rPr lang="en-US" dirty="0" err="1">
                <a:latin typeface="Calibri" panose="020F0502020204030204" pitchFamily="34" charset="0"/>
                <a:cs typeface="Calibri" panose="020F0502020204030204" pitchFamily="34" charset="0"/>
              </a:rPr>
              <a:t>Gos</a:t>
            </a:r>
            <a:r>
              <a:rPr lang="en-US" dirty="0">
                <a:latin typeface="Calibri" panose="020F0502020204030204" pitchFamily="34" charset="0"/>
                <a:cs typeface="Calibri" panose="020F0502020204030204" pitchFamily="34" charset="0"/>
              </a:rPr>
              <a:t> – Lee			Mrs. Carr: Smit - Z</a:t>
            </a:r>
          </a:p>
          <a:p>
            <a:endParaRPr lang="en-US" dirty="0"/>
          </a:p>
        </p:txBody>
      </p:sp>
      <p:sp>
        <p:nvSpPr>
          <p:cNvPr id="12" name="Rectangle 11">
            <a:extLst>
              <a:ext uri="{FF2B5EF4-FFF2-40B4-BE49-F238E27FC236}">
                <a16:creationId xmlns:a16="http://schemas.microsoft.com/office/drawing/2014/main" id="{9B834327-03F1-4931-8261-971373A5A6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Tree>
    <p:extLst>
      <p:ext uri="{BB962C8B-B14F-4D97-AF65-F5344CB8AC3E}">
        <p14:creationId xmlns:p14="http://schemas.microsoft.com/office/powerpoint/2010/main" val="36814998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7" name="Rectangle 36">
            <a:extLst>
              <a:ext uri="{FF2B5EF4-FFF2-40B4-BE49-F238E27FC236}">
                <a16:creationId xmlns:a16="http://schemas.microsoft.com/office/drawing/2014/main" id="{B0E58038-8ACE-4AD9-B404-25C603550D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descr="Glasses on top of a book">
            <a:extLst>
              <a:ext uri="{FF2B5EF4-FFF2-40B4-BE49-F238E27FC236}">
                <a16:creationId xmlns:a16="http://schemas.microsoft.com/office/drawing/2014/main" id="{E05E9076-9630-E975-C5D8-17E339F2B049}"/>
              </a:ext>
            </a:extLst>
          </p:cNvPr>
          <p:cNvPicPr>
            <a:picLocks noChangeAspect="1"/>
          </p:cNvPicPr>
          <p:nvPr/>
        </p:nvPicPr>
        <p:blipFill rotWithShape="1">
          <a:blip r:embed="rId2">
            <a:duotone>
              <a:schemeClr val="bg2">
                <a:shade val="45000"/>
                <a:satMod val="135000"/>
              </a:schemeClr>
              <a:prstClr val="white"/>
            </a:duotone>
            <a:alphaModFix amt="45000"/>
          </a:blip>
          <a:srcRect t="13324" b="1770"/>
          <a:stretch/>
        </p:blipFill>
        <p:spPr>
          <a:xfrm>
            <a:off x="20" y="10"/>
            <a:ext cx="12191980" cy="6857990"/>
          </a:xfrm>
          <a:prstGeom prst="rect">
            <a:avLst/>
          </a:prstGeom>
        </p:spPr>
      </p:pic>
      <p:sp>
        <p:nvSpPr>
          <p:cNvPr id="2" name="Title 1">
            <a:extLst>
              <a:ext uri="{FF2B5EF4-FFF2-40B4-BE49-F238E27FC236}">
                <a16:creationId xmlns:a16="http://schemas.microsoft.com/office/drawing/2014/main" id="{A0E93ED7-AB45-8E5F-E14D-9EC15A292D67}"/>
              </a:ext>
            </a:extLst>
          </p:cNvPr>
          <p:cNvSpPr>
            <a:spLocks noGrp="1"/>
          </p:cNvSpPr>
          <p:nvPr>
            <p:ph type="title"/>
          </p:nvPr>
        </p:nvSpPr>
        <p:spPr>
          <a:xfrm>
            <a:off x="2818504" y="734838"/>
            <a:ext cx="9099176" cy="903910"/>
          </a:xfrm>
        </p:spPr>
        <p:txBody>
          <a:bodyPr>
            <a:normAutofit/>
          </a:bodyPr>
          <a:lstStyle/>
          <a:p>
            <a:r>
              <a:rPr lang="en-US" dirty="0"/>
              <a:t>College applications	</a:t>
            </a:r>
          </a:p>
        </p:txBody>
      </p:sp>
      <p:cxnSp>
        <p:nvCxnSpPr>
          <p:cNvPr id="39" name="Straight Connector 38">
            <a:extLst>
              <a:ext uri="{FF2B5EF4-FFF2-40B4-BE49-F238E27FC236}">
                <a16:creationId xmlns:a16="http://schemas.microsoft.com/office/drawing/2014/main" id="{38A34772-9011-42B5-AA63-FD6DEC92EE7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910746"/>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8" name="Content Placeholder 2">
            <a:extLst>
              <a:ext uri="{FF2B5EF4-FFF2-40B4-BE49-F238E27FC236}">
                <a16:creationId xmlns:a16="http://schemas.microsoft.com/office/drawing/2014/main" id="{3AE097A2-3026-CBEE-1863-A591E0BDCD1D}"/>
              </a:ext>
            </a:extLst>
          </p:cNvPr>
          <p:cNvSpPr>
            <a:spLocks noGrp="1"/>
          </p:cNvSpPr>
          <p:nvPr>
            <p:ph idx="1"/>
          </p:nvPr>
        </p:nvSpPr>
        <p:spPr>
          <a:xfrm>
            <a:off x="1097280" y="1910977"/>
            <a:ext cx="10067364" cy="4298773"/>
          </a:xfrm>
        </p:spPr>
        <p:txBody>
          <a:bodyPr vert="horz" lIns="0" tIns="45720" rIns="0" bIns="45720" rtlCol="0" anchor="t">
            <a:normAutofit/>
          </a:bodyPr>
          <a:lstStyle/>
          <a:p>
            <a:pPr>
              <a:lnSpc>
                <a:spcPct val="100000"/>
              </a:lnSpc>
            </a:pPr>
            <a:r>
              <a:rPr lang="en-US" sz="1800" dirty="0"/>
              <a:t>Deadlines/due dates differ per college. Keep track. </a:t>
            </a:r>
          </a:p>
          <a:p>
            <a:pPr>
              <a:lnSpc>
                <a:spcPct val="100000"/>
              </a:lnSpc>
            </a:pPr>
            <a:r>
              <a:rPr lang="en-US" sz="1800" dirty="0"/>
              <a:t>You may not have to complete a Common Application (different and more in-depth than a college application). The college websites will let you know if they require the Common App. </a:t>
            </a:r>
          </a:p>
          <a:p>
            <a:pPr>
              <a:lnSpc>
                <a:spcPct val="100000"/>
              </a:lnSpc>
            </a:pPr>
            <a:r>
              <a:rPr lang="en-US" sz="1800" dirty="0"/>
              <a:t>For students using Common App, counselors have to complete a school report. You can submit your part before we complete ours. You must enter our name and email in the Recommender part of the Common Application for us to complete anything. Please give 1 week notice before your due date or we may not have time to complete it before your deadline. </a:t>
            </a:r>
          </a:p>
          <a:p>
            <a:pPr>
              <a:lnSpc>
                <a:spcPct val="100000"/>
              </a:lnSpc>
            </a:pPr>
            <a:r>
              <a:rPr lang="en-US" sz="1800" dirty="0"/>
              <a:t>You will also need to add your teachers' names and emails if you need additional recommendations. </a:t>
            </a:r>
          </a:p>
          <a:p>
            <a:pPr>
              <a:lnSpc>
                <a:spcPct val="100000"/>
              </a:lnSpc>
            </a:pPr>
            <a:endParaRPr lang="en-US" sz="1800" dirty="0">
              <a:latin typeface="Century Gothic" panose="020B0502020202020204" pitchFamily="34" charset="0"/>
            </a:endParaRPr>
          </a:p>
          <a:p>
            <a:pPr>
              <a:lnSpc>
                <a:spcPct val="100000"/>
              </a:lnSpc>
            </a:pPr>
            <a:r>
              <a:rPr lang="en-US" sz="1800" dirty="0">
                <a:latin typeface="Century Gothic" panose="020B0502020202020204" pitchFamily="34" charset="0"/>
              </a:rPr>
              <a:t>*Please complete a senior profile questionnaire and give it to your counselor by October 20th. </a:t>
            </a:r>
          </a:p>
          <a:p>
            <a:pPr>
              <a:lnSpc>
                <a:spcPct val="100000"/>
              </a:lnSpc>
            </a:pPr>
            <a:endParaRPr lang="en-US" sz="1800" dirty="0"/>
          </a:p>
        </p:txBody>
      </p:sp>
      <p:sp>
        <p:nvSpPr>
          <p:cNvPr id="41" name="Rectangle 40">
            <a:extLst>
              <a:ext uri="{FF2B5EF4-FFF2-40B4-BE49-F238E27FC236}">
                <a16:creationId xmlns:a16="http://schemas.microsoft.com/office/drawing/2014/main" id="{82BCDE19-2810-4337-9C49-8589C42176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Tree>
    <p:extLst>
      <p:ext uri="{BB962C8B-B14F-4D97-AF65-F5344CB8AC3E}">
        <p14:creationId xmlns:p14="http://schemas.microsoft.com/office/powerpoint/2010/main" val="35448538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7B74F2B-9534-4540-96B0-5C8E958B9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E67812E-5C9A-5586-D989-EE2A43DFF6D4}"/>
              </a:ext>
            </a:extLst>
          </p:cNvPr>
          <p:cNvSpPr>
            <a:spLocks noGrp="1"/>
          </p:cNvSpPr>
          <p:nvPr>
            <p:ph type="title"/>
          </p:nvPr>
        </p:nvSpPr>
        <p:spPr>
          <a:xfrm>
            <a:off x="4428890" y="258381"/>
            <a:ext cx="7855677" cy="1478979"/>
          </a:xfrm>
        </p:spPr>
        <p:txBody>
          <a:bodyPr>
            <a:normAutofit/>
          </a:bodyPr>
          <a:lstStyle/>
          <a:p>
            <a:r>
              <a:rPr lang="en-US" dirty="0"/>
              <a:t>Transcripts and Test Scores	</a:t>
            </a:r>
          </a:p>
        </p:txBody>
      </p:sp>
      <p:pic>
        <p:nvPicPr>
          <p:cNvPr id="5" name="Picture 4" descr="A page in a planner">
            <a:extLst>
              <a:ext uri="{FF2B5EF4-FFF2-40B4-BE49-F238E27FC236}">
                <a16:creationId xmlns:a16="http://schemas.microsoft.com/office/drawing/2014/main" id="{46183620-BF03-A2D8-C041-F7A57BAA247C}"/>
              </a:ext>
            </a:extLst>
          </p:cNvPr>
          <p:cNvPicPr>
            <a:picLocks noChangeAspect="1"/>
          </p:cNvPicPr>
          <p:nvPr/>
        </p:nvPicPr>
        <p:blipFill rotWithShape="1">
          <a:blip r:embed="rId2"/>
          <a:srcRect l="12847" r="42640" b="-3"/>
          <a:stretch/>
        </p:blipFill>
        <p:spPr>
          <a:xfrm>
            <a:off x="20" y="10"/>
            <a:ext cx="4232003" cy="6857990"/>
          </a:xfrm>
          <a:prstGeom prst="rect">
            <a:avLst/>
          </a:prstGeom>
        </p:spPr>
      </p:pic>
      <p:cxnSp>
        <p:nvCxnSpPr>
          <p:cNvPr id="11" name="Straight Connector 10">
            <a:extLst>
              <a:ext uri="{FF2B5EF4-FFF2-40B4-BE49-F238E27FC236}">
                <a16:creationId xmlns:a16="http://schemas.microsoft.com/office/drawing/2014/main" id="{33BECB2B-2CFA-412C-880F-C4B60974936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42903" y="1917852"/>
            <a:ext cx="59436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64219D26-A713-44AE-BA47-29FF5B1A65D0}"/>
              </a:ext>
            </a:extLst>
          </p:cNvPr>
          <p:cNvSpPr>
            <a:spLocks noGrp="1"/>
          </p:cNvSpPr>
          <p:nvPr>
            <p:ph idx="1"/>
          </p:nvPr>
        </p:nvSpPr>
        <p:spPr>
          <a:xfrm>
            <a:off x="5172074" y="2108201"/>
            <a:ext cx="6783235" cy="4560520"/>
          </a:xfrm>
        </p:spPr>
        <p:txBody>
          <a:bodyPr vert="horz" lIns="0" tIns="45720" rIns="0" bIns="45720" rtlCol="0" anchor="t">
            <a:normAutofit/>
          </a:bodyPr>
          <a:lstStyle/>
          <a:p>
            <a:pPr>
              <a:lnSpc>
                <a:spcPct val="100000"/>
              </a:lnSpc>
            </a:pPr>
            <a:r>
              <a:rPr lang="en-US" sz="1800" dirty="0"/>
              <a:t>You have to order transcripts through Parchment. </a:t>
            </a:r>
          </a:p>
          <a:p>
            <a:pPr marL="383540" lvl="1">
              <a:lnSpc>
                <a:spcPct val="100000"/>
              </a:lnSpc>
            </a:pPr>
            <a:r>
              <a:rPr lang="en-US" sz="1800" dirty="0"/>
              <a:t>Create an account (there is a link w/ instructions under the Counseling Tab on Dakota’s website. </a:t>
            </a:r>
          </a:p>
          <a:p>
            <a:pPr marL="383540" lvl="1">
              <a:lnSpc>
                <a:spcPct val="100000"/>
              </a:lnSpc>
            </a:pPr>
            <a:r>
              <a:rPr lang="en-US" sz="1800" dirty="0"/>
              <a:t>You do NOT have to complete the student profile to order transcripts. Just add Dakota as your high school and start entering your colleges.</a:t>
            </a:r>
          </a:p>
          <a:p>
            <a:pPr marL="383540" lvl="1">
              <a:lnSpc>
                <a:spcPct val="100000"/>
              </a:lnSpc>
            </a:pPr>
            <a:r>
              <a:rPr lang="en-US" sz="1800" dirty="0"/>
              <a:t>You can order transcripts now. You do not have to wait to complete your application.</a:t>
            </a:r>
          </a:p>
          <a:p>
            <a:pPr marL="383540" lvl="1">
              <a:lnSpc>
                <a:spcPct val="100000"/>
              </a:lnSpc>
            </a:pPr>
            <a:r>
              <a:rPr lang="en-US" sz="1800" dirty="0"/>
              <a:t>You will also have to order a "final transcript" in June for the college you will attend. Order before August 1st to avoid having to pay for it.</a:t>
            </a:r>
          </a:p>
          <a:p>
            <a:pPr marL="200660" lvl="1" indent="0">
              <a:lnSpc>
                <a:spcPct val="100000"/>
              </a:lnSpc>
              <a:buNone/>
            </a:pPr>
            <a:endParaRPr lang="en-US" sz="1800" dirty="0"/>
          </a:p>
          <a:p>
            <a:pPr marL="200660" lvl="1" indent="0">
              <a:lnSpc>
                <a:spcPct val="100000"/>
              </a:lnSpc>
              <a:buNone/>
            </a:pPr>
            <a:r>
              <a:rPr lang="en-US" sz="1800" dirty="0"/>
              <a:t>If a college wants your test scores, you will have to request them directly from SAT/ACT. Work Keys is not the same as an ACT score. </a:t>
            </a:r>
          </a:p>
          <a:p>
            <a:pPr marL="383540" lvl="1">
              <a:lnSpc>
                <a:spcPct val="100000"/>
              </a:lnSpc>
            </a:pPr>
            <a:r>
              <a:rPr lang="en-US" sz="1800" dirty="0"/>
              <a:t>If you did not score well and the school is test optional, do not send your score. </a:t>
            </a:r>
          </a:p>
        </p:txBody>
      </p:sp>
    </p:spTree>
    <p:extLst>
      <p:ext uri="{BB962C8B-B14F-4D97-AF65-F5344CB8AC3E}">
        <p14:creationId xmlns:p14="http://schemas.microsoft.com/office/powerpoint/2010/main" val="40298041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E1530B0-6F96-46C0-8B3E-3215CB756B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54910CF-1B56-45D3-960A-E89F7B3B91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050FA71C-17B8-16DA-0C49-2AAEB226CC7A}"/>
              </a:ext>
            </a:extLst>
          </p:cNvPr>
          <p:cNvSpPr>
            <a:spLocks noGrp="1"/>
          </p:cNvSpPr>
          <p:nvPr>
            <p:ph type="title"/>
          </p:nvPr>
        </p:nvSpPr>
        <p:spPr>
          <a:xfrm>
            <a:off x="492370" y="516835"/>
            <a:ext cx="3084844" cy="5772840"/>
          </a:xfrm>
        </p:spPr>
        <p:txBody>
          <a:bodyPr anchor="ctr">
            <a:normAutofit/>
          </a:bodyPr>
          <a:lstStyle/>
          <a:p>
            <a:r>
              <a:rPr lang="en-US" sz="3600">
                <a:solidFill>
                  <a:schemeClr val="bg1"/>
                </a:solidFill>
              </a:rPr>
              <a:t>Financial Aid and FAFSA </a:t>
            </a:r>
          </a:p>
        </p:txBody>
      </p:sp>
      <p:graphicFrame>
        <p:nvGraphicFramePr>
          <p:cNvPr id="5" name="Content Placeholder 2">
            <a:extLst>
              <a:ext uri="{FF2B5EF4-FFF2-40B4-BE49-F238E27FC236}">
                <a16:creationId xmlns:a16="http://schemas.microsoft.com/office/drawing/2014/main" id="{08521E6D-4F27-6DBF-C523-7CE9ED4959EF}"/>
              </a:ext>
            </a:extLst>
          </p:cNvPr>
          <p:cNvGraphicFramePr>
            <a:graphicFrameLocks noGrp="1"/>
          </p:cNvGraphicFramePr>
          <p:nvPr>
            <p:ph idx="1"/>
            <p:extLst>
              <p:ext uri="{D42A27DB-BD31-4B8C-83A1-F6EECF244321}">
                <p14:modId xmlns:p14="http://schemas.microsoft.com/office/powerpoint/2010/main" val="359110739"/>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053415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844E128-FF69-4E9F-8327-6B504B3C5A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 y="0"/>
            <a:ext cx="12191985"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35F290D9-6B47-B6CB-D754-0AAC7A317B11}"/>
              </a:ext>
            </a:extLst>
          </p:cNvPr>
          <p:cNvSpPr>
            <a:spLocks noGrp="1"/>
          </p:cNvSpPr>
          <p:nvPr>
            <p:ph type="title"/>
          </p:nvPr>
        </p:nvSpPr>
        <p:spPr>
          <a:xfrm>
            <a:off x="643467" y="516835"/>
            <a:ext cx="3448259" cy="1666501"/>
          </a:xfrm>
        </p:spPr>
        <p:txBody>
          <a:bodyPr>
            <a:normAutofit/>
          </a:bodyPr>
          <a:lstStyle/>
          <a:p>
            <a:r>
              <a:rPr lang="en-US" sz="4000" dirty="0">
                <a:solidFill>
                  <a:srgbClr val="FFFFFF"/>
                </a:solidFill>
              </a:rPr>
              <a:t>Other Opportunities ...</a:t>
            </a:r>
          </a:p>
        </p:txBody>
      </p:sp>
      <p:cxnSp>
        <p:nvCxnSpPr>
          <p:cNvPr id="11" name="Straight Connector 10">
            <a:extLst>
              <a:ext uri="{FF2B5EF4-FFF2-40B4-BE49-F238E27FC236}">
                <a16:creationId xmlns:a16="http://schemas.microsoft.com/office/drawing/2014/main" id="{055CEADF-09EA-423C-8C45-F94AF44D5AF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3686" y="2353592"/>
            <a:ext cx="329184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C4549EE5-5132-AC23-9241-7A42C132F19F}"/>
              </a:ext>
            </a:extLst>
          </p:cNvPr>
          <p:cNvSpPr>
            <a:spLocks noGrp="1"/>
          </p:cNvSpPr>
          <p:nvPr>
            <p:ph idx="1"/>
          </p:nvPr>
        </p:nvSpPr>
        <p:spPr>
          <a:xfrm>
            <a:off x="643467" y="2546224"/>
            <a:ext cx="3448259" cy="3970276"/>
          </a:xfrm>
        </p:spPr>
        <p:txBody>
          <a:bodyPr vert="horz" lIns="0" tIns="45720" rIns="0" bIns="45720" rtlCol="0" anchor="t">
            <a:normAutofit/>
          </a:bodyPr>
          <a:lstStyle/>
          <a:p>
            <a:pPr marL="0" indent="0">
              <a:buNone/>
            </a:pPr>
            <a:r>
              <a:rPr lang="en-US" sz="1800" dirty="0">
                <a:solidFill>
                  <a:srgbClr val="FFFFFF"/>
                </a:solidFill>
              </a:rPr>
              <a:t>Military</a:t>
            </a:r>
          </a:p>
          <a:p>
            <a:pPr marL="0" indent="0">
              <a:buNone/>
            </a:pPr>
            <a:r>
              <a:rPr lang="en-US" sz="1800" dirty="0">
                <a:solidFill>
                  <a:srgbClr val="FFFFFF"/>
                </a:solidFill>
              </a:rPr>
              <a:t>Community College</a:t>
            </a:r>
          </a:p>
          <a:p>
            <a:pPr marL="0" indent="0">
              <a:buNone/>
            </a:pPr>
            <a:r>
              <a:rPr lang="en-US" sz="1800" dirty="0">
                <a:solidFill>
                  <a:srgbClr val="FFFFFF"/>
                </a:solidFill>
              </a:rPr>
              <a:t>Skilled Trades</a:t>
            </a:r>
          </a:p>
          <a:p>
            <a:pPr marL="0" indent="0">
              <a:buNone/>
            </a:pPr>
            <a:r>
              <a:rPr lang="en-US" sz="1800" dirty="0">
                <a:solidFill>
                  <a:srgbClr val="FFFFFF"/>
                </a:solidFill>
              </a:rPr>
              <a:t>Apprenticeships</a:t>
            </a:r>
          </a:p>
          <a:p>
            <a:pPr marL="0" indent="0">
              <a:buNone/>
            </a:pPr>
            <a:r>
              <a:rPr lang="en-US" sz="1800" dirty="0">
                <a:solidFill>
                  <a:srgbClr val="FFFFFF"/>
                </a:solidFill>
              </a:rPr>
              <a:t>Gap Year</a:t>
            </a:r>
          </a:p>
          <a:p>
            <a:pPr marL="0" indent="0">
              <a:buNone/>
            </a:pPr>
            <a:r>
              <a:rPr lang="en-US" sz="1800" dirty="0">
                <a:solidFill>
                  <a:srgbClr val="FFFFFF"/>
                </a:solidFill>
              </a:rPr>
              <a:t>If one of these applies to you, discuss these with your counselor during your minute meeting</a:t>
            </a:r>
          </a:p>
        </p:txBody>
      </p:sp>
      <p:pic>
        <p:nvPicPr>
          <p:cNvPr id="5" name="Picture 4" descr="White puzzle with one red piece">
            <a:extLst>
              <a:ext uri="{FF2B5EF4-FFF2-40B4-BE49-F238E27FC236}">
                <a16:creationId xmlns:a16="http://schemas.microsoft.com/office/drawing/2014/main" id="{DB9A601D-8F3D-C603-0FA8-0E2530D1CDBE}"/>
              </a:ext>
            </a:extLst>
          </p:cNvPr>
          <p:cNvPicPr>
            <a:picLocks noChangeAspect="1"/>
          </p:cNvPicPr>
          <p:nvPr/>
        </p:nvPicPr>
        <p:blipFill rotWithShape="1">
          <a:blip r:embed="rId2"/>
          <a:srcRect l="19910" r="18264" b="-2"/>
          <a:stretch/>
        </p:blipFill>
        <p:spPr>
          <a:xfrm>
            <a:off x="4654296" y="10"/>
            <a:ext cx="7537703" cy="6857990"/>
          </a:xfrm>
          <a:prstGeom prst="rect">
            <a:avLst/>
          </a:prstGeom>
        </p:spPr>
      </p:pic>
    </p:spTree>
    <p:extLst>
      <p:ext uri="{BB962C8B-B14F-4D97-AF65-F5344CB8AC3E}">
        <p14:creationId xmlns:p14="http://schemas.microsoft.com/office/powerpoint/2010/main" val="158556378"/>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RetrospectVTI">
  <a:themeElements>
    <a:clrScheme name="AnalogousFromRegularSeed_2SEEDS">
      <a:dk1>
        <a:srgbClr val="000000"/>
      </a:dk1>
      <a:lt1>
        <a:srgbClr val="FFFFFF"/>
      </a:lt1>
      <a:dk2>
        <a:srgbClr val="1B2F2E"/>
      </a:dk2>
      <a:lt2>
        <a:srgbClr val="F3F1F0"/>
      </a:lt2>
      <a:accent1>
        <a:srgbClr val="3B9EB1"/>
      </a:accent1>
      <a:accent2>
        <a:srgbClr val="46B196"/>
      </a:accent2>
      <a:accent3>
        <a:srgbClr val="4D7EC3"/>
      </a:accent3>
      <a:accent4>
        <a:srgbClr val="B13B3E"/>
      </a:accent4>
      <a:accent5>
        <a:srgbClr val="C37B4D"/>
      </a:accent5>
      <a:accent6>
        <a:srgbClr val="B19A3B"/>
      </a:accent6>
      <a:hlink>
        <a:srgbClr val="C05944"/>
      </a:hlink>
      <a:folHlink>
        <a:srgbClr val="7F7F7F"/>
      </a:folHlink>
    </a:clrScheme>
    <a:fontScheme name="Retrospect">
      <a:majorFont>
        <a:latin typeface="Tw Cen M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VTI" id="{ABE3C30C-0FC0-4450-828E-52DE70F1BCCB}" vid="{A6E2497D-935A-4CFD-B9FD-6DCB15FA68BF}"/>
    </a:ext>
  </a:extLst>
</a:theme>
</file>

<file path=docProps/app.xml><?xml version="1.0" encoding="utf-8"?>
<Properties xmlns="http://schemas.openxmlformats.org/officeDocument/2006/extended-properties" xmlns:vt="http://schemas.openxmlformats.org/officeDocument/2006/docPropsVTypes">
  <TotalTime>37</TotalTime>
  <Words>718</Words>
  <Application>Microsoft Office PowerPoint</Application>
  <PresentationFormat>Widescreen</PresentationFormat>
  <Paragraphs>48</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RetrospectVTI</vt:lpstr>
      <vt:lpstr>Important Senior Year Reminders</vt:lpstr>
      <vt:lpstr>Bookings with me </vt:lpstr>
      <vt:lpstr>Directions to fix Bookings w/ Me Time Zone </vt:lpstr>
      <vt:lpstr>Credits and Requirements</vt:lpstr>
      <vt:lpstr>College applications </vt:lpstr>
      <vt:lpstr>Transcripts and Test Scores </vt:lpstr>
      <vt:lpstr>Financial Aid and FAFSA </vt:lpstr>
      <vt:lpstr>Other Opportunities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Important Senior Year Reminders</dc:title>
  <dc:creator>Ede, Teresa</dc:creator>
  <cp:lastModifiedBy>Ede, Teresa</cp:lastModifiedBy>
  <cp:revision>154</cp:revision>
  <dcterms:created xsi:type="dcterms:W3CDTF">2023-09-27T14:12:33Z</dcterms:created>
  <dcterms:modified xsi:type="dcterms:W3CDTF">2023-09-29T13:40:20Z</dcterms:modified>
</cp:coreProperties>
</file>